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omments/modernComment_225_F25A2757.xml" ContentType="application/vnd.ms-powerpoint.comments+xml"/>
  <Override PartName="/ppt/notesSlides/notesSlide10.xml" ContentType="application/vnd.openxmlformats-officedocument.presentationml.notesSlide+xml"/>
  <Override PartName="/ppt/comments/modernComment_226_8B33A87E.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228_A015383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7.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7.xml" ContentType="application/vnd.openxmlformats-officedocument.presentationml.notesSlide+xml"/>
  <Override PartName="/ppt/charts/chart22.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6.xml" ContentType="application/vnd.openxmlformats-officedocument.presentationml.notesSlide+xml"/>
  <Override PartName="/ppt/charts/chart29.xml" ContentType="application/vnd.openxmlformats-officedocument.drawingml.chart+xml"/>
  <Override PartName="/ppt/notesSlides/notesSlide4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4.xml" ContentType="application/vnd.openxmlformats-officedocument.presentationml.notesSlide+xml"/>
  <Override PartName="/ppt/charts/chart42.xml" ContentType="application/vnd.openxmlformats-officedocument.drawingml.chart+xml"/>
  <Override PartName="/ppt/notesSlides/notesSlide55.xml" ContentType="application/vnd.openxmlformats-officedocument.presentationml.notesSlide+xml"/>
  <Override PartName="/ppt/charts/chart43.xml" ContentType="application/vnd.openxmlformats-officedocument.drawingml.chart+xml"/>
  <Override PartName="/ppt/notesSlides/notesSlide56.xml" ContentType="application/vnd.openxmlformats-officedocument.presentationml.notesSlide+xml"/>
  <Override PartName="/ppt/charts/chart44.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5.xml" ContentType="application/vnd.openxmlformats-officedocument.drawingml.chart+xml"/>
  <Override PartName="/ppt/notesSlides/notesSlide59.xml" ContentType="application/vnd.openxmlformats-officedocument.presentationml.notesSlide+xml"/>
  <Override PartName="/ppt/charts/chart4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60.xml" ContentType="application/vnd.openxmlformats-officedocument.presentationml.notesSlide+xml"/>
  <Override PartName="/ppt/charts/chart49.xml" ContentType="application/vnd.openxmlformats-officedocument.drawingml.chart+xml"/>
  <Override PartName="/ppt/notesSlides/notesSlide61.xml" ContentType="application/vnd.openxmlformats-officedocument.presentationml.notesSlide+xml"/>
  <Override PartName="/ppt/charts/chart5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1.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2.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3.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54.xml" ContentType="application/vnd.openxmlformats-officedocument.drawingml.chart+xml"/>
  <Override PartName="/ppt/notesSlides/notesSlide68.xml" ContentType="application/vnd.openxmlformats-officedocument.presentationml.notesSlide+xml"/>
  <Override PartName="/ppt/charts/chart55.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56.xml" ContentType="application/vnd.openxmlformats-officedocument.drawingml.chart+xml"/>
  <Override PartName="/ppt/notesSlides/notesSlide71.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72.xml" ContentType="application/vnd.openxmlformats-officedocument.presentationml.notesSlide+xml"/>
  <Override PartName="/ppt/comments/modernComment_1F2_CED92406.xml" ContentType="application/vnd.ms-powerpoint.comments+xml"/>
  <Override PartName="/ppt/charts/chart60.xml" ContentType="application/vnd.openxmlformats-officedocument.drawingml.chart+xml"/>
  <Override PartName="/ppt/charts/chart6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73.xml" ContentType="application/vnd.openxmlformats-officedocument.presentationml.notesSlide+xml"/>
  <Override PartName="/ppt/charts/chart62.xml" ContentType="application/vnd.openxmlformats-officedocument.drawingml.chart+xml"/>
  <Override PartName="/ppt/notesSlides/notesSlide74.xml" ContentType="application/vnd.openxmlformats-officedocument.presentationml.notesSlide+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75.xml" ContentType="application/vnd.openxmlformats-officedocument.presentationml.notesSlid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6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76.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77.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7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73.xml" ContentType="application/vnd.openxmlformats-officedocument.drawingml.chart+xml"/>
  <Override PartName="/ppt/notesSlides/notesSlide80.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76.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77.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78.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omments/modernComment_238_CFE44C1B.xml" ContentType="application/vnd.ms-powerpoint.comment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omments/modernComment_22B_CA24AA28.xml" ContentType="application/vnd.ms-powerpoint.comment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omments/modernComment_230_FEA551E7.xml" ContentType="application/vnd.ms-powerpoint.comment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3"/>
  </p:notesMasterIdLst>
  <p:handoutMasterIdLst>
    <p:handoutMasterId r:id="rId154"/>
  </p:handoutMasterIdLst>
  <p:sldIdLst>
    <p:sldId id="256" r:id="rId5"/>
    <p:sldId id="479" r:id="rId6"/>
    <p:sldId id="638" r:id="rId7"/>
    <p:sldId id="546" r:id="rId8"/>
    <p:sldId id="570" r:id="rId9"/>
    <p:sldId id="571" r:id="rId10"/>
    <p:sldId id="548" r:id="rId11"/>
    <p:sldId id="577" r:id="rId12"/>
    <p:sldId id="549" r:id="rId13"/>
    <p:sldId id="550" r:id="rId14"/>
    <p:sldId id="551" r:id="rId15"/>
    <p:sldId id="552" r:id="rId16"/>
    <p:sldId id="553" r:id="rId17"/>
    <p:sldId id="554" r:id="rId18"/>
    <p:sldId id="404" r:id="rId19"/>
    <p:sldId id="405" r:id="rId20"/>
    <p:sldId id="569" r:id="rId21"/>
    <p:sldId id="510" r:id="rId22"/>
    <p:sldId id="690" r:id="rId23"/>
    <p:sldId id="422" r:id="rId24"/>
    <p:sldId id="438" r:id="rId25"/>
    <p:sldId id="699" r:id="rId26"/>
    <p:sldId id="685" r:id="rId27"/>
    <p:sldId id="645" r:id="rId28"/>
    <p:sldId id="666" r:id="rId29"/>
    <p:sldId id="646" r:id="rId30"/>
    <p:sldId id="661" r:id="rId31"/>
    <p:sldId id="662" r:id="rId32"/>
    <p:sldId id="649" r:id="rId33"/>
    <p:sldId id="650" r:id="rId34"/>
    <p:sldId id="651" r:id="rId35"/>
    <p:sldId id="667" r:id="rId36"/>
    <p:sldId id="513" r:id="rId37"/>
    <p:sldId id="676" r:id="rId38"/>
    <p:sldId id="640" r:id="rId39"/>
    <p:sldId id="440" r:id="rId40"/>
    <p:sldId id="698" r:id="rId41"/>
    <p:sldId id="652" r:id="rId42"/>
    <p:sldId id="687" r:id="rId43"/>
    <p:sldId id="694" r:id="rId44"/>
    <p:sldId id="695" r:id="rId45"/>
    <p:sldId id="696" r:id="rId46"/>
    <p:sldId id="693" r:id="rId47"/>
    <p:sldId id="448" r:id="rId48"/>
    <p:sldId id="521" r:id="rId49"/>
    <p:sldId id="494" r:id="rId50"/>
    <p:sldId id="547" r:id="rId51"/>
    <p:sldId id="668" r:id="rId52"/>
    <p:sldId id="445" r:id="rId53"/>
    <p:sldId id="522" r:id="rId54"/>
    <p:sldId id="481" r:id="rId55"/>
    <p:sldId id="523" r:id="rId56"/>
    <p:sldId id="482" r:id="rId57"/>
    <p:sldId id="669" r:id="rId58"/>
    <p:sldId id="483" r:id="rId59"/>
    <p:sldId id="670" r:id="rId60"/>
    <p:sldId id="515" r:id="rId61"/>
    <p:sldId id="452" r:id="rId62"/>
    <p:sldId id="453" r:id="rId63"/>
    <p:sldId id="613" r:id="rId64"/>
    <p:sldId id="615" r:id="rId65"/>
    <p:sldId id="527" r:id="rId66"/>
    <p:sldId id="671" r:id="rId67"/>
    <p:sldId id="487" r:id="rId68"/>
    <p:sldId id="528" r:id="rId69"/>
    <p:sldId id="525" r:id="rId70"/>
    <p:sldId id="526" r:id="rId71"/>
    <p:sldId id="495" r:id="rId72"/>
    <p:sldId id="496" r:id="rId73"/>
    <p:sldId id="516" r:id="rId74"/>
    <p:sldId id="446" r:id="rId75"/>
    <p:sldId id="459" r:id="rId76"/>
    <p:sldId id="533" r:id="rId77"/>
    <p:sldId id="456" r:id="rId78"/>
    <p:sldId id="529" r:id="rId79"/>
    <p:sldId id="457" r:id="rId80"/>
    <p:sldId id="530" r:id="rId81"/>
    <p:sldId id="672" r:id="rId82"/>
    <p:sldId id="575" r:id="rId83"/>
    <p:sldId id="458" r:id="rId84"/>
    <p:sldId id="517" r:id="rId85"/>
    <p:sldId id="461" r:id="rId86"/>
    <p:sldId id="534" r:id="rId87"/>
    <p:sldId id="462" r:id="rId88"/>
    <p:sldId id="535" r:id="rId89"/>
    <p:sldId id="498" r:id="rId90"/>
    <p:sldId id="455" r:id="rId91"/>
    <p:sldId id="518" r:id="rId92"/>
    <p:sldId id="653" r:id="rId93"/>
    <p:sldId id="593" r:id="rId94"/>
    <p:sldId id="594" r:id="rId95"/>
    <p:sldId id="654" r:id="rId96"/>
    <p:sldId id="655" r:id="rId97"/>
    <p:sldId id="697" r:id="rId98"/>
    <p:sldId id="503" r:id="rId99"/>
    <p:sldId id="536" r:id="rId100"/>
    <p:sldId id="467" r:id="rId101"/>
    <p:sldId id="656" r:id="rId102"/>
    <p:sldId id="519" r:id="rId103"/>
    <p:sldId id="541" r:id="rId104"/>
    <p:sldId id="542" r:id="rId105"/>
    <p:sldId id="471" r:id="rId106"/>
    <p:sldId id="472" r:id="rId107"/>
    <p:sldId id="608" r:id="rId108"/>
    <p:sldId id="520" r:id="rId109"/>
    <p:sldId id="657" r:id="rId110"/>
    <p:sldId id="658" r:id="rId111"/>
    <p:sldId id="659" r:id="rId112"/>
    <p:sldId id="660" r:id="rId113"/>
    <p:sldId id="591" r:id="rId114"/>
    <p:sldId id="592" r:id="rId115"/>
    <p:sldId id="543" r:id="rId116"/>
    <p:sldId id="545" r:id="rId117"/>
    <p:sldId id="674" r:id="rId118"/>
    <p:sldId id="675" r:id="rId119"/>
    <p:sldId id="686" r:id="rId120"/>
    <p:sldId id="691" r:id="rId121"/>
    <p:sldId id="692" r:id="rId122"/>
    <p:sldId id="468" r:id="rId123"/>
    <p:sldId id="429" r:id="rId124"/>
    <p:sldId id="563" r:id="rId125"/>
    <p:sldId id="677" r:id="rId126"/>
    <p:sldId id="568" r:id="rId127"/>
    <p:sldId id="557" r:id="rId128"/>
    <p:sldId id="562" r:id="rId129"/>
    <p:sldId id="566" r:id="rId130"/>
    <p:sldId id="689" r:id="rId131"/>
    <p:sldId id="556" r:id="rId132"/>
    <p:sldId id="678" r:id="rId133"/>
    <p:sldId id="561" r:id="rId134"/>
    <p:sldId id="565" r:id="rId135"/>
    <p:sldId id="564" r:id="rId136"/>
    <p:sldId id="679" r:id="rId137"/>
    <p:sldId id="555" r:id="rId138"/>
    <p:sldId id="617" r:id="rId139"/>
    <p:sldId id="558" r:id="rId140"/>
    <p:sldId id="680" r:id="rId141"/>
    <p:sldId id="619" r:id="rId142"/>
    <p:sldId id="620" r:id="rId143"/>
    <p:sldId id="560" r:id="rId144"/>
    <p:sldId id="681" r:id="rId145"/>
    <p:sldId id="621" r:id="rId146"/>
    <p:sldId id="559" r:id="rId147"/>
    <p:sldId id="622" r:id="rId148"/>
    <p:sldId id="682" r:id="rId149"/>
    <p:sldId id="683" r:id="rId150"/>
    <p:sldId id="688" r:id="rId151"/>
    <p:sldId id="384" r:id="rId15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87A14-6F9A-8CC1-4181-C7944B4B11DA}" name="Sasikumar, Aparna" initials="SA" userId="S::aparna.sasikumar@doncaster.gov.uk::67748db3-68d8-4480-98e2-f9ae174d3b6f" providerId="AD"/>
  <p188:author id="{F0085C57-8E10-F6A0-019C-AA3DF6EE4875}" name="Booth, Laura" initials="BL" userId="S::laura.booth@doncaster.gov.uk::4b203f8f-6aa2-483f-bb66-86097edf0136" providerId="AD"/>
  <p188:author id="{67EC4B7D-1F10-EDEA-40FF-D3F7874A9FF7}" name="Sasikumar, Aparna" initials="SA" userId="S::Aparna.Sasikumar@doncaster.gov.uk::67748db3-68d8-4480-98e2-f9ae174d3b6f" providerId="AD"/>
  <p188:author id="{2ABF78CC-BA75-5503-2312-2824AE7556B6}" name="Gillan, Katie" initials="KG" userId="S::Katie.Gillan@doncaster.gov.uk::1fc080ce-474f-4ea3-bc76-d9354bc81f19" providerId="AD"/>
  <p188:author id="{441AC6E5-4FA3-4934-9497-046370C9AC69}" name="Joanna Knights" initials="JK" userId="S::Joanna.Knights@pfa-research.com::f5c782d8-e6da-424b-8808-98c5dae47917" providerId="AD"/>
  <p188:author id="{4561A5E7-99CD-973C-583D-F88E28111B64}" name="Lucy Rush" initials="LR" userId="S::Lucy.Rush@pfa-research.com::4d93d705-7574-4aa8-8867-afec4b440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Rush" initials="RR" lastIdx="19" clrIdx="0"/>
  <p:cmAuthor id="2" name="Beate Galke" initials="BG" lastIdx="38" clrIdx="1"/>
  <p:cmAuthor id="3" name="Joanna Knights" initials="JK" lastIdx="1" clrIdx="2"/>
  <p:cmAuthor id="4" name="Emily Rush" initials="ER" lastIdx="160" clrIdx="3">
    <p:extLst>
      <p:ext uri="{19B8F6BF-5375-455C-9EA6-DF929625EA0E}">
        <p15:presenceInfo xmlns:p15="http://schemas.microsoft.com/office/powerpoint/2012/main" userId="540c18f3265fc3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A50E2"/>
    <a:srgbClr val="00A79D"/>
    <a:srgbClr val="1F4E79"/>
    <a:srgbClr val="008E91"/>
    <a:srgbClr val="5B9BD5"/>
    <a:srgbClr val="D9D9D9"/>
    <a:srgbClr val="00A79B"/>
    <a:srgbClr val="000000"/>
    <a:srgbClr val="F28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handoutMaster" Target="handoutMasters/handoutMaster1.xml"/><Relationship Id="rId159"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8.xml"/><Relationship Id="rId1" Type="http://schemas.microsoft.com/office/2011/relationships/chartStyle" Target="style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5.xml"/><Relationship Id="rId1" Type="http://schemas.microsoft.com/office/2011/relationships/chartStyle" Target="style1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6.xml"/><Relationship Id="rId1" Type="http://schemas.microsoft.com/office/2011/relationships/chartStyle" Target="style1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7.xml"/><Relationship Id="rId1" Type="http://schemas.microsoft.com/office/2011/relationships/chartStyle" Target="style1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8.xml"/><Relationship Id="rId1" Type="http://schemas.microsoft.com/office/2011/relationships/chartStyle" Target="style18.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9.xml"/><Relationship Id="rId1" Type="http://schemas.microsoft.com/office/2011/relationships/chartStyle" Target="style1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0.xml"/><Relationship Id="rId1" Type="http://schemas.microsoft.com/office/2011/relationships/chartStyle" Target="style20.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1.xml"/><Relationship Id="rId1" Type="http://schemas.microsoft.com/office/2011/relationships/chartStyle" Target="style21.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2.xml"/><Relationship Id="rId1" Type="http://schemas.microsoft.com/office/2011/relationships/chartStyle" Target="style22.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3.xml"/><Relationship Id="rId1" Type="http://schemas.microsoft.com/office/2011/relationships/chartStyle" Target="style23.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4.xml"/><Relationship Id="rId1" Type="http://schemas.microsoft.com/office/2011/relationships/chartStyle" Target="style2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5.xml"/><Relationship Id="rId1" Type="http://schemas.microsoft.com/office/2011/relationships/chartStyle" Target="style25.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9.xml"/><Relationship Id="rId1" Type="http://schemas.microsoft.com/office/2011/relationships/chartStyle" Target="style29.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30.xml"/><Relationship Id="rId1" Type="http://schemas.microsoft.com/office/2011/relationships/chartStyle" Target="style3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31.xml"/><Relationship Id="rId1" Type="http://schemas.microsoft.com/office/2011/relationships/chartStyle" Target="style31.xml"/></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0.15</c:v>
                </c:pt>
                <c:pt idx="1">
                  <c:v>0.57999999999999996</c:v>
                </c:pt>
                <c:pt idx="2">
                  <c:v>0.27</c:v>
                </c:pt>
              </c:numCache>
            </c:numRef>
          </c:val>
          <c:extLst>
            <c:ext xmlns:c16="http://schemas.microsoft.com/office/drawing/2014/chart" uri="{C3380CC4-5D6E-409C-BE32-E72D297353CC}">
              <c16:uniqueId val="{00000000-0EE1-456D-8381-EA8268A5113B}"/>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0.15</c:v>
                </c:pt>
                <c:pt idx="1">
                  <c:v>0.54</c:v>
                </c:pt>
                <c:pt idx="2">
                  <c:v>0.31</c:v>
                </c:pt>
              </c:numCache>
            </c:numRef>
          </c:val>
          <c:extLst>
            <c:ext xmlns:c16="http://schemas.microsoft.com/office/drawing/2014/chart" uri="{C3380CC4-5D6E-409C-BE32-E72D297353CC}">
              <c16:uniqueId val="{00000001-0EE1-456D-8381-EA8268A5113B}"/>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2-0EE1-456D-8381-EA8268A5113B}"/>
            </c:ext>
          </c:extLst>
        </c:ser>
        <c:dLbls>
          <c:dLblPos val="outEnd"/>
          <c:showLegendKey val="0"/>
          <c:showVal val="1"/>
          <c:showCatName val="0"/>
          <c:showSerName val="0"/>
          <c:showPercent val="0"/>
          <c:showBubbleSize val="0"/>
        </c:dLbls>
        <c:gapWidth val="182"/>
        <c:overlap val="-25"/>
        <c:axId val="359609208"/>
        <c:axId val="359605288"/>
      </c:barChart>
      <c:catAx>
        <c:axId val="35960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59605288"/>
        <c:crosses val="autoZero"/>
        <c:auto val="1"/>
        <c:lblAlgn val="ctr"/>
        <c:lblOffset val="100"/>
        <c:noMultiLvlLbl val="0"/>
      </c:catAx>
      <c:valAx>
        <c:axId val="359605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596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7F-423B-849A-791ABA2BD5B5}"/>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7F-423B-849A-791ABA2BD5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No breakfast options available at home</c:v>
                </c:pt>
                <c:pt idx="2">
                  <c:v>Don't like the breakfast options available</c:v>
                </c:pt>
                <c:pt idx="3">
                  <c:v>Not enough time to eat</c:v>
                </c:pt>
                <c:pt idx="4">
                  <c:v>Don't feel hungry</c:v>
                </c:pt>
              </c:strCache>
            </c:strRef>
          </c:cat>
          <c:val>
            <c:numRef>
              <c:f>Sheet1!$B$2:$B$6</c:f>
              <c:numCache>
                <c:formatCode>0%</c:formatCode>
                <c:ptCount val="5"/>
                <c:pt idx="0">
                  <c:v>7.0000000000000007E-2</c:v>
                </c:pt>
                <c:pt idx="1">
                  <c:v>0.05</c:v>
                </c:pt>
                <c:pt idx="2">
                  <c:v>7.0000000000000007E-2</c:v>
                </c:pt>
                <c:pt idx="3">
                  <c:v>0.38</c:v>
                </c:pt>
                <c:pt idx="4">
                  <c:v>0.63</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2024</c:v>
                </c:pt>
              </c:strCache>
            </c:strRef>
          </c:tx>
          <c:spPr>
            <a:solidFill>
              <a:srgbClr val="00A79D"/>
            </a:solidFill>
            <a:ln w="19050">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DE-4504-ACE4-E868BB6B052D}"/>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DE-4504-ACE4-E868BB6B05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No breakfast options available at home</c:v>
                </c:pt>
                <c:pt idx="2">
                  <c:v>Don't like the breakfast options available</c:v>
                </c:pt>
                <c:pt idx="3">
                  <c:v>Not enough time to eat</c:v>
                </c:pt>
                <c:pt idx="4">
                  <c:v>Don't feel hungry</c:v>
                </c:pt>
              </c:strCache>
            </c:strRef>
          </c:cat>
          <c:val>
            <c:numRef>
              <c:f>Sheet1!$C$2:$C$6</c:f>
              <c:numCache>
                <c:formatCode>0%</c:formatCode>
                <c:ptCount val="5"/>
                <c:pt idx="0">
                  <c:v>0.08</c:v>
                </c:pt>
                <c:pt idx="1">
                  <c:v>0.02</c:v>
                </c:pt>
                <c:pt idx="2">
                  <c:v>0.06</c:v>
                </c:pt>
                <c:pt idx="3">
                  <c:v>0.39</c:v>
                </c:pt>
                <c:pt idx="4">
                  <c:v>0.61</c:v>
                </c:pt>
              </c:numCache>
            </c:numRef>
          </c:val>
          <c:extLst>
            <c:ext xmlns:c16="http://schemas.microsoft.com/office/drawing/2014/chart" uri="{C3380CC4-5D6E-409C-BE32-E72D297353CC}">
              <c16:uniqueId val="{00000000-0CC6-46DF-9399-6705AA5B1D6B}"/>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dLbl>
              <c:idx val="1"/>
              <c:layout>
                <c:manualLayout>
                  <c:x val="-3.6705027256208945E-3"/>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DE-4504-ACE4-E868BB6B052D}"/>
                </c:ext>
              </c:extLst>
            </c:dLbl>
            <c:dLbl>
              <c:idx val="2"/>
              <c:layout>
                <c:manualLayout>
                  <c:x val="-7.5798758328285948E-2"/>
                  <c:y val="-6.540677170278491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DE-4504-ACE4-E868BB6B05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No breakfast options available at home</c:v>
                </c:pt>
                <c:pt idx="2">
                  <c:v>Don't like the breakfast options available</c:v>
                </c:pt>
                <c:pt idx="3">
                  <c:v>Not enough time to eat</c:v>
                </c:pt>
                <c:pt idx="4">
                  <c:v>Don't feel hungry</c:v>
                </c:pt>
              </c:strCache>
            </c:strRef>
          </c:cat>
          <c:val>
            <c:numRef>
              <c:f>Sheet1!$D$2:$D$6</c:f>
              <c:numCache>
                <c:formatCode>0%</c:formatCode>
                <c:ptCount val="5"/>
                <c:pt idx="1">
                  <c:v>0.04</c:v>
                </c:pt>
                <c:pt idx="2">
                  <c:v>0.11</c:v>
                </c:pt>
                <c:pt idx="3">
                  <c:v>0.37</c:v>
                </c:pt>
                <c:pt idx="4">
                  <c:v>0.61</c:v>
                </c:pt>
              </c:numCache>
            </c:numRef>
          </c:val>
          <c:extLst>
            <c:ext xmlns:c16="http://schemas.microsoft.com/office/drawing/2014/chart" uri="{C3380CC4-5D6E-409C-BE32-E72D297353CC}">
              <c16:uniqueId val="{00000000-E33F-4CE4-A556-C4BAFA566D79}"/>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majorUnit val="0.2"/>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dLbl>
              <c:idx val="0"/>
              <c:layout>
                <c:manualLayout>
                  <c:x val="-2.2920556316184656E-2"/>
                  <c:y val="-1.815383102464768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76-4412-BA46-09BDEAF6CC3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Sheet1!$B$2:$B$8</c:f>
              <c:numCache>
                <c:formatCode>0%</c:formatCode>
                <c:ptCount val="7"/>
                <c:pt idx="0">
                  <c:v>0.02</c:v>
                </c:pt>
                <c:pt idx="1">
                  <c:v>0.05</c:v>
                </c:pt>
                <c:pt idx="2">
                  <c:v>7.0000000000000007E-2</c:v>
                </c:pt>
                <c:pt idx="3">
                  <c:v>0.37</c:v>
                </c:pt>
                <c:pt idx="4">
                  <c:v>0.47</c:v>
                </c:pt>
                <c:pt idx="5">
                  <c:v>0.62</c:v>
                </c:pt>
                <c:pt idx="6">
                  <c:v>0.77</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Sheet1!$C$2:$C$8</c:f>
              <c:numCache>
                <c:formatCode>0%</c:formatCode>
                <c:ptCount val="7"/>
                <c:pt idx="0">
                  <c:v>0.03</c:v>
                </c:pt>
                <c:pt idx="1">
                  <c:v>0.04</c:v>
                </c:pt>
                <c:pt idx="2">
                  <c:v>7.0000000000000007E-2</c:v>
                </c:pt>
                <c:pt idx="3">
                  <c:v>0.35</c:v>
                </c:pt>
                <c:pt idx="4">
                  <c:v>0.42</c:v>
                </c:pt>
                <c:pt idx="5">
                  <c:v>0.63</c:v>
                </c:pt>
                <c:pt idx="6">
                  <c:v>0.75</c:v>
                </c:pt>
              </c:numCache>
            </c:numRef>
          </c:val>
          <c:extLst>
            <c:ext xmlns:c16="http://schemas.microsoft.com/office/drawing/2014/chart" uri="{C3380CC4-5D6E-409C-BE32-E72D297353CC}">
              <c16:uniqueId val="{00000000-5143-41B2-B429-870DFD3390FC}"/>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Sheet1!$D$2:$D$8</c:f>
              <c:numCache>
                <c:formatCode>0%</c:formatCode>
                <c:ptCount val="7"/>
                <c:pt idx="0">
                  <c:v>0.03</c:v>
                </c:pt>
                <c:pt idx="1">
                  <c:v>0.03</c:v>
                </c:pt>
                <c:pt idx="2">
                  <c:v>0.08</c:v>
                </c:pt>
                <c:pt idx="3">
                  <c:v>0.31</c:v>
                </c:pt>
                <c:pt idx="4">
                  <c:v>0.42</c:v>
                </c:pt>
                <c:pt idx="5">
                  <c:v>0.62</c:v>
                </c:pt>
                <c:pt idx="6">
                  <c:v>0.72</c:v>
                </c:pt>
              </c:numCache>
            </c:numRef>
          </c:val>
          <c:extLst>
            <c:ext xmlns:c16="http://schemas.microsoft.com/office/drawing/2014/chart" uri="{C3380CC4-5D6E-409C-BE32-E72D297353CC}">
              <c16:uniqueId val="{00000000-4580-409C-8B8F-41DD380535C8}"/>
            </c:ext>
          </c:extLst>
        </c:ser>
        <c:dLbls>
          <c:showLegendKey val="0"/>
          <c:showVal val="0"/>
          <c:showCatName val="0"/>
          <c:showSerName val="0"/>
          <c:showPercent val="0"/>
          <c:showBubbleSize val="0"/>
        </c:dLbls>
        <c:gapWidth val="80"/>
        <c:overlap val="-25"/>
        <c:axId val="411248600"/>
        <c:axId val="411252520"/>
      </c:barChart>
      <c:valAx>
        <c:axId val="411252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48600"/>
        <c:crosses val="autoZero"/>
        <c:crossBetween val="between"/>
      </c:valAx>
      <c:catAx>
        <c:axId val="4112486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2520"/>
        <c:crosses val="autoZero"/>
        <c:auto val="1"/>
        <c:lblAlgn val="ctr"/>
        <c:lblOffset val="100"/>
        <c:noMultiLvlLbl val="0"/>
      </c:catAx>
      <c:spPr>
        <a:noFill/>
        <a:ln>
          <a:noFill/>
        </a:ln>
        <a:effectLst/>
      </c:spPr>
    </c:plotArea>
    <c:legend>
      <c:legendPos val="b"/>
      <c:layout>
        <c:manualLayout>
          <c:xMode val="edge"/>
          <c:yMode val="edge"/>
          <c:x val="0.53085903282771751"/>
          <c:y val="0.94038151944642778"/>
          <c:w val="0.12996774201174263"/>
          <c:h val="4.47651744941835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latin typeface="+mn-lt"/>
              </a:rPr>
              <a:t>Going food shopping</a:t>
            </a:r>
            <a:endParaRPr lang="en-US" sz="1200" b="0">
              <a:solidFill>
                <a:schemeClr val="tx1">
                  <a:lumMod val="75000"/>
                  <a:lumOff val="25000"/>
                </a:schemeClr>
              </a:solidFill>
              <a:latin typeface="+mn-lt"/>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2025</c:v>
                </c:pt>
              </c:strCache>
            </c:strRef>
          </c:tx>
          <c:invertIfNegative val="0"/>
          <c:dLbls>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13-4554-9ADB-C329CF525ACD}"/>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0.7</c:v>
                </c:pt>
                <c:pt idx="1">
                  <c:v>0.04</c:v>
                </c:pt>
                <c:pt idx="2">
                  <c:v>0.26</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2024</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sz="10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60-43E5-B78A-B8F51C8165FB}"/>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0.69</c:v>
                </c:pt>
                <c:pt idx="1">
                  <c:v>0.06</c:v>
                </c:pt>
                <c:pt idx="2">
                  <c:v>0.26</c:v>
                </c:pt>
              </c:numCache>
            </c:numRef>
          </c:val>
          <c:extLst>
            <c:ext xmlns:c16="http://schemas.microsoft.com/office/drawing/2014/chart" uri="{C3380CC4-5D6E-409C-BE32-E72D297353CC}">
              <c16:uniqueId val="{00000000-2B88-450C-AE8D-35A1DEE7D2E4}"/>
            </c:ext>
          </c:extLst>
        </c:ser>
        <c:ser>
          <c:idx val="2"/>
          <c:order val="2"/>
          <c:tx>
            <c:strRef>
              <c:f>Sheet1!$D$1</c:f>
              <c:strCache>
                <c:ptCount val="1"/>
                <c:pt idx="0">
                  <c:v>2023</c:v>
                </c:pt>
              </c:strCache>
            </c:strRef>
          </c:tx>
          <c:spPr>
            <a:solidFill>
              <a:schemeClr val="accent1">
                <a:lumMod val="50000"/>
              </a:schemeClr>
            </a:solidFill>
          </c:spPr>
          <c:invertIfNegative val="0"/>
          <c:dLbls>
            <c:dLbl>
              <c:idx val="1"/>
              <c:spPr>
                <a:noFill/>
                <a:ln>
                  <a:noFill/>
                </a:ln>
                <a:effectLst/>
              </c:spPr>
              <c:txPr>
                <a:bodyPr wrap="square" lIns="38100" tIns="19050" rIns="38100" bIns="19050" anchor="ctr">
                  <a:spAutoFit/>
                </a:bodyPr>
                <a:lstStyle/>
                <a:p>
                  <a:pPr>
                    <a:defRPr sz="10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E2-4C24-818D-A39D83BD3BBB}"/>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0.7</c:v>
                </c:pt>
                <c:pt idx="1">
                  <c:v>0.05</c:v>
                </c:pt>
                <c:pt idx="2">
                  <c:v>0.24</c:v>
                </c:pt>
              </c:numCache>
            </c:numRef>
          </c:val>
          <c:extLst>
            <c:ext xmlns:c16="http://schemas.microsoft.com/office/drawing/2014/chart" uri="{C3380CC4-5D6E-409C-BE32-E72D297353CC}">
              <c16:uniqueId val="{00000000-0302-4B83-A04B-BBE292508CAE}"/>
            </c:ext>
          </c:extLst>
        </c:ser>
        <c:dLbls>
          <c:showLegendKey val="0"/>
          <c:showVal val="0"/>
          <c:showCatName val="0"/>
          <c:showSerName val="0"/>
          <c:showPercent val="0"/>
          <c:showBubbleSize val="0"/>
        </c:dLbls>
        <c:gapWidth val="80"/>
        <c:overlap val="-25"/>
        <c:axId val="411248992"/>
        <c:axId val="411246640"/>
      </c:barChart>
      <c:valAx>
        <c:axId val="411246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11248992"/>
        <c:crosses val="autoZero"/>
        <c:crossBetween val="between"/>
      </c:valAx>
      <c:catAx>
        <c:axId val="411248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11246640"/>
        <c:crosses val="autoZero"/>
        <c:auto val="1"/>
        <c:lblAlgn val="ctr"/>
        <c:lblOffset val="100"/>
        <c:noMultiLvlLbl val="0"/>
      </c:catAx>
      <c:spPr>
        <a:noFill/>
        <a:ln>
          <a:noFill/>
        </a:ln>
        <a:effectLst/>
      </c:spPr>
    </c:plotArea>
    <c:legend>
      <c:legendPos val="b"/>
      <c:layout>
        <c:manualLayout>
          <c:xMode val="edge"/>
          <c:yMode val="edge"/>
          <c:x val="0.50302956391187537"/>
          <c:y val="0.8853602356129554"/>
          <c:w val="0.36748218338884431"/>
          <c:h val="9.3874431048261001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US" sz="1200" b="0">
                <a:solidFill>
                  <a:schemeClr val="tx1">
                    <a:lumMod val="75000"/>
                    <a:lumOff val="25000"/>
                  </a:schemeClr>
                </a:solidFill>
              </a:rPr>
              <a:t>Choosing</a:t>
            </a:r>
            <a:r>
              <a:rPr lang="en-US" sz="1200" b="0" baseline="0">
                <a:solidFill>
                  <a:schemeClr val="tx1">
                    <a:lumMod val="75000"/>
                    <a:lumOff val="25000"/>
                  </a:schemeClr>
                </a:solidFill>
              </a:rPr>
              <a:t> the food you like</a:t>
            </a:r>
            <a:endParaRPr lang="en-US" sz="1200" b="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2025</c:v>
                </c:pt>
              </c:strCache>
            </c:strRef>
          </c:tx>
          <c:invertIfNegative val="0"/>
          <c:dLbls>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D2-4F31-BC2C-9BEC32C976A5}"/>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0.59</c:v>
                </c:pt>
                <c:pt idx="1">
                  <c:v>0.04</c:v>
                </c:pt>
                <c:pt idx="2">
                  <c:v>0.37</c:v>
                </c:pt>
              </c:numCache>
            </c:numRef>
          </c:val>
          <c:extLst>
            <c:ext xmlns:c16="http://schemas.microsoft.com/office/drawing/2014/chart" uri="{C3380CC4-5D6E-409C-BE32-E72D297353CC}">
              <c16:uniqueId val="{00000000-C9A4-47AE-BBA7-1B4CDA2EA34A}"/>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C1-4400-9760-CBFF53B80F57}"/>
                </c:ext>
              </c:extLst>
            </c:dLbl>
            <c:dLbl>
              <c:idx val="2"/>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C1-4400-9760-CBFF53B80F57}"/>
                </c:ext>
              </c:extLst>
            </c:dLbl>
            <c:spPr>
              <a:noFill/>
              <a:ln>
                <a:noFill/>
              </a:ln>
              <a:effectLst/>
            </c:spPr>
            <c:txPr>
              <a:bodyPr wrap="square" lIns="38100" tIns="19050" rIns="38100" bIns="19050" anchor="ctr">
                <a:spAutoFit/>
              </a:bodyPr>
              <a:lstStyle/>
              <a:p>
                <a:pPr>
                  <a:defRPr sz="10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0.62</c:v>
                </c:pt>
                <c:pt idx="1">
                  <c:v>0.05</c:v>
                </c:pt>
                <c:pt idx="2">
                  <c:v>0.33</c:v>
                </c:pt>
              </c:numCache>
            </c:numRef>
          </c:val>
          <c:extLst>
            <c:ext xmlns:c16="http://schemas.microsoft.com/office/drawing/2014/chart" uri="{C3380CC4-5D6E-409C-BE32-E72D297353CC}">
              <c16:uniqueId val="{00000000-59E5-43E3-97D1-5DA4E8D787CD}"/>
            </c:ext>
          </c:extLst>
        </c:ser>
        <c:ser>
          <c:idx val="2"/>
          <c:order val="2"/>
          <c:tx>
            <c:strRef>
              <c:f>Sheet1!$D$1</c:f>
              <c:strCache>
                <c:ptCount val="1"/>
                <c:pt idx="0">
                  <c:v>2023</c:v>
                </c:pt>
              </c:strCache>
            </c:strRef>
          </c:tx>
          <c:spPr>
            <a:solidFill>
              <a:schemeClr val="accent1">
                <a:lumMod val="50000"/>
              </a:schemeClr>
            </a:solidFill>
          </c:spPr>
          <c:invertIfNegative val="0"/>
          <c:dLbls>
            <c:dLbl>
              <c:idx val="1"/>
              <c:spPr>
                <a:noFill/>
                <a:ln>
                  <a:noFill/>
                </a:ln>
                <a:effectLst/>
              </c:spPr>
              <c:txPr>
                <a:bodyPr wrap="square" lIns="38100" tIns="19050" rIns="38100" bIns="19050" anchor="ctr">
                  <a:spAutoFit/>
                </a:bodyPr>
                <a:lstStyle/>
                <a:p>
                  <a:pPr>
                    <a:defRPr sz="10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D8-4244-9717-1F13F314DDF4}"/>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0.59</c:v>
                </c:pt>
                <c:pt idx="1">
                  <c:v>0.05</c:v>
                </c:pt>
                <c:pt idx="2">
                  <c:v>0.36</c:v>
                </c:pt>
              </c:numCache>
            </c:numRef>
          </c:val>
          <c:extLst>
            <c:ext xmlns:c16="http://schemas.microsoft.com/office/drawing/2014/chart" uri="{C3380CC4-5D6E-409C-BE32-E72D297353CC}">
              <c16:uniqueId val="{00000000-646D-493B-9C1D-D7A9A1598F81}"/>
            </c:ext>
          </c:extLst>
        </c:ser>
        <c:dLbls>
          <c:showLegendKey val="0"/>
          <c:showVal val="0"/>
          <c:showCatName val="0"/>
          <c:showSerName val="0"/>
          <c:showPercent val="0"/>
          <c:showBubbleSize val="0"/>
        </c:dLbls>
        <c:gapWidth val="80"/>
        <c:overlap val="-25"/>
        <c:axId val="411247032"/>
        <c:axId val="411247424"/>
      </c:barChart>
      <c:valAx>
        <c:axId val="411247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11247032"/>
        <c:crosses val="autoZero"/>
        <c:crossBetween val="between"/>
      </c:valAx>
      <c:catAx>
        <c:axId val="411247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11247424"/>
        <c:crosses val="autoZero"/>
        <c:auto val="1"/>
        <c:lblAlgn val="ctr"/>
        <c:lblOffset val="100"/>
        <c:noMultiLvlLbl val="0"/>
      </c:catAx>
      <c:spPr>
        <a:noFill/>
        <a:ln>
          <a:noFill/>
        </a:ln>
        <a:effectLst/>
      </c:spPr>
    </c:plotArea>
    <c:legend>
      <c:legendPos val="b"/>
      <c:layout>
        <c:manualLayout>
          <c:xMode val="edge"/>
          <c:yMode val="edge"/>
          <c:x val="0.6026952768931142"/>
          <c:y val="0.90612556895173901"/>
          <c:w val="0.28026691601729431"/>
          <c:h val="9.3874431048261001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2025</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4-4A18-8D6E-A4C06DD00553}"/>
                </c:ext>
              </c:extLst>
            </c:dLbl>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14-4A18-8D6E-A4C06DD00553}"/>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Sheet1!$B$2:$B$9</c:f>
              <c:numCache>
                <c:formatCode>0%</c:formatCode>
                <c:ptCount val="8"/>
                <c:pt idx="0">
                  <c:v>0.01</c:v>
                </c:pt>
                <c:pt idx="1">
                  <c:v>0</c:v>
                </c:pt>
                <c:pt idx="2">
                  <c:v>0.42</c:v>
                </c:pt>
                <c:pt idx="3">
                  <c:v>0.45</c:v>
                </c:pt>
                <c:pt idx="4">
                  <c:v>0.5</c:v>
                </c:pt>
                <c:pt idx="5">
                  <c:v>0.49</c:v>
                </c:pt>
                <c:pt idx="6">
                  <c:v>0.62</c:v>
                </c:pt>
                <c:pt idx="7">
                  <c:v>0.72</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0-4981-BDCE-76AFB4DBA17A}"/>
                </c:ext>
              </c:extLst>
            </c:dLbl>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9E6E-43A0-83E8-B79CECDF366D}"/>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Sheet1!$C$2:$C$9</c:f>
              <c:numCache>
                <c:formatCode>0%</c:formatCode>
                <c:ptCount val="8"/>
                <c:pt idx="0">
                  <c:v>0.01</c:v>
                </c:pt>
                <c:pt idx="1">
                  <c:v>0</c:v>
                </c:pt>
                <c:pt idx="2">
                  <c:v>0.39</c:v>
                </c:pt>
                <c:pt idx="3">
                  <c:v>0.44</c:v>
                </c:pt>
                <c:pt idx="4">
                  <c:v>0.48</c:v>
                </c:pt>
                <c:pt idx="5">
                  <c:v>0.49</c:v>
                </c:pt>
                <c:pt idx="6">
                  <c:v>0.62</c:v>
                </c:pt>
                <c:pt idx="7">
                  <c:v>0.72</c:v>
                </c:pt>
              </c:numCache>
            </c:numRef>
          </c:val>
          <c:extLst>
            <c:ext xmlns:c16="http://schemas.microsoft.com/office/drawing/2014/chart" uri="{C3380CC4-5D6E-409C-BE32-E72D297353CC}">
              <c16:uniqueId val="{00000000-F707-48A0-8887-844FDD00EA34}"/>
            </c:ext>
          </c:extLst>
        </c:ser>
        <c:ser>
          <c:idx val="2"/>
          <c:order val="2"/>
          <c:tx>
            <c:strRef>
              <c:f>Sheet1!$D$1</c:f>
              <c:strCache>
                <c:ptCount val="1"/>
                <c:pt idx="0">
                  <c:v>Yes / 2023</c:v>
                </c:pt>
              </c:strCache>
            </c:strRef>
          </c:tx>
          <c:spPr>
            <a:solidFill>
              <a:schemeClr val="accent1">
                <a:lumMod val="50000"/>
              </a:schemeClr>
            </a:solidFill>
          </c:spPr>
          <c:invertIfNegative val="0"/>
          <c:dLbls>
            <c:dLbl>
              <c:idx val="0"/>
              <c:layout>
                <c:manualLayout>
                  <c:x val="-4.9825614515449437E-3"/>
                  <c:y val="2.2960933508390864E-3"/>
                </c:manualLayout>
              </c:layout>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CE-4ADB-872A-02E627F01642}"/>
                </c:ext>
              </c:extLst>
            </c:dLbl>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391-4C67-A149-474CF833F12E}"/>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Sheet1!$D$2:$D$9</c:f>
              <c:numCache>
                <c:formatCode>0%</c:formatCode>
                <c:ptCount val="8"/>
                <c:pt idx="0">
                  <c:v>0.01</c:v>
                </c:pt>
                <c:pt idx="1">
                  <c:v>0</c:v>
                </c:pt>
                <c:pt idx="2">
                  <c:v>0.35</c:v>
                </c:pt>
                <c:pt idx="3">
                  <c:v>0.41</c:v>
                </c:pt>
                <c:pt idx="4">
                  <c:v>0.45</c:v>
                </c:pt>
                <c:pt idx="5">
                  <c:v>0.48</c:v>
                </c:pt>
                <c:pt idx="6">
                  <c:v>0.59</c:v>
                </c:pt>
                <c:pt idx="7">
                  <c:v>0.69</c:v>
                </c:pt>
              </c:numCache>
            </c:numRef>
          </c:val>
          <c:extLst>
            <c:ext xmlns:c16="http://schemas.microsoft.com/office/drawing/2014/chart" uri="{C3380CC4-5D6E-409C-BE32-E72D297353CC}">
              <c16:uniqueId val="{00000000-CB5F-4C18-A5B9-EF4FA81BE28E}"/>
            </c:ext>
          </c:extLst>
        </c:ser>
        <c:dLbls>
          <c:showLegendKey val="0"/>
          <c:showVal val="0"/>
          <c:showCatName val="0"/>
          <c:showSerName val="0"/>
          <c:showPercent val="0"/>
          <c:showBubbleSize val="0"/>
        </c:dLbls>
        <c:gapWidth val="80"/>
        <c:overlap val="-25"/>
        <c:axId val="359611952"/>
        <c:axId val="359609600"/>
      </c:barChart>
      <c:valAx>
        <c:axId val="359609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359611952"/>
        <c:crosses val="autoZero"/>
        <c:crossBetween val="between"/>
      </c:valAx>
      <c:catAx>
        <c:axId val="359611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latin typeface="+mn-lt"/>
              </a:defRPr>
            </a:pPr>
            <a:endParaRPr lang="en-US"/>
          </a:p>
        </c:txPr>
        <c:crossAx val="359609600"/>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Sheet1!$B$2:$B$9</c:f>
              <c:numCache>
                <c:formatCode>0%</c:formatCode>
                <c:ptCount val="8"/>
                <c:pt idx="0">
                  <c:v>0.15</c:v>
                </c:pt>
                <c:pt idx="1">
                  <c:v>0.05</c:v>
                </c:pt>
                <c:pt idx="2">
                  <c:v>0.1</c:v>
                </c:pt>
                <c:pt idx="3">
                  <c:v>0.22</c:v>
                </c:pt>
                <c:pt idx="4">
                  <c:v>0.28999999999999998</c:v>
                </c:pt>
                <c:pt idx="5">
                  <c:v>0.4</c:v>
                </c:pt>
                <c:pt idx="6">
                  <c:v>0.42</c:v>
                </c:pt>
                <c:pt idx="7">
                  <c:v>0.45</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Sheet1!$C$2:$C$9</c:f>
              <c:numCache>
                <c:formatCode>0%</c:formatCode>
                <c:ptCount val="8"/>
                <c:pt idx="0">
                  <c:v>0.15</c:v>
                </c:pt>
                <c:pt idx="1">
                  <c:v>0.05</c:v>
                </c:pt>
                <c:pt idx="2">
                  <c:v>0.09</c:v>
                </c:pt>
                <c:pt idx="3">
                  <c:v>0.24</c:v>
                </c:pt>
                <c:pt idx="4">
                  <c:v>0.28999999999999998</c:v>
                </c:pt>
                <c:pt idx="5">
                  <c:v>0.38</c:v>
                </c:pt>
                <c:pt idx="6">
                  <c:v>0.42</c:v>
                </c:pt>
                <c:pt idx="7">
                  <c:v>0.46</c:v>
                </c:pt>
              </c:numCache>
            </c:numRef>
          </c:val>
          <c:extLst>
            <c:ext xmlns:c16="http://schemas.microsoft.com/office/drawing/2014/chart" uri="{C3380CC4-5D6E-409C-BE32-E72D297353CC}">
              <c16:uniqueId val="{00000000-E97D-484B-9156-E7999650EC0B}"/>
            </c:ext>
          </c:extLst>
        </c:ser>
        <c:ser>
          <c:idx val="2"/>
          <c:order val="2"/>
          <c:tx>
            <c:strRef>
              <c:f>Sheet1!$D$1</c:f>
              <c:strCache>
                <c:ptCount val="1"/>
                <c:pt idx="0">
                  <c:v>Yes / 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Sheet1!$D$2:$D$9</c:f>
              <c:numCache>
                <c:formatCode>0%</c:formatCode>
                <c:ptCount val="8"/>
                <c:pt idx="0">
                  <c:v>0.15</c:v>
                </c:pt>
                <c:pt idx="1">
                  <c:v>0.05</c:v>
                </c:pt>
                <c:pt idx="2">
                  <c:v>0.09</c:v>
                </c:pt>
                <c:pt idx="3">
                  <c:v>0.22</c:v>
                </c:pt>
                <c:pt idx="4">
                  <c:v>0.26</c:v>
                </c:pt>
                <c:pt idx="5">
                  <c:v>0.38</c:v>
                </c:pt>
                <c:pt idx="6">
                  <c:v>0.43</c:v>
                </c:pt>
                <c:pt idx="7">
                  <c:v>0.44</c:v>
                </c:pt>
              </c:numCache>
            </c:numRef>
          </c:val>
          <c:extLst>
            <c:ext xmlns:c16="http://schemas.microsoft.com/office/drawing/2014/chart" uri="{C3380CC4-5D6E-409C-BE32-E72D297353CC}">
              <c16:uniqueId val="{00000000-E1E5-4885-B37B-710C46EA35AB}"/>
            </c:ext>
          </c:extLst>
        </c:ser>
        <c:dLbls>
          <c:showLegendKey val="0"/>
          <c:showVal val="0"/>
          <c:showCatName val="0"/>
          <c:showSerName val="0"/>
          <c:showPercent val="0"/>
          <c:showBubbleSize val="0"/>
        </c:dLbls>
        <c:gapWidth val="80"/>
        <c:overlap val="-25"/>
        <c:axId val="411249384"/>
        <c:axId val="411254088"/>
      </c:barChart>
      <c:valAx>
        <c:axId val="411254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11249384"/>
        <c:crosses val="autoZero"/>
        <c:crossBetween val="between"/>
      </c:valAx>
      <c:catAx>
        <c:axId val="411249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latin typeface="+mn-lt"/>
              </a:defRPr>
            </a:pPr>
            <a:endParaRPr lang="en-US"/>
          </a:p>
        </c:txPr>
        <c:crossAx val="411254088"/>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4619802991"/>
          <c:y val="6.8268388795803006E-2"/>
          <c:w val="0.72769389691631059"/>
          <c:h val="0.82285652645589225"/>
        </c:manualLayout>
      </c:layout>
      <c:barChart>
        <c:barDir val="bar"/>
        <c:grouping val="percentStacked"/>
        <c:varyColors val="0"/>
        <c:ser>
          <c:idx val="0"/>
          <c:order val="0"/>
          <c:tx>
            <c:strRef>
              <c:f>Sheet1!$B$1</c:f>
              <c:strCache>
                <c:ptCount val="1"/>
                <c:pt idx="0">
                  <c:v>Rarely or never</c:v>
                </c:pt>
              </c:strCache>
            </c:strRef>
          </c:tx>
          <c:spPr>
            <a:solidFill>
              <a:schemeClr val="accent4"/>
            </a:solidFill>
            <a:ln>
              <a:noFill/>
            </a:ln>
            <a:effectLst/>
          </c:spPr>
          <c:invertIfNegative val="0"/>
          <c:dLbls>
            <c:spPr>
              <a:noFill/>
              <a:ln>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Sheet1!$B$2:$B$8</c:f>
              <c:numCache>
                <c:formatCode>0%</c:formatCode>
                <c:ptCount val="7"/>
                <c:pt idx="0">
                  <c:v>0.06</c:v>
                </c:pt>
                <c:pt idx="1">
                  <c:v>0.09</c:v>
                </c:pt>
                <c:pt idx="2">
                  <c:v>0.06</c:v>
                </c:pt>
                <c:pt idx="3">
                  <c:v>0.21</c:v>
                </c:pt>
                <c:pt idx="4">
                  <c:v>0.54</c:v>
                </c:pt>
                <c:pt idx="5">
                  <c:v>0.26</c:v>
                </c:pt>
                <c:pt idx="6">
                  <c:v>0.22</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About once a week</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Sheet1!$C$2:$C$8</c:f>
              <c:numCache>
                <c:formatCode>0%</c:formatCode>
                <c:ptCount val="7"/>
                <c:pt idx="0">
                  <c:v>0.06</c:v>
                </c:pt>
                <c:pt idx="1">
                  <c:v>0.08</c:v>
                </c:pt>
                <c:pt idx="2">
                  <c:v>0.14000000000000001</c:v>
                </c:pt>
                <c:pt idx="3">
                  <c:v>0.17</c:v>
                </c:pt>
                <c:pt idx="4">
                  <c:v>0.14000000000000001</c:v>
                </c:pt>
                <c:pt idx="5">
                  <c:v>0.27</c:v>
                </c:pt>
                <c:pt idx="6">
                  <c:v>0.46</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 or 3 days a week</c:v>
                </c:pt>
              </c:strCache>
            </c:strRef>
          </c:tx>
          <c:spPr>
            <a:solidFill>
              <a:schemeClr val="bg2">
                <a:lumMod val="75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Sheet1!$D$2:$D$8</c:f>
              <c:numCache>
                <c:formatCode>0%</c:formatCode>
                <c:ptCount val="7"/>
                <c:pt idx="0">
                  <c:v>0.06</c:v>
                </c:pt>
                <c:pt idx="1">
                  <c:v>0.13</c:v>
                </c:pt>
                <c:pt idx="2">
                  <c:v>0.23</c:v>
                </c:pt>
                <c:pt idx="3">
                  <c:v>0.18</c:v>
                </c:pt>
                <c:pt idx="4">
                  <c:v>0.09</c:v>
                </c:pt>
                <c:pt idx="5">
                  <c:v>0.2</c:v>
                </c:pt>
                <c:pt idx="6">
                  <c:v>0.16</c:v>
                </c:pt>
              </c:numCache>
            </c:numRef>
          </c:val>
          <c:extLst>
            <c:ext xmlns:c16="http://schemas.microsoft.com/office/drawing/2014/chart" uri="{C3380CC4-5D6E-409C-BE32-E72D297353CC}">
              <c16:uniqueId val="{00000002-D283-4298-BBBF-AC3478693CE8}"/>
            </c:ext>
          </c:extLst>
        </c:ser>
        <c:ser>
          <c:idx val="3"/>
          <c:order val="3"/>
          <c:tx>
            <c:strRef>
              <c:f>Sheet1!$E$1</c:f>
              <c:strCache>
                <c:ptCount val="1"/>
                <c:pt idx="0">
                  <c:v>On most days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Sheet1!$E$2:$E$8</c:f>
              <c:numCache>
                <c:formatCode>0%</c:formatCode>
                <c:ptCount val="7"/>
                <c:pt idx="0">
                  <c:v>0.23</c:v>
                </c:pt>
                <c:pt idx="1">
                  <c:v>0.3</c:v>
                </c:pt>
                <c:pt idx="2">
                  <c:v>0.34</c:v>
                </c:pt>
                <c:pt idx="3">
                  <c:v>0.28000000000000003</c:v>
                </c:pt>
                <c:pt idx="4">
                  <c:v>0.13</c:v>
                </c:pt>
                <c:pt idx="5">
                  <c:v>0.17</c:v>
                </c:pt>
                <c:pt idx="6">
                  <c:v>0.12</c:v>
                </c:pt>
              </c:numCache>
            </c:numRef>
          </c:val>
          <c:extLst>
            <c:ext xmlns:c16="http://schemas.microsoft.com/office/drawing/2014/chart" uri="{C3380CC4-5D6E-409C-BE32-E72D297353CC}">
              <c16:uniqueId val="{00000003-D283-4298-BBBF-AC3478693CE8}"/>
            </c:ext>
          </c:extLst>
        </c:ser>
        <c:ser>
          <c:idx val="4"/>
          <c:order val="4"/>
          <c:tx>
            <c:strRef>
              <c:f>Sheet1!$F$1</c:f>
              <c:strCache>
                <c:ptCount val="1"/>
                <c:pt idx="0">
                  <c:v>Every day</c:v>
                </c:pt>
              </c:strCache>
            </c:strRef>
          </c:tx>
          <c:spPr>
            <a:solidFill>
              <a:schemeClr val="accent5">
                <a:lumMod val="60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Sheet1!$F$2:$F$8</c:f>
              <c:numCache>
                <c:formatCode>0%</c:formatCode>
                <c:ptCount val="7"/>
                <c:pt idx="0">
                  <c:v>0.6</c:v>
                </c:pt>
                <c:pt idx="1">
                  <c:v>0.41</c:v>
                </c:pt>
                <c:pt idx="2">
                  <c:v>0.23</c:v>
                </c:pt>
                <c:pt idx="3">
                  <c:v>0.16</c:v>
                </c:pt>
                <c:pt idx="4">
                  <c:v>0.1</c:v>
                </c:pt>
                <c:pt idx="5">
                  <c:v>0.11</c:v>
                </c:pt>
                <c:pt idx="6">
                  <c:v>0.04</c:v>
                </c:pt>
              </c:numCache>
            </c:numRef>
          </c:val>
          <c:extLst>
            <c:ext xmlns:c16="http://schemas.microsoft.com/office/drawing/2014/chart" uri="{C3380CC4-5D6E-409C-BE32-E72D297353CC}">
              <c16:uniqueId val="{00000004-D283-4298-BBBF-AC3478693CE8}"/>
            </c:ext>
          </c:extLst>
        </c:ser>
        <c:dLbls>
          <c:showLegendKey val="0"/>
          <c:showVal val="0"/>
          <c:showCatName val="0"/>
          <c:showSerName val="0"/>
          <c:showPercent val="0"/>
          <c:showBubbleSize val="0"/>
        </c:dLbls>
        <c:gapWidth val="80"/>
        <c:overlap val="100"/>
        <c:axId val="417982848"/>
        <c:axId val="417981280"/>
      </c:barChart>
      <c:catAx>
        <c:axId val="417982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1280"/>
        <c:crosses val="autoZero"/>
        <c:auto val="1"/>
        <c:lblAlgn val="ctr"/>
        <c:lblOffset val="100"/>
        <c:noMultiLvlLbl val="0"/>
      </c:catAx>
      <c:valAx>
        <c:axId val="417981280"/>
        <c:scaling>
          <c:orientation val="minMax"/>
        </c:scaling>
        <c:delete val="1"/>
        <c:axPos val="b"/>
        <c:majorGridlines>
          <c:spPr>
            <a:ln>
              <a:solidFill>
                <a:srgbClr val="D9D9D9"/>
              </a:solidFill>
            </a:ln>
          </c:spPr>
        </c:majorGridlines>
        <c:numFmt formatCode="0%" sourceLinked="1"/>
        <c:majorTickMark val="out"/>
        <c:minorTickMark val="none"/>
        <c:tickLblPos val="nextTo"/>
        <c:crossAx val="417982848"/>
        <c:crosses val="autoZero"/>
        <c:crossBetween val="between"/>
        <c:majorUnit val="0.1"/>
      </c:valAx>
      <c:spPr>
        <a:noFill/>
        <a:ln>
          <a:noFill/>
        </a:ln>
        <a:effectLst/>
      </c:spPr>
    </c:plotArea>
    <c:legend>
      <c:legendPos val="b"/>
      <c:layout>
        <c:manualLayout>
          <c:xMode val="edge"/>
          <c:yMode val="edge"/>
          <c:x val="0.33084729369598193"/>
          <c:y val="0.90441583373295953"/>
          <c:w val="0.61737271951425765"/>
          <c:h val="5.1628494197120615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72768479520452"/>
          <c:y val="3.3842890138529695E-2"/>
          <c:w val="0.72769389691631059"/>
          <c:h val="0.82285652645589225"/>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Takeaways and fast food (including pizza, chips, burgers or other fast food even if it's cooked at home)</c:v>
                </c:pt>
                <c:pt idx="1">
                  <c:v>Tea, coffee</c:v>
                </c:pt>
                <c:pt idx="2">
                  <c:v>Energy, sports or fizzy drinks/pop</c:v>
                </c:pt>
                <c:pt idx="3">
                  <c:v>Fruit juice and smoothies</c:v>
                </c:pt>
                <c:pt idx="4">
                  <c:v>Snacks and sweets (including crisps, biscuits, cakes, sweets, chocolate)</c:v>
                </c:pt>
                <c:pt idx="5">
                  <c:v>Fruits and vegetables</c:v>
                </c:pt>
                <c:pt idx="6">
                  <c:v>Milk, water</c:v>
                </c:pt>
              </c:strCache>
            </c:strRef>
          </c:cat>
          <c:val>
            <c:numRef>
              <c:f>Sheet1!$B$2:$B$8</c:f>
              <c:numCache>
                <c:formatCode>0%</c:formatCode>
                <c:ptCount val="7"/>
                <c:pt idx="0">
                  <c:v>0.16</c:v>
                </c:pt>
                <c:pt idx="1">
                  <c:v>0.22</c:v>
                </c:pt>
                <c:pt idx="2">
                  <c:v>0.28000000000000003</c:v>
                </c:pt>
                <c:pt idx="3">
                  <c:v>0.44</c:v>
                </c:pt>
                <c:pt idx="4">
                  <c:v>0.56999999999999995</c:v>
                </c:pt>
                <c:pt idx="5">
                  <c:v>0.71</c:v>
                </c:pt>
                <c:pt idx="6">
                  <c:v>0.82</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Takeaways and fast food (including pizza, chips, burgers or other fast food even if it's cooked at home)</c:v>
                </c:pt>
                <c:pt idx="1">
                  <c:v>Tea, coffee</c:v>
                </c:pt>
                <c:pt idx="2">
                  <c:v>Energy, sports or fizzy drinks/pop</c:v>
                </c:pt>
                <c:pt idx="3">
                  <c:v>Fruit juice and smoothies</c:v>
                </c:pt>
                <c:pt idx="4">
                  <c:v>Snacks and sweets (including crisps, biscuits, cakes, sweets, chocolate)</c:v>
                </c:pt>
                <c:pt idx="5">
                  <c:v>Fruits and vegetables</c:v>
                </c:pt>
                <c:pt idx="6">
                  <c:v>Milk, water</c:v>
                </c:pt>
              </c:strCache>
            </c:strRef>
          </c:cat>
          <c:val>
            <c:numRef>
              <c:f>Sheet1!$C$2:$C$8</c:f>
              <c:numCache>
                <c:formatCode>0%</c:formatCode>
                <c:ptCount val="7"/>
                <c:pt idx="0">
                  <c:v>0.15</c:v>
                </c:pt>
                <c:pt idx="1">
                  <c:v>0.23</c:v>
                </c:pt>
                <c:pt idx="2">
                  <c:v>0.32</c:v>
                </c:pt>
                <c:pt idx="3">
                  <c:v>0.42</c:v>
                </c:pt>
                <c:pt idx="4">
                  <c:v>0.57999999999999996</c:v>
                </c:pt>
                <c:pt idx="5">
                  <c:v>0.7</c:v>
                </c:pt>
                <c:pt idx="6">
                  <c:v>0.8</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Takeaways and fast food (including pizza, chips, burgers or other fast food even if it's cooked at home)</c:v>
                </c:pt>
                <c:pt idx="1">
                  <c:v>Tea, coffee</c:v>
                </c:pt>
                <c:pt idx="2">
                  <c:v>Energy, sports or fizzy drinks/pop</c:v>
                </c:pt>
                <c:pt idx="3">
                  <c:v>Fruit juice and smoothies</c:v>
                </c:pt>
                <c:pt idx="4">
                  <c:v>Snacks and sweets (including crisps, biscuits, cakes, sweets, chocolate)</c:v>
                </c:pt>
                <c:pt idx="5">
                  <c:v>Fruits and vegetables</c:v>
                </c:pt>
                <c:pt idx="6">
                  <c:v>Milk, water</c:v>
                </c:pt>
              </c:strCache>
            </c:strRef>
          </c:cat>
          <c:val>
            <c:numRef>
              <c:f>Sheet1!$D$2:$D$8</c:f>
              <c:numCache>
                <c:formatCode>General</c:formatCode>
                <c:ptCount val="7"/>
                <c:pt idx="0" formatCode="0%">
                  <c:v>0.15</c:v>
                </c:pt>
                <c:pt idx="2" formatCode="0%">
                  <c:v>0.39</c:v>
                </c:pt>
                <c:pt idx="3" formatCode="0%">
                  <c:v>0.42</c:v>
                </c:pt>
                <c:pt idx="4" formatCode="0%">
                  <c:v>0.59</c:v>
                </c:pt>
                <c:pt idx="5" formatCode="0%">
                  <c:v>0.68</c:v>
                </c:pt>
                <c:pt idx="6" formatCode="0%">
                  <c:v>0.81</c:v>
                </c:pt>
              </c:numCache>
            </c:numRef>
          </c:val>
          <c:extLst>
            <c:ext xmlns:c16="http://schemas.microsoft.com/office/drawing/2014/chart" uri="{C3380CC4-5D6E-409C-BE32-E72D297353CC}">
              <c16:uniqueId val="{00000002-D283-4298-BBBF-AC3478693CE8}"/>
            </c:ext>
          </c:extLst>
        </c:ser>
        <c:dLbls>
          <c:showLegendKey val="0"/>
          <c:showVal val="0"/>
          <c:showCatName val="0"/>
          <c:showSerName val="0"/>
          <c:showPercent val="0"/>
          <c:showBubbleSize val="0"/>
        </c:dLbls>
        <c:gapWidth val="80"/>
        <c:overlap val="-25"/>
        <c:axId val="417984808"/>
        <c:axId val="417980496"/>
      </c:barChart>
      <c:catAx>
        <c:axId val="417984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496"/>
        <c:crosses val="autoZero"/>
        <c:auto val="1"/>
        <c:lblAlgn val="ctr"/>
        <c:lblOffset val="100"/>
        <c:noMultiLvlLbl val="0"/>
      </c:catAx>
      <c:valAx>
        <c:axId val="417980496"/>
        <c:scaling>
          <c:orientation val="minMax"/>
        </c:scaling>
        <c:delete val="0"/>
        <c:axPos val="b"/>
        <c:majorGridlines>
          <c:spPr>
            <a:ln>
              <a:solidFill>
                <a:srgbClr val="D9D9D9"/>
              </a:solidFill>
            </a:ln>
          </c:spPr>
        </c:majorGridlines>
        <c:numFmt formatCode="0%" sourceLinked="1"/>
        <c:majorTickMark val="out"/>
        <c:minorTickMark val="none"/>
        <c:tickLblPos val="nextTo"/>
        <c:spPr>
          <a:noFill/>
          <a:ln>
            <a:noFill/>
          </a:ln>
        </c:spPr>
        <c:txPr>
          <a:bodyPr/>
          <a:lstStyle/>
          <a:p>
            <a:pPr>
              <a:defRPr>
                <a:solidFill>
                  <a:schemeClr val="tx1">
                    <a:lumMod val="75000"/>
                    <a:lumOff val="25000"/>
                  </a:schemeClr>
                </a:solidFill>
              </a:defRPr>
            </a:pPr>
            <a:endParaRPr lang="en-US"/>
          </a:p>
        </c:txPr>
        <c:crossAx val="417984808"/>
        <c:crosses val="autoZero"/>
        <c:crossBetween val="between"/>
        <c:majorUnit val="0.1"/>
      </c:valAx>
      <c:spPr>
        <a:noFill/>
        <a:ln>
          <a:noFill/>
        </a:ln>
        <a:effectLst/>
      </c:spPr>
    </c:plotArea>
    <c:legend>
      <c:legendPos val="b"/>
      <c:layout>
        <c:manualLayout>
          <c:xMode val="edge"/>
          <c:yMode val="edge"/>
          <c:x val="0.51103253983942676"/>
          <c:y val="0.92295261732654388"/>
          <c:w val="0.12365995441731986"/>
          <c:h val="4.788560650243219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1885000795019924"/>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0.02</c:v>
                </c:pt>
                <c:pt idx="1">
                  <c:v>0.28999999999999998</c:v>
                </c:pt>
                <c:pt idx="2">
                  <c:v>7.0000000000000007E-2</c:v>
                </c:pt>
                <c:pt idx="3">
                  <c:v>0.11</c:v>
                </c:pt>
                <c:pt idx="4">
                  <c:v>0.12</c:v>
                </c:pt>
                <c:pt idx="5">
                  <c:v>0.12</c:v>
                </c:pt>
                <c:pt idx="6">
                  <c:v>0.15</c:v>
                </c:pt>
                <c:pt idx="7">
                  <c:v>0.11</c:v>
                </c:pt>
              </c:numCache>
            </c:numRef>
          </c:val>
          <c:extLst>
            <c:ext xmlns:c16="http://schemas.microsoft.com/office/drawing/2014/chart" uri="{C3380CC4-5D6E-409C-BE32-E72D297353CC}">
              <c16:uniqueId val="{00000000-27D4-44F7-B817-E0FB88F33B8A}"/>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0.28000000000000003</c:v>
                </c:pt>
                <c:pt idx="2">
                  <c:v>7.0000000000000007E-2</c:v>
                </c:pt>
                <c:pt idx="3">
                  <c:v>0.11</c:v>
                </c:pt>
                <c:pt idx="4">
                  <c:v>0.12</c:v>
                </c:pt>
                <c:pt idx="5">
                  <c:v>0.14000000000000001</c:v>
                </c:pt>
                <c:pt idx="6">
                  <c:v>0.16</c:v>
                </c:pt>
                <c:pt idx="7">
                  <c:v>0.09</c:v>
                </c:pt>
              </c:numCache>
            </c:numRef>
          </c:val>
          <c:extLst>
            <c:ext xmlns:c16="http://schemas.microsoft.com/office/drawing/2014/chart" uri="{C3380CC4-5D6E-409C-BE32-E72D297353CC}">
              <c16:uniqueId val="{00000002-27D4-44F7-B817-E0FB88F33B8A}"/>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3-27D4-44F7-B817-E0FB88F33B8A}"/>
            </c:ext>
          </c:extLst>
        </c:ser>
        <c:dLbls>
          <c:showLegendKey val="0"/>
          <c:showVal val="0"/>
          <c:showCatName val="0"/>
          <c:showSerName val="0"/>
          <c:showPercent val="0"/>
          <c:showBubbleSize val="0"/>
        </c:dLbls>
        <c:gapWidth val="80"/>
        <c:overlap val="-25"/>
        <c:axId val="359608032"/>
        <c:axId val="359606856"/>
      </c:barChart>
      <c:catAx>
        <c:axId val="359608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359606856"/>
        <c:crosses val="autoZero"/>
        <c:auto val="1"/>
        <c:lblAlgn val="ctr"/>
        <c:lblOffset val="100"/>
        <c:noMultiLvlLbl val="0"/>
      </c:catAx>
      <c:valAx>
        <c:axId val="35960685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08032"/>
        <c:crosses val="autoZero"/>
        <c:crossBetween val="between"/>
      </c:valAx>
      <c:spPr>
        <a:noFill/>
        <a:ln>
          <a:noFill/>
        </a:ln>
        <a:effectLst/>
      </c:spPr>
    </c:plotArea>
    <c:legend>
      <c:legendPos val="b"/>
      <c:layout>
        <c:manualLayout>
          <c:xMode val="edge"/>
          <c:yMode val="edge"/>
          <c:x val="0.35114399797870294"/>
          <c:y val="0.91682361258600031"/>
          <c:w val="0.30868229140797593"/>
          <c:h val="7.8528477955721668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Cleaning your teeth</a:t>
            </a:r>
            <a:endParaRPr lang="en-US" sz="1200" b="0">
              <a:solidFill>
                <a:schemeClr val="tx1">
                  <a:lumMod val="75000"/>
                  <a:lumOff val="25000"/>
                </a:schemeClr>
              </a:solidFill>
              <a:latin typeface="+mn-lt"/>
            </a:endParaRPr>
          </a:p>
        </c:rich>
      </c:tx>
      <c:layout>
        <c:manualLayout>
          <c:xMode val="edge"/>
          <c:yMode val="edge"/>
          <c:x val="0.48460829135279709"/>
          <c:y val="5.4461583111407239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4380177281989548"/>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wrap="square" lIns="38100" tIns="19050" rIns="38100" bIns="19050" anchor="ctr">
                  <a:spAutoFit/>
                </a:bodyPr>
                <a:lstStyle/>
                <a:p>
                  <a:pPr>
                    <a:defRPr sz="8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45-49F9-9198-0FDFB191C9A4}"/>
                </c:ext>
              </c:extLst>
            </c:dLbl>
            <c:spPr>
              <a:noFill/>
              <a:ln>
                <a:noFill/>
              </a:ln>
              <a:effectLst/>
            </c:spPr>
            <c:txPr>
              <a:bodyPr wrap="square" lIns="38100" tIns="19050" rIns="38100" bIns="19050" anchor="ctr">
                <a:spAutoFit/>
              </a:bodyPr>
              <a:lstStyle/>
              <a:p>
                <a:pPr>
                  <a:defRPr sz="8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Sheet1!$B$2:$B$5</c:f>
              <c:numCache>
                <c:formatCode>0%</c:formatCode>
                <c:ptCount val="4"/>
                <c:pt idx="0">
                  <c:v>0.04</c:v>
                </c:pt>
                <c:pt idx="1">
                  <c:v>0.2</c:v>
                </c:pt>
                <c:pt idx="2">
                  <c:v>0.68</c:v>
                </c:pt>
                <c:pt idx="3">
                  <c:v>0.08</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sz="8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C-414F-B213-35FF9C48DFFE}"/>
                </c:ext>
              </c:extLst>
            </c:dLbl>
            <c:spPr>
              <a:noFill/>
              <a:ln>
                <a:noFill/>
              </a:ln>
              <a:effectLst/>
            </c:spPr>
            <c:txPr>
              <a:bodyPr wrap="square" lIns="38100" tIns="19050" rIns="38100" bIns="19050" anchor="ctr">
                <a:spAutoFit/>
              </a:bodyPr>
              <a:lstStyle/>
              <a:p>
                <a:pPr>
                  <a:defRPr sz="8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Sheet1!$C$2:$C$5</c:f>
              <c:numCache>
                <c:formatCode>0%</c:formatCode>
                <c:ptCount val="4"/>
                <c:pt idx="0">
                  <c:v>0.05</c:v>
                </c:pt>
                <c:pt idx="1">
                  <c:v>0.23</c:v>
                </c:pt>
                <c:pt idx="2">
                  <c:v>0.63</c:v>
                </c:pt>
                <c:pt idx="3">
                  <c:v>0.09</c:v>
                </c:pt>
              </c:numCache>
            </c:numRef>
          </c:val>
          <c:extLst>
            <c:ext xmlns:c16="http://schemas.microsoft.com/office/drawing/2014/chart" uri="{C3380CC4-5D6E-409C-BE32-E72D297353CC}">
              <c16:uniqueId val="{00000005-6008-4579-92A6-3504D61AE708}"/>
            </c:ext>
          </c:extLst>
        </c:ser>
        <c:ser>
          <c:idx val="2"/>
          <c:order val="2"/>
          <c:tx>
            <c:strRef>
              <c:f>Sheet1!$D$1</c:f>
              <c:strCache>
                <c:ptCount val="1"/>
                <c:pt idx="0">
                  <c:v>2023</c:v>
                </c:pt>
              </c:strCache>
            </c:strRef>
          </c:tx>
          <c:spPr>
            <a:solidFill>
              <a:schemeClr val="accent1">
                <a:lumMod val="50000"/>
              </a:schemeClr>
            </a:solidFill>
          </c:spPr>
          <c:invertIfNegative val="0"/>
          <c:dPt>
            <c:idx val="2"/>
            <c:invertIfNegative val="0"/>
            <c:bubble3D val="0"/>
            <c:extLst>
              <c:ext xmlns:c16="http://schemas.microsoft.com/office/drawing/2014/chart" uri="{C3380CC4-5D6E-409C-BE32-E72D297353CC}">
                <c16:uniqueId val="{00000000-405E-4933-8ACE-6E3F454760F8}"/>
              </c:ext>
            </c:extLst>
          </c:dPt>
          <c:dLbls>
            <c:dLbl>
              <c:idx val="0"/>
              <c:spPr>
                <a:noFill/>
                <a:ln>
                  <a:noFill/>
                </a:ln>
                <a:effectLst/>
              </c:spPr>
              <c:txPr>
                <a:bodyPr wrap="square" lIns="38100" tIns="19050" rIns="38100" bIns="19050" anchor="ctr">
                  <a:spAutoFit/>
                </a:bodyPr>
                <a:lstStyle/>
                <a:p>
                  <a:pPr>
                    <a:defRPr sz="8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B-40FF-A86B-F91A11E064B3}"/>
                </c:ext>
              </c:extLst>
            </c:dLbl>
            <c:spPr>
              <a:noFill/>
              <a:ln>
                <a:noFill/>
              </a:ln>
              <a:effectLst/>
            </c:spPr>
            <c:txPr>
              <a:bodyPr wrap="square" lIns="38100" tIns="19050" rIns="38100" bIns="19050" anchor="ctr">
                <a:spAutoFit/>
              </a:bodyPr>
              <a:lstStyle/>
              <a:p>
                <a:pPr>
                  <a:defRPr sz="8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Sheet1!$D$2:$D$5</c:f>
              <c:numCache>
                <c:formatCode>0%</c:formatCode>
                <c:ptCount val="4"/>
                <c:pt idx="0">
                  <c:v>0.05</c:v>
                </c:pt>
                <c:pt idx="1">
                  <c:v>0.2</c:v>
                </c:pt>
                <c:pt idx="2">
                  <c:v>0.65</c:v>
                </c:pt>
                <c:pt idx="3">
                  <c:v>0.1</c:v>
                </c:pt>
              </c:numCache>
            </c:numRef>
          </c:val>
          <c:extLst>
            <c:ext xmlns:c16="http://schemas.microsoft.com/office/drawing/2014/chart" uri="{C3380CC4-5D6E-409C-BE32-E72D297353CC}">
              <c16:uniqueId val="{00000005-D58C-4AA0-8458-EFB2C6DB1C70}"/>
            </c:ext>
          </c:extLst>
        </c:ser>
        <c:dLbls>
          <c:showLegendKey val="0"/>
          <c:showVal val="0"/>
          <c:showCatName val="0"/>
          <c:showSerName val="0"/>
          <c:showPercent val="0"/>
          <c:showBubbleSize val="0"/>
        </c:dLbls>
        <c:gapWidth val="80"/>
        <c:overlap val="-25"/>
        <c:axId val="418837304"/>
        <c:axId val="418838480"/>
      </c:barChart>
      <c:valAx>
        <c:axId val="418838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7304"/>
        <c:crosses val="autoZero"/>
        <c:crossBetween val="between"/>
      </c:valAx>
      <c:catAx>
        <c:axId val="418837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18838480"/>
        <c:crosses val="autoZero"/>
        <c:auto val="1"/>
        <c:lblAlgn val="ctr"/>
        <c:lblOffset val="100"/>
        <c:noMultiLvlLbl val="0"/>
      </c:catAx>
      <c:spPr>
        <a:noFill/>
        <a:ln>
          <a:noFill/>
        </a:ln>
        <a:effectLst/>
      </c:spPr>
    </c:plotArea>
    <c:legend>
      <c:legendPos val="b"/>
      <c:layout>
        <c:manualLayout>
          <c:xMode val="edge"/>
          <c:yMode val="edge"/>
          <c:x val="0.51674322930892047"/>
          <c:y val="0.90612556895173901"/>
          <c:w val="0.28026691601729431"/>
          <c:h val="9.3874431048261001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Last dentist visit</a:t>
            </a:r>
            <a:endParaRPr lang="en-US" sz="1200" b="0">
              <a:solidFill>
                <a:schemeClr val="tx1">
                  <a:lumMod val="75000"/>
                  <a:lumOff val="25000"/>
                </a:schemeClr>
              </a:solidFill>
            </a:endParaRPr>
          </a:p>
        </c:rich>
      </c:tx>
      <c:layout>
        <c:manualLayout>
          <c:xMode val="edge"/>
          <c:yMode val="edge"/>
          <c:x val="0.48460829135279709"/>
          <c:y val="6.9258439236896494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965790674640742"/>
        </c:manualLayout>
      </c:layout>
      <c:barChart>
        <c:barDir val="bar"/>
        <c:grouping val="clustered"/>
        <c:varyColors val="0"/>
        <c:ser>
          <c:idx val="0"/>
          <c:order val="0"/>
          <c:tx>
            <c:strRef>
              <c:f>Sheet1!$B$1</c:f>
              <c:strCache>
                <c:ptCount val="1"/>
                <c:pt idx="0">
                  <c:v>2025</c:v>
                </c:pt>
              </c:strCache>
            </c:strRef>
          </c:tx>
          <c:spPr>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CD-4658-83EA-10DFEA83CC20}"/>
                </c:ext>
              </c:extLst>
            </c:dLbl>
            <c:dLbl>
              <c:idx val="1"/>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9CD-4658-83EA-10DFEA83CC20}"/>
                </c:ext>
              </c:extLst>
            </c:dLbl>
            <c:dLbl>
              <c:idx val="2"/>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9CD-4658-83EA-10DFEA83CC20}"/>
                </c:ext>
              </c:extLst>
            </c:dLbl>
            <c:dLbl>
              <c:idx val="3"/>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9CD-4658-83EA-10DFEA83CC20}"/>
                </c:ext>
              </c:extLst>
            </c:dLbl>
            <c:spPr>
              <a:noFill/>
              <a:ln>
                <a:noFill/>
              </a:ln>
              <a:effectLst/>
            </c:spPr>
            <c:txPr>
              <a:bodyPr wrap="square" lIns="38100" tIns="19050" rIns="38100" bIns="19050" anchor="ctr">
                <a:spAutoFit/>
              </a:bodyPr>
              <a:lstStyle/>
              <a:p>
                <a:pPr>
                  <a:defRPr sz="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Sheet1!$B$2:$B$5</c:f>
              <c:numCache>
                <c:formatCode>0%</c:formatCode>
                <c:ptCount val="4"/>
                <c:pt idx="0">
                  <c:v>0.05</c:v>
                </c:pt>
                <c:pt idx="1">
                  <c:v>0.45</c:v>
                </c:pt>
                <c:pt idx="2">
                  <c:v>0.08</c:v>
                </c:pt>
                <c:pt idx="3">
                  <c:v>0.43</c:v>
                </c:pt>
              </c:numCache>
            </c:numRef>
          </c:val>
          <c:extLst>
            <c:ext xmlns:c16="http://schemas.microsoft.com/office/drawing/2014/chart" uri="{C3380CC4-5D6E-409C-BE32-E72D297353CC}">
              <c16:uniqueId val="{00000004-800C-4FE6-B91C-2034E28DCC43}"/>
            </c:ext>
          </c:extLst>
        </c:ser>
        <c:ser>
          <c:idx val="1"/>
          <c:order val="1"/>
          <c:tx>
            <c:strRef>
              <c:f>Sheet1!$C$1</c:f>
              <c:strCache>
                <c:ptCount val="1"/>
                <c:pt idx="0">
                  <c:v>2024</c:v>
                </c:pt>
              </c:strCache>
            </c:strRef>
          </c:tx>
          <c:spPr>
            <a:solidFill>
              <a:srgbClr val="00A79D"/>
            </a:solidFill>
            <a:ln>
              <a:noFill/>
            </a:ln>
          </c:spPr>
          <c:invertIfNegative val="0"/>
          <c:dLbls>
            <c:dLbl>
              <c:idx val="0"/>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9D-4D57-9700-6300B7482EB4}"/>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Sheet1!$C$2:$C$5</c:f>
              <c:numCache>
                <c:formatCode>0%</c:formatCode>
                <c:ptCount val="4"/>
                <c:pt idx="0">
                  <c:v>0.05</c:v>
                </c:pt>
                <c:pt idx="1">
                  <c:v>0.43</c:v>
                </c:pt>
                <c:pt idx="2">
                  <c:v>7.0000000000000007E-2</c:v>
                </c:pt>
                <c:pt idx="3">
                  <c:v>0.45</c:v>
                </c:pt>
              </c:numCache>
            </c:numRef>
          </c:val>
          <c:extLst>
            <c:ext xmlns:c16="http://schemas.microsoft.com/office/drawing/2014/chart" uri="{C3380CC4-5D6E-409C-BE32-E72D297353CC}">
              <c16:uniqueId val="{00000006-800C-4FE6-B91C-2034E28DCC43}"/>
            </c:ext>
          </c:extLst>
        </c:ser>
        <c:ser>
          <c:idx val="2"/>
          <c:order val="2"/>
          <c:tx>
            <c:strRef>
              <c:f>Sheet1!$D$1</c:f>
              <c:strCache>
                <c:ptCount val="1"/>
                <c:pt idx="0">
                  <c:v>2023</c:v>
                </c:pt>
              </c:strCache>
            </c:strRef>
          </c:tx>
          <c:spPr>
            <a:solidFill>
              <a:schemeClr val="accent1">
                <a:lumMod val="50000"/>
              </a:schemeClr>
            </a:solidFill>
            <a:ln>
              <a:noFill/>
            </a:ln>
          </c:spPr>
          <c:invertIfNegative val="0"/>
          <c:dLbls>
            <c:dLbl>
              <c:idx val="0"/>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3-48DA-AD88-980F39F8F1F1}"/>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Sheet1!$D$2:$D$5</c:f>
              <c:numCache>
                <c:formatCode>0%</c:formatCode>
                <c:ptCount val="4"/>
                <c:pt idx="0">
                  <c:v>0.05</c:v>
                </c:pt>
                <c:pt idx="1">
                  <c:v>0.45</c:v>
                </c:pt>
                <c:pt idx="2">
                  <c:v>7.0000000000000007E-2</c:v>
                </c:pt>
                <c:pt idx="3">
                  <c:v>0.43</c:v>
                </c:pt>
              </c:numCache>
            </c:numRef>
          </c:val>
          <c:extLst>
            <c:ext xmlns:c16="http://schemas.microsoft.com/office/drawing/2014/chart" uri="{C3380CC4-5D6E-409C-BE32-E72D297353CC}">
              <c16:uniqueId val="{00000005-BF5A-4F3D-AD68-004EA9651A9C}"/>
            </c:ext>
          </c:extLst>
        </c:ser>
        <c:dLbls>
          <c:showLegendKey val="0"/>
          <c:showVal val="0"/>
          <c:showCatName val="0"/>
          <c:showSerName val="0"/>
          <c:showPercent val="0"/>
          <c:showBubbleSize val="0"/>
        </c:dLbls>
        <c:gapWidth val="80"/>
        <c:overlap val="-25"/>
        <c:axId val="418840048"/>
        <c:axId val="418841224"/>
      </c:barChart>
      <c:valAx>
        <c:axId val="418841224"/>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sz="1000">
                <a:solidFill>
                  <a:schemeClr val="tx1">
                    <a:lumMod val="75000"/>
                    <a:lumOff val="25000"/>
                  </a:schemeClr>
                </a:solidFill>
              </a:defRPr>
            </a:pPr>
            <a:endParaRPr lang="en-US"/>
          </a:p>
        </c:txPr>
        <c:crossAx val="418840048"/>
        <c:crosses val="autoZero"/>
        <c:crossBetween val="between"/>
      </c:valAx>
      <c:catAx>
        <c:axId val="418840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41224"/>
        <c:crosses val="autoZero"/>
        <c:auto val="1"/>
        <c:lblAlgn val="ctr"/>
        <c:lblOffset val="100"/>
        <c:noMultiLvlLbl val="0"/>
      </c:catAx>
      <c:spPr>
        <a:noFill/>
        <a:ln>
          <a:noFill/>
        </a:ln>
        <a:effectLst/>
      </c:spPr>
    </c:plotArea>
    <c:legend>
      <c:legendPos val="b"/>
      <c:layout>
        <c:manualLayout>
          <c:xMode val="edge"/>
          <c:yMode val="edge"/>
          <c:x val="0.51674322930892047"/>
          <c:y val="0.87809594793072043"/>
          <c:w val="0.28026691601729431"/>
          <c:h val="9.1532962795415646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2025</c:v>
                </c:pt>
              </c:strCache>
            </c:strRef>
          </c:tx>
          <c:invertIfNegative val="0"/>
          <c:dLbls>
            <c:dLbl>
              <c:idx val="2"/>
              <c:layout>
                <c:manualLayout>
                  <c:x val="-5.447441887825590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CD-442B-A056-7D6A19901D10}"/>
                </c:ext>
              </c:extLst>
            </c:dLbl>
            <c:dLbl>
              <c:idx val="3"/>
              <c:spPr>
                <a:noFill/>
                <a:ln>
                  <a:noFill/>
                </a:ln>
                <a:effectLst/>
              </c:spPr>
              <c:txPr>
                <a:bodyPr wrap="square" lIns="38100" tIns="19050" rIns="38100" bIns="19050" anchor="ctr">
                  <a:spAutoFit/>
                </a:bodyPr>
                <a:lstStyle/>
                <a:p>
                  <a:pPr>
                    <a:defRPr sz="10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CD-442B-A056-7D6A19901D10}"/>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haven’​t had any teeth taken out</c:v>
                </c:pt>
                <c:pt idx="1">
                  <c:v>Yes, I have had 1 tooth taken out</c:v>
                </c:pt>
                <c:pt idx="2">
                  <c:v>Yes, I have had 2 teeth taken out</c:v>
                </c:pt>
                <c:pt idx="3">
                  <c:v>Yes, I have had 3 teeth taken out</c:v>
                </c:pt>
                <c:pt idx="4">
                  <c:v>Yes, I have had 4 or more teeth taken out</c:v>
                </c:pt>
              </c:strCache>
            </c:strRef>
          </c:cat>
          <c:val>
            <c:numRef>
              <c:f>Sheet1!$B$2:$B$6</c:f>
              <c:numCache>
                <c:formatCode>0%</c:formatCode>
                <c:ptCount val="5"/>
                <c:pt idx="0">
                  <c:v>0.69</c:v>
                </c:pt>
                <c:pt idx="1">
                  <c:v>0.12</c:v>
                </c:pt>
                <c:pt idx="2">
                  <c:v>0.06</c:v>
                </c:pt>
                <c:pt idx="3">
                  <c:v>0.03</c:v>
                </c:pt>
                <c:pt idx="4">
                  <c:v>0.1</c:v>
                </c:pt>
              </c:numCache>
            </c:numRef>
          </c:val>
          <c:extLst>
            <c:ext xmlns:c16="http://schemas.microsoft.com/office/drawing/2014/chart" uri="{C3380CC4-5D6E-409C-BE32-E72D297353CC}">
              <c16:uniqueId val="{00000000-B815-458F-9F96-BA9BDB54E702}"/>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84968"/>
        <c:crosses val="autoZero"/>
        <c:auto val="1"/>
        <c:lblAlgn val="ctr"/>
        <c:lblOffset val="100"/>
        <c:noMultiLvlLbl val="0"/>
      </c:catAx>
      <c:spPr>
        <a:noFill/>
        <a:ln>
          <a:noFill/>
        </a:ln>
        <a:effectLst/>
      </c:spPr>
    </c:plotArea>
    <c:legend>
      <c:legendPos val="b"/>
      <c:layout>
        <c:manualLayout>
          <c:xMode val="edge"/>
          <c:yMode val="edge"/>
          <c:x val="0.45133965811225601"/>
          <c:y val="0.91690783724080516"/>
          <c:w val="9.7320683775487776E-2"/>
          <c:h val="7.873789247146667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Remembers</a:t>
            </a:r>
            <a:r>
              <a:rPr lang="en-GB" sz="1200" b="0" baseline="0">
                <a:solidFill>
                  <a:schemeClr val="tx1">
                    <a:lumMod val="75000"/>
                    <a:lumOff val="25000"/>
                  </a:schemeClr>
                </a:solidFill>
                <a:latin typeface="+mn-lt"/>
              </a:rPr>
              <a:t> being measured</a:t>
            </a:r>
            <a:endParaRPr lang="en-US" sz="1200" b="0">
              <a:solidFill>
                <a:schemeClr val="tx1">
                  <a:lumMod val="75000"/>
                  <a:lumOff val="25000"/>
                </a:schemeClr>
              </a:solidFill>
              <a:latin typeface="+mn-lt"/>
            </a:endParaRPr>
          </a:p>
        </c:rich>
      </c:tx>
      <c:layout>
        <c:manualLayout>
          <c:xMode val="edge"/>
          <c:yMode val="edge"/>
          <c:x val="0.47713796824073501"/>
          <c:y val="4.4078916442015462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2025</c:v>
                </c:pt>
              </c:strCache>
            </c:strRef>
          </c:tx>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0B-41EB-821E-9C6BDBC44621}"/>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0B-41EB-821E-9C6BDBC44621}"/>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0B-41EB-821E-9C6BDBC44621}"/>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Sheet1!$B$2:$B$4</c:f>
              <c:numCache>
                <c:formatCode>0%</c:formatCode>
                <c:ptCount val="3"/>
                <c:pt idx="0">
                  <c:v>0.21</c:v>
                </c:pt>
                <c:pt idx="1">
                  <c:v>0.27</c:v>
                </c:pt>
                <c:pt idx="2">
                  <c:v>0.52</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Sheet1!$C$2:$C$4</c:f>
              <c:numCache>
                <c:formatCode>0%</c:formatCode>
                <c:ptCount val="3"/>
                <c:pt idx="0">
                  <c:v>0.21</c:v>
                </c:pt>
                <c:pt idx="1">
                  <c:v>0.25</c:v>
                </c:pt>
                <c:pt idx="2">
                  <c:v>0.54</c:v>
                </c:pt>
              </c:numCache>
            </c:numRef>
          </c:val>
          <c:extLst>
            <c:ext xmlns:c16="http://schemas.microsoft.com/office/drawing/2014/chart" uri="{C3380CC4-5D6E-409C-BE32-E72D297353CC}">
              <c16:uniqueId val="{00000000-6F78-4311-8FF9-544EF4E41798}"/>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Sheet1!$D$2:$D$4</c:f>
              <c:numCache>
                <c:formatCode>0%</c:formatCode>
                <c:ptCount val="3"/>
                <c:pt idx="0">
                  <c:v>0.21</c:v>
                </c:pt>
                <c:pt idx="1">
                  <c:v>0.26</c:v>
                </c:pt>
                <c:pt idx="2">
                  <c:v>0.53</c:v>
                </c:pt>
              </c:numCache>
            </c:numRef>
          </c:val>
          <c:extLst>
            <c:ext xmlns:c16="http://schemas.microsoft.com/office/drawing/2014/chart" uri="{C3380CC4-5D6E-409C-BE32-E72D297353CC}">
              <c16:uniqueId val="{00000000-65F1-47F3-A2A8-79FC0FC701DA}"/>
            </c:ext>
          </c:extLst>
        </c:ser>
        <c:dLbls>
          <c:showLegendKey val="0"/>
          <c:showVal val="0"/>
          <c:showCatName val="0"/>
          <c:showSerName val="0"/>
          <c:showPercent val="0"/>
          <c:showBubbleSize val="0"/>
        </c:dLbls>
        <c:gapWidth val="80"/>
        <c:overlap val="-25"/>
        <c:axId val="418840440"/>
        <c:axId val="418839656"/>
      </c:barChart>
      <c:valAx>
        <c:axId val="418839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440"/>
        <c:crosses val="autoZero"/>
        <c:crossBetween val="between"/>
        <c:majorUnit val="0.1"/>
      </c:valAx>
      <c:catAx>
        <c:axId val="418840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188396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2955575481657942"/>
        </c:manualLayout>
      </c:layout>
      <c:barChart>
        <c:barDir val="bar"/>
        <c:grouping val="percentStacked"/>
        <c:varyColors val="0"/>
        <c:ser>
          <c:idx val="0"/>
          <c:order val="0"/>
          <c:tx>
            <c:strRef>
              <c:f>Sheet1!$B$1</c:f>
              <c:strCache>
                <c:ptCount val="1"/>
                <c:pt idx="0">
                  <c:v>Not at all happy</c:v>
                </c:pt>
              </c:strCache>
            </c:strRef>
          </c:tx>
          <c:spPr>
            <a:solidFill>
              <a:schemeClr val="accent4"/>
            </a:solidFill>
            <a:ln>
              <a:noFill/>
            </a:ln>
            <a:effectLst/>
          </c:spPr>
          <c:invertIfNegative val="0"/>
          <c:dLbls>
            <c:dLbl>
              <c:idx val="0"/>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81-4C12-9E47-009BB1486DDB}"/>
                </c:ext>
              </c:extLst>
            </c:dLbl>
            <c:spPr>
              <a:noFill/>
              <a:ln>
                <a:noFill/>
              </a:ln>
              <a:effectLst/>
            </c:spPr>
            <c:txPr>
              <a:bodyPr rot="0" vert="horz"/>
              <a:lstStyle/>
              <a:p>
                <a:pPr>
                  <a:defRPr sz="1000">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Sheet1!$B$2</c:f>
              <c:numCache>
                <c:formatCode>0%</c:formatCode>
                <c:ptCount val="1"/>
                <c:pt idx="0">
                  <c:v>0.06</c:v>
                </c:pt>
              </c:numCache>
            </c:numRef>
          </c:val>
          <c:extLst>
            <c:ext xmlns:c16="http://schemas.microsoft.com/office/drawing/2014/chart" uri="{C3380CC4-5D6E-409C-BE32-E72D297353CC}">
              <c16:uniqueId val="{00000004-6CD6-409E-B201-B54A5C123AC9}"/>
            </c:ext>
          </c:extLst>
        </c:ser>
        <c:ser>
          <c:idx val="1"/>
          <c:order val="1"/>
          <c:tx>
            <c:strRef>
              <c:f>Sheet1!$C$1</c:f>
              <c:strCache>
                <c:ptCount val="1"/>
                <c:pt idx="0">
                  <c:v>Not happy</c:v>
                </c:pt>
              </c:strCache>
            </c:strRef>
          </c:tx>
          <c:spPr>
            <a:solidFill>
              <a:schemeClr val="accent2"/>
            </a:solidFill>
            <a:ln>
              <a:noFill/>
            </a:ln>
            <a:effectLst/>
          </c:spPr>
          <c:invertIfNegative val="0"/>
          <c:dLbls>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Sheet1!$C$2</c:f>
              <c:numCache>
                <c:formatCode>0%</c:formatCode>
                <c:ptCount val="1"/>
                <c:pt idx="0">
                  <c:v>0.06</c:v>
                </c:pt>
              </c:numCache>
            </c:numRef>
          </c:val>
          <c:extLst>
            <c:ext xmlns:c16="http://schemas.microsoft.com/office/drawing/2014/chart" uri="{C3380CC4-5D6E-409C-BE32-E72D297353CC}">
              <c16:uniqueId val="{00000008-6CD6-409E-B201-B54A5C123AC9}"/>
            </c:ext>
          </c:extLst>
        </c:ser>
        <c:ser>
          <c:idx val="2"/>
          <c:order val="2"/>
          <c:tx>
            <c:strRef>
              <c:f>Sheet1!$D$1</c:f>
              <c:strCache>
                <c:ptCount val="1"/>
                <c:pt idx="0">
                  <c:v>Neither/or</c:v>
                </c:pt>
              </c:strCache>
            </c:strRef>
          </c:tx>
          <c:spPr>
            <a:solidFill>
              <a:schemeClr val="bg1">
                <a:lumMod val="65000"/>
              </a:schemeClr>
            </a:solidFill>
            <a:ln>
              <a:noFill/>
            </a:ln>
            <a:effectLst/>
          </c:spPr>
          <c:invertIfNegative val="0"/>
          <c:dLbls>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Sheet1!$D$2</c:f>
              <c:numCache>
                <c:formatCode>0%</c:formatCode>
                <c:ptCount val="1"/>
                <c:pt idx="0">
                  <c:v>0.4</c:v>
                </c:pt>
              </c:numCache>
            </c:numRef>
          </c:val>
          <c:extLst>
            <c:ext xmlns:c16="http://schemas.microsoft.com/office/drawing/2014/chart" uri="{C3380CC4-5D6E-409C-BE32-E72D297353CC}">
              <c16:uniqueId val="{00000009-6CD6-409E-B201-B54A5C123AC9}"/>
            </c:ext>
          </c:extLst>
        </c:ser>
        <c:ser>
          <c:idx val="3"/>
          <c:order val="3"/>
          <c:tx>
            <c:strRef>
              <c:f>Sheet1!$E$1</c:f>
              <c:strCache>
                <c:ptCount val="1"/>
                <c:pt idx="0">
                  <c:v>Happy</c:v>
                </c:pt>
              </c:strCache>
            </c:strRef>
          </c:tx>
          <c:spPr>
            <a:solidFill>
              <a:srgbClr val="0070C0"/>
            </a:solidFill>
            <a:ln>
              <a:noFill/>
            </a:ln>
            <a:effectLst/>
          </c:spPr>
          <c:invertIfNegative val="0"/>
          <c:dLbls>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Sheet1!$E$2</c:f>
              <c:numCache>
                <c:formatCode>0%</c:formatCode>
                <c:ptCount val="1"/>
                <c:pt idx="0">
                  <c:v>0.35</c:v>
                </c:pt>
              </c:numCache>
            </c:numRef>
          </c:val>
          <c:extLst>
            <c:ext xmlns:c16="http://schemas.microsoft.com/office/drawing/2014/chart" uri="{C3380CC4-5D6E-409C-BE32-E72D297353CC}">
              <c16:uniqueId val="{0000000A-6CD6-409E-B201-B54A5C123AC9}"/>
            </c:ext>
          </c:extLst>
        </c:ser>
        <c:ser>
          <c:idx val="4"/>
          <c:order val="4"/>
          <c:tx>
            <c:strRef>
              <c:f>Sheet1!$F$1</c:f>
              <c:strCache>
                <c:ptCount val="1"/>
                <c:pt idx="0">
                  <c:v>Very happy</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B-6CD6-409E-B201-B54A5C123AC9}"/>
            </c:ext>
          </c:extLst>
        </c:ser>
        <c:dLbls>
          <c:showLegendKey val="0"/>
          <c:showVal val="0"/>
          <c:showCatName val="0"/>
          <c:showSerName val="0"/>
          <c:showPercent val="0"/>
          <c:showBubbleSize val="0"/>
        </c:dLbls>
        <c:gapWidth val="80"/>
        <c:overlap val="100"/>
        <c:axId val="418834560"/>
        <c:axId val="418834952"/>
      </c:barChart>
      <c:catAx>
        <c:axId val="418834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lang="en-US"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18834952"/>
        <c:crosses val="autoZero"/>
        <c:auto val="1"/>
        <c:lblAlgn val="ctr"/>
        <c:lblOffset val="100"/>
        <c:noMultiLvlLbl val="0"/>
      </c:catAx>
      <c:valAx>
        <c:axId val="418834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18834560"/>
        <c:crosses val="autoZero"/>
        <c:crossBetween val="between"/>
      </c:valAx>
      <c:spPr>
        <a:noFill/>
        <a:ln>
          <a:noFill/>
        </a:ln>
        <a:effectLst/>
      </c:spPr>
    </c:plotArea>
    <c:legend>
      <c:legendPos val="b"/>
      <c:layout>
        <c:manualLayout>
          <c:xMode val="edge"/>
          <c:yMode val="edge"/>
          <c:x val="6.7394445093796981E-2"/>
          <c:y val="0.88007864396459312"/>
          <c:w val="0.88288257665209202"/>
          <c:h val="9.8199338846791787E-2"/>
        </c:manualLayout>
      </c:layout>
      <c:overlay val="0"/>
      <c:spPr>
        <a:noFill/>
        <a:ln>
          <a:noFill/>
        </a:ln>
        <a:effectLst/>
      </c:spPr>
      <c:txPr>
        <a:bodyPr rot="0" vert="horz"/>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Not sure</c:v>
                </c:pt>
                <c:pt idx="1">
                  <c:v>No</c:v>
                </c:pt>
                <c:pt idx="2">
                  <c:v>Yes</c:v>
                </c:pt>
              </c:strCache>
            </c:strRef>
          </c:cat>
          <c:val>
            <c:numRef>
              <c:f>Sheet1!$B$2:$B$4</c:f>
              <c:numCache>
                <c:formatCode>0%</c:formatCode>
                <c:ptCount val="3"/>
                <c:pt idx="0">
                  <c:v>0.16</c:v>
                </c:pt>
                <c:pt idx="1">
                  <c:v>0.34</c:v>
                </c:pt>
                <c:pt idx="2">
                  <c:v>0.5</c:v>
                </c:pt>
              </c:numCache>
            </c:numRef>
          </c:val>
          <c:extLst>
            <c:ext xmlns:c16="http://schemas.microsoft.com/office/drawing/2014/chart" uri="{C3380CC4-5D6E-409C-BE32-E72D297353CC}">
              <c16:uniqueId val="{00000000-B815-458F-9F96-BA9BDB54E702}"/>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Not sure</c:v>
                </c:pt>
                <c:pt idx="1">
                  <c:v>No</c:v>
                </c:pt>
                <c:pt idx="2">
                  <c:v>Yes</c:v>
                </c:pt>
              </c:strCache>
            </c:strRef>
          </c:cat>
          <c:val>
            <c:numRef>
              <c:f>Sheet1!$C$2:$C$4</c:f>
              <c:numCache>
                <c:formatCode>0%</c:formatCode>
                <c:ptCount val="3"/>
                <c:pt idx="0">
                  <c:v>0.14000000000000001</c:v>
                </c:pt>
                <c:pt idx="1">
                  <c:v>0.34</c:v>
                </c:pt>
                <c:pt idx="2">
                  <c:v>0.52</c:v>
                </c:pt>
              </c:numCache>
            </c:numRef>
          </c:val>
          <c:extLst>
            <c:ext xmlns:c16="http://schemas.microsoft.com/office/drawing/2014/chart" uri="{C3380CC4-5D6E-409C-BE32-E72D297353CC}">
              <c16:uniqueId val="{00000000-D17D-4284-95E7-ADBB25C904B9}"/>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84968"/>
        <c:crosses val="autoZero"/>
        <c:auto val="1"/>
        <c:lblAlgn val="ctr"/>
        <c:lblOffset val="100"/>
        <c:noMultiLvlLbl val="0"/>
      </c:catAx>
      <c:spPr>
        <a:noFill/>
        <a:ln>
          <a:noFill/>
        </a:ln>
        <a:effectLst/>
      </c:spPr>
    </c:plotArea>
    <c:legend>
      <c:legendPos val="b"/>
      <c:layout>
        <c:manualLayout>
          <c:xMode val="edge"/>
          <c:yMode val="edge"/>
          <c:x val="0.45133965811225601"/>
          <c:y val="0.91690783724080516"/>
          <c:w val="0.19464157180451466"/>
          <c:h val="7.8737892471466675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6584573432"/>
          <c:y val="3.3842890138529702E-2"/>
          <c:w val="0.72769389691631059"/>
          <c:h val="0.82285652645589225"/>
        </c:manualLayout>
      </c:layout>
      <c:barChart>
        <c:barDir val="bar"/>
        <c:grouping val="clustered"/>
        <c:varyColors val="0"/>
        <c:ser>
          <c:idx val="0"/>
          <c:order val="0"/>
          <c:tx>
            <c:strRef>
              <c:f>Sheet1!$B$1</c:f>
              <c:strCache>
                <c:ptCount val="1"/>
                <c:pt idx="0">
                  <c:v>2025</c:v>
                </c:pt>
              </c:strCache>
            </c:strRef>
          </c:tx>
          <c:spPr>
            <a:ln>
              <a:noFill/>
            </a:ln>
          </c:spPr>
          <c:invertIfNegative val="0"/>
          <c:dLbls>
            <c:dLbl>
              <c:idx val="3"/>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86-4B4E-B1F3-3DE1B4D7B794}"/>
                </c:ext>
              </c:extLst>
            </c:dLbl>
            <c:dLbl>
              <c:idx val="4"/>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86-4B4E-B1F3-3DE1B4D7B794}"/>
                </c:ext>
              </c:extLst>
            </c:dLbl>
            <c:dLbl>
              <c:idx val="5"/>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86-4B4E-B1F3-3DE1B4D7B794}"/>
                </c:ext>
              </c:extLst>
            </c:dLbl>
            <c:dLbl>
              <c:idx val="6"/>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86-4B4E-B1F3-3DE1B4D7B794}"/>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None of these </c:v>
                </c:pt>
                <c:pt idx="1">
                  <c:v>Other</c:v>
                </c:pt>
                <c:pt idx="2">
                  <c:v>Not having money to buy food during the day</c:v>
                </c:pt>
                <c:pt idx="3">
                  <c:v>Homelessness</c:v>
                </c:pt>
                <c:pt idx="4">
                  <c:v>Lack of period products</c:v>
                </c:pt>
                <c:pt idx="5">
                  <c:v>The cost of transport/nobody able to take me to school</c:v>
                </c:pt>
                <c:pt idx="6">
                  <c:v>Not having the correct equipment for the school day</c:v>
                </c:pt>
                <c:pt idx="7">
                  <c:v>Moving house a lot</c:v>
                </c:pt>
                <c:pt idx="8">
                  <c:v>My parents/carers/relatives at home suffering from mental health issues</c:v>
                </c:pt>
                <c:pt idx="9">
                  <c:v>To look after a relative with a disability, illness or drug and alcohol problem</c:v>
                </c:pt>
                <c:pt idx="10">
                  <c:v>Period pain</c:v>
                </c:pt>
                <c:pt idx="11">
                  <c:v>Struggling with lessons </c:v>
                </c:pt>
                <c:pt idx="12">
                  <c:v>My physical health</c:v>
                </c:pt>
                <c:pt idx="13">
                  <c:v>To have a tooth/multiple teeth taken out</c:v>
                </c:pt>
                <c:pt idx="14">
                  <c:v>Bullying</c:v>
                </c:pt>
                <c:pt idx="15">
                  <c:v>Toothache</c:v>
                </c:pt>
                <c:pt idx="16">
                  <c:v>I just didn't want to go</c:v>
                </c:pt>
                <c:pt idx="17">
                  <c:v>My mental health</c:v>
                </c:pt>
                <c:pt idx="18">
                  <c:v>Hospital appointments</c:v>
                </c:pt>
              </c:strCache>
            </c:strRef>
          </c:cat>
          <c:val>
            <c:numRef>
              <c:f>Sheet1!$B$2:$B$20</c:f>
              <c:numCache>
                <c:formatCode>0%</c:formatCode>
                <c:ptCount val="19"/>
                <c:pt idx="0">
                  <c:v>0.2</c:v>
                </c:pt>
                <c:pt idx="1">
                  <c:v>0.18</c:v>
                </c:pt>
                <c:pt idx="2">
                  <c:v>0</c:v>
                </c:pt>
                <c:pt idx="3">
                  <c:v>0.01</c:v>
                </c:pt>
                <c:pt idx="4">
                  <c:v>0.01</c:v>
                </c:pt>
                <c:pt idx="5">
                  <c:v>0.01</c:v>
                </c:pt>
                <c:pt idx="6">
                  <c:v>0.01</c:v>
                </c:pt>
                <c:pt idx="7">
                  <c:v>0.02</c:v>
                </c:pt>
                <c:pt idx="8">
                  <c:v>0.02</c:v>
                </c:pt>
                <c:pt idx="9">
                  <c:v>0.02</c:v>
                </c:pt>
                <c:pt idx="10">
                  <c:v>7.0000000000000007E-2</c:v>
                </c:pt>
                <c:pt idx="11">
                  <c:v>7.0000000000000007E-2</c:v>
                </c:pt>
                <c:pt idx="12">
                  <c:v>7.0000000000000007E-2</c:v>
                </c:pt>
                <c:pt idx="13">
                  <c:v>0.08</c:v>
                </c:pt>
                <c:pt idx="14">
                  <c:v>0.09</c:v>
                </c:pt>
                <c:pt idx="15">
                  <c:v>0.12</c:v>
                </c:pt>
                <c:pt idx="16">
                  <c:v>0.12</c:v>
                </c:pt>
                <c:pt idx="17">
                  <c:v>0.13</c:v>
                </c:pt>
                <c:pt idx="18">
                  <c:v>0.46</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2024</c:v>
                </c:pt>
              </c:strCache>
            </c:strRef>
          </c:tx>
          <c:spPr>
            <a:solidFill>
              <a:srgbClr val="00A79D"/>
            </a:solidFill>
            <a:ln>
              <a:noFill/>
            </a:ln>
          </c:spPr>
          <c:invertIfNegative val="0"/>
          <c:dLbls>
            <c:dLbl>
              <c:idx val="3"/>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E785-4C50-9F0E-BE3DE8642AED}"/>
                </c:ext>
              </c:extLst>
            </c:dLbl>
            <c:dLbl>
              <c:idx val="4"/>
              <c:layout>
                <c:manualLayout>
                  <c:x val="-2.1973810505298156E-3"/>
                  <c:y val="0"/>
                </c:manualLayout>
              </c:layout>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85-4C50-9F0E-BE3DE8642AED}"/>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None of these </c:v>
                </c:pt>
                <c:pt idx="1">
                  <c:v>Other</c:v>
                </c:pt>
                <c:pt idx="2">
                  <c:v>Not having money to buy food during the day</c:v>
                </c:pt>
                <c:pt idx="3">
                  <c:v>Homelessness</c:v>
                </c:pt>
                <c:pt idx="4">
                  <c:v>Lack of period products</c:v>
                </c:pt>
                <c:pt idx="5">
                  <c:v>The cost of transport/nobody able to take me to school</c:v>
                </c:pt>
                <c:pt idx="6">
                  <c:v>Not having the correct equipment for the school day</c:v>
                </c:pt>
                <c:pt idx="7">
                  <c:v>Moving house a lot</c:v>
                </c:pt>
                <c:pt idx="8">
                  <c:v>My parents/carers/relatives at home suffering from mental health issues</c:v>
                </c:pt>
                <c:pt idx="9">
                  <c:v>To look after a relative with a disability, illness or drug and alcohol problem</c:v>
                </c:pt>
                <c:pt idx="10">
                  <c:v>Period pain</c:v>
                </c:pt>
                <c:pt idx="11">
                  <c:v>Struggling with lessons </c:v>
                </c:pt>
                <c:pt idx="12">
                  <c:v>My physical health</c:v>
                </c:pt>
                <c:pt idx="13">
                  <c:v>To have a tooth/multiple teeth taken out</c:v>
                </c:pt>
                <c:pt idx="14">
                  <c:v>Bullying</c:v>
                </c:pt>
                <c:pt idx="15">
                  <c:v>Toothache</c:v>
                </c:pt>
                <c:pt idx="16">
                  <c:v>I just didn't want to go</c:v>
                </c:pt>
                <c:pt idx="17">
                  <c:v>My mental health</c:v>
                </c:pt>
                <c:pt idx="18">
                  <c:v>Hospital appointments</c:v>
                </c:pt>
              </c:strCache>
            </c:strRef>
          </c:cat>
          <c:val>
            <c:numRef>
              <c:f>Sheet1!$C$2:$C$20</c:f>
              <c:numCache>
                <c:formatCode>General</c:formatCode>
                <c:ptCount val="19"/>
                <c:pt idx="0" formatCode="0%">
                  <c:v>0.35016465422612503</c:v>
                </c:pt>
                <c:pt idx="3" formatCode="0%">
                  <c:v>3.2930845225027398E-3</c:v>
                </c:pt>
                <c:pt idx="4" formatCode="0%">
                  <c:v>1.0976948408342501E-2</c:v>
                </c:pt>
                <c:pt idx="5" formatCode="0%">
                  <c:v>1.8660812294182198E-2</c:v>
                </c:pt>
                <c:pt idx="6" formatCode="0%">
                  <c:v>1.8660812294182198E-2</c:v>
                </c:pt>
                <c:pt idx="7" formatCode="0%">
                  <c:v>2.1953896816685001E-2</c:v>
                </c:pt>
                <c:pt idx="8" formatCode="0%">
                  <c:v>2.52469813391877E-2</c:v>
                </c:pt>
                <c:pt idx="9" formatCode="0%">
                  <c:v>3.4028540065861701E-2</c:v>
                </c:pt>
                <c:pt idx="10" formatCode="0%">
                  <c:v>5.81778265642151E-2</c:v>
                </c:pt>
                <c:pt idx="11" formatCode="0%">
                  <c:v>6.9154774972557606E-2</c:v>
                </c:pt>
                <c:pt idx="12" formatCode="0%">
                  <c:v>9.0010976948408303E-2</c:v>
                </c:pt>
                <c:pt idx="13" formatCode="0%">
                  <c:v>9.7694840834248106E-2</c:v>
                </c:pt>
                <c:pt idx="14" formatCode="0%">
                  <c:v>7.79363336992316E-2</c:v>
                </c:pt>
                <c:pt idx="15" formatCode="0%">
                  <c:v>0.118551042810099</c:v>
                </c:pt>
                <c:pt idx="17" formatCode="0%">
                  <c:v>0.127332601536773</c:v>
                </c:pt>
                <c:pt idx="18" formatCode="0%">
                  <c:v>0.40614709110867198</c:v>
                </c:pt>
              </c:numCache>
            </c:numRef>
          </c:val>
          <c:extLst>
            <c:ext xmlns:c16="http://schemas.microsoft.com/office/drawing/2014/chart" uri="{C3380CC4-5D6E-409C-BE32-E72D297353CC}">
              <c16:uniqueId val="{00000000-6FCF-497B-BFF8-D8C39002C513}"/>
            </c:ext>
          </c:extLst>
        </c:ser>
        <c:dLbls>
          <c:showLegendKey val="0"/>
          <c:showVal val="0"/>
          <c:showCatName val="0"/>
          <c:showSerName val="0"/>
          <c:showPercent val="0"/>
          <c:showBubbleSize val="0"/>
        </c:dLbls>
        <c:gapWidth val="80"/>
        <c:overlap val="-25"/>
        <c:axId val="417984808"/>
        <c:axId val="417980496"/>
      </c:barChart>
      <c:catAx>
        <c:axId val="417984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496"/>
        <c:crosses val="autoZero"/>
        <c:auto val="1"/>
        <c:lblAlgn val="ctr"/>
        <c:lblOffset val="100"/>
        <c:noMultiLvlLbl val="0"/>
      </c:catAx>
      <c:valAx>
        <c:axId val="417980496"/>
        <c:scaling>
          <c:orientation val="minMax"/>
        </c:scaling>
        <c:delete val="0"/>
        <c:axPos val="b"/>
        <c:majorGridlines>
          <c:spPr>
            <a:ln>
              <a:solidFill>
                <a:srgbClr val="D9D9D9"/>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7984808"/>
        <c:crosses val="autoZero"/>
        <c:crossBetween val="between"/>
        <c:majorUnit val="0.1"/>
      </c:valAx>
      <c:spPr>
        <a:noFill/>
        <a:ln>
          <a:noFill/>
        </a:ln>
        <a:effectLst/>
      </c:spPr>
    </c:plotArea>
    <c:legend>
      <c:legendPos val="b"/>
      <c:layout>
        <c:manualLayout>
          <c:xMode val="edge"/>
          <c:yMode val="edge"/>
          <c:x val="0.51872337351628117"/>
          <c:y val="0.92560073079591243"/>
          <c:w val="8.243994077452492E-2"/>
          <c:h val="4.788560650243219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04678688419469"/>
          <c:y val="0"/>
          <c:w val="0.51040444342733826"/>
          <c:h val="0.81726315255511528"/>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sure</c:v>
                </c:pt>
                <c:pt idx="1">
                  <c:v>15+ days (more than three weeks)</c:v>
                </c:pt>
                <c:pt idx="2">
                  <c:v>11-15 days</c:v>
                </c:pt>
                <c:pt idx="3">
                  <c:v>6-10 days</c:v>
                </c:pt>
                <c:pt idx="4">
                  <c:v>3-5 days</c:v>
                </c:pt>
                <c:pt idx="5">
                  <c:v>1-2 days</c:v>
                </c:pt>
              </c:strCache>
            </c:strRef>
          </c:cat>
          <c:val>
            <c:numRef>
              <c:f>Sheet1!$B$2:$B$7</c:f>
              <c:numCache>
                <c:formatCode>0%</c:formatCode>
                <c:ptCount val="6"/>
                <c:pt idx="0">
                  <c:v>0.19</c:v>
                </c:pt>
                <c:pt idx="1">
                  <c:v>0.08</c:v>
                </c:pt>
                <c:pt idx="2">
                  <c:v>7.0000000000000007E-2</c:v>
                </c:pt>
                <c:pt idx="3">
                  <c:v>0.2</c:v>
                </c:pt>
                <c:pt idx="4">
                  <c:v>0.24</c:v>
                </c:pt>
                <c:pt idx="5">
                  <c:v>0.22</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sure</c:v>
                </c:pt>
                <c:pt idx="1">
                  <c:v>15+ days (more than three weeks)</c:v>
                </c:pt>
                <c:pt idx="2">
                  <c:v>11-15 days</c:v>
                </c:pt>
                <c:pt idx="3">
                  <c:v>6-10 days</c:v>
                </c:pt>
                <c:pt idx="4">
                  <c:v>3-5 days</c:v>
                </c:pt>
                <c:pt idx="5">
                  <c:v>1-2 days</c:v>
                </c:pt>
              </c:strCache>
            </c:strRef>
          </c:cat>
          <c:val>
            <c:numRef>
              <c:f>Sheet1!$C$2:$C$7</c:f>
              <c:numCache>
                <c:formatCode>0%</c:formatCode>
                <c:ptCount val="6"/>
                <c:pt idx="0">
                  <c:v>0.16</c:v>
                </c:pt>
                <c:pt idx="1">
                  <c:v>0.14000000000000001</c:v>
                </c:pt>
                <c:pt idx="2">
                  <c:v>0.11</c:v>
                </c:pt>
                <c:pt idx="3">
                  <c:v>0.15</c:v>
                </c:pt>
                <c:pt idx="4">
                  <c:v>0.25</c:v>
                </c:pt>
                <c:pt idx="5">
                  <c:v>0.19</c:v>
                </c:pt>
              </c:numCache>
            </c:numRef>
          </c:val>
          <c:extLst>
            <c:ext xmlns:c16="http://schemas.microsoft.com/office/drawing/2014/chart" uri="{C3380CC4-5D6E-409C-BE32-E72D297353CC}">
              <c16:uniqueId val="{00000000-CAB5-4A7E-9761-A53F2A4761EA}"/>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max val="0.30000000000000004"/>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majorUnit val="0.1"/>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59327680193823"/>
          <c:y val="6.7785982825116373E-2"/>
          <c:w val="0.71946774682010906"/>
          <c:h val="0.7854589094182064"/>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1A-4BFF-B24C-7EDB9420FA33}"/>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1A-4BFF-B24C-7EDB9420FA3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Sheet1!$B$2:$B$6</c:f>
              <c:numCache>
                <c:formatCode>0%</c:formatCode>
                <c:ptCount val="5"/>
                <c:pt idx="0">
                  <c:v>0.04</c:v>
                </c:pt>
                <c:pt idx="1">
                  <c:v>0.02</c:v>
                </c:pt>
                <c:pt idx="2">
                  <c:v>0.06</c:v>
                </c:pt>
                <c:pt idx="3">
                  <c:v>0.45</c:v>
                </c:pt>
                <c:pt idx="4">
                  <c:v>0.43</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2024</c:v>
                </c:pt>
              </c:strCache>
            </c:strRef>
          </c:tx>
          <c:spPr>
            <a:solidFill>
              <a:srgbClr val="00A79D"/>
            </a:solidFill>
            <a:ln w="19050">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4E-446F-9353-874B42AAFBAC}"/>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4E-446F-9353-874B42AAFBAC}"/>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4E-446F-9353-874B42AAFBAC}"/>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4E-446F-9353-874B42AAFB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Sheet1!$C$2:$C$6</c:f>
              <c:numCache>
                <c:formatCode>0%</c:formatCode>
                <c:ptCount val="5"/>
                <c:pt idx="0">
                  <c:v>0.05</c:v>
                </c:pt>
                <c:pt idx="1">
                  <c:v>0.02</c:v>
                </c:pt>
                <c:pt idx="2">
                  <c:v>0.05</c:v>
                </c:pt>
                <c:pt idx="3">
                  <c:v>0.45</c:v>
                </c:pt>
                <c:pt idx="4">
                  <c:v>0.43</c:v>
                </c:pt>
              </c:numCache>
            </c:numRef>
          </c:val>
          <c:extLst>
            <c:ext xmlns:c16="http://schemas.microsoft.com/office/drawing/2014/chart" uri="{C3380CC4-5D6E-409C-BE32-E72D297353CC}">
              <c16:uniqueId val="{00000007-0B51-4E37-AA5E-1473129F79B3}"/>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0-4FE9-B509-6005423B242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Sheet1!$D$2:$D$6</c:f>
              <c:numCache>
                <c:formatCode>0%</c:formatCode>
                <c:ptCount val="5"/>
                <c:pt idx="0">
                  <c:v>0.06</c:v>
                </c:pt>
                <c:pt idx="1">
                  <c:v>0.02</c:v>
                </c:pt>
                <c:pt idx="2">
                  <c:v>0.06</c:v>
                </c:pt>
                <c:pt idx="3">
                  <c:v>0.4</c:v>
                </c:pt>
                <c:pt idx="4">
                  <c:v>0.46</c:v>
                </c:pt>
              </c:numCache>
            </c:numRef>
          </c:val>
          <c:extLst>
            <c:ext xmlns:c16="http://schemas.microsoft.com/office/drawing/2014/chart" uri="{C3380CC4-5D6E-409C-BE32-E72D297353CC}">
              <c16:uniqueId val="{00000005-60B6-492B-8CE9-3472F74806DF}"/>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layout>
        <c:manualLayout>
          <c:xMode val="edge"/>
          <c:yMode val="edge"/>
          <c:x val="0.39655108015344237"/>
          <c:y val="0.92835052516579197"/>
          <c:w val="0.36074399353926911"/>
          <c:h val="6.45141082210379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8910990947536"/>
          <c:y val="2.9540723166207275E-2"/>
          <c:w val="0.59681604969400315"/>
          <c:h val="0.84525325300456522"/>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E-48A2-94AC-3B7D44ECF368}"/>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Sheet1!$B$2:$B$7</c:f>
              <c:numCache>
                <c:formatCode>0%</c:formatCode>
                <c:ptCount val="6"/>
                <c:pt idx="0">
                  <c:v>0.03</c:v>
                </c:pt>
                <c:pt idx="1">
                  <c:v>0.19</c:v>
                </c:pt>
                <c:pt idx="2">
                  <c:v>0.49</c:v>
                </c:pt>
                <c:pt idx="3">
                  <c:v>0.61</c:v>
                </c:pt>
                <c:pt idx="4">
                  <c:v>0.66</c:v>
                </c:pt>
                <c:pt idx="5">
                  <c:v>0.68</c:v>
                </c:pt>
              </c:numCache>
            </c:numRef>
          </c:val>
          <c:extLst>
            <c:ext xmlns:c16="http://schemas.microsoft.com/office/drawing/2014/chart" uri="{C3380CC4-5D6E-409C-BE32-E72D297353CC}">
              <c16:uniqueId val="{00000001-8F09-4BC7-8A6F-8EFC89963FF2}"/>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0-4B32-92B2-3F3468547046}"/>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Sheet1!$C$2:$C$7</c:f>
              <c:numCache>
                <c:formatCode>0%</c:formatCode>
                <c:ptCount val="6"/>
                <c:pt idx="0">
                  <c:v>0.03</c:v>
                </c:pt>
                <c:pt idx="1">
                  <c:v>0.18</c:v>
                </c:pt>
                <c:pt idx="2">
                  <c:v>0.51</c:v>
                </c:pt>
                <c:pt idx="3">
                  <c:v>0.62</c:v>
                </c:pt>
                <c:pt idx="4">
                  <c:v>0.67</c:v>
                </c:pt>
                <c:pt idx="5">
                  <c:v>0.66</c:v>
                </c:pt>
              </c:numCache>
            </c:numRef>
          </c:val>
          <c:extLst>
            <c:ext xmlns:c16="http://schemas.microsoft.com/office/drawing/2014/chart" uri="{C3380CC4-5D6E-409C-BE32-E72D297353CC}">
              <c16:uniqueId val="{00000002-8F09-4BC7-8A6F-8EFC89963FF2}"/>
            </c:ext>
          </c:extLst>
        </c:ser>
        <c:ser>
          <c:idx val="2"/>
          <c:order val="2"/>
          <c:tx>
            <c:strRef>
              <c:f>Sheet1!$D$1</c:f>
              <c:strCache>
                <c:ptCount val="1"/>
                <c:pt idx="0">
                  <c:v>2023</c:v>
                </c:pt>
              </c:strCache>
            </c:strRef>
          </c:tx>
          <c:spPr>
            <a:solidFill>
              <a:schemeClr val="accent1">
                <a:lumMod val="50000"/>
              </a:schemeClr>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D-4C0F-8501-5EFF1C3C7320}"/>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Sheet1!$D$2:$D$7</c:f>
              <c:numCache>
                <c:formatCode>0%</c:formatCode>
                <c:ptCount val="6"/>
                <c:pt idx="0">
                  <c:v>0.03</c:v>
                </c:pt>
                <c:pt idx="1">
                  <c:v>0.2</c:v>
                </c:pt>
                <c:pt idx="2">
                  <c:v>0.48</c:v>
                </c:pt>
                <c:pt idx="3">
                  <c:v>0.59</c:v>
                </c:pt>
                <c:pt idx="4">
                  <c:v>0.63</c:v>
                </c:pt>
                <c:pt idx="5">
                  <c:v>0.65</c:v>
                </c:pt>
              </c:numCache>
            </c:numRef>
          </c:val>
          <c:extLst>
            <c:ext xmlns:c16="http://schemas.microsoft.com/office/drawing/2014/chart" uri="{C3380CC4-5D6E-409C-BE32-E72D297353CC}">
              <c16:uniqueId val="{00000002-2A92-4DA2-992A-EAF440228323}"/>
            </c:ext>
          </c:extLst>
        </c:ser>
        <c:dLbls>
          <c:showLegendKey val="0"/>
          <c:showVal val="0"/>
          <c:showCatName val="0"/>
          <c:showSerName val="0"/>
          <c:showPercent val="0"/>
          <c:showBubbleSize val="0"/>
        </c:dLbls>
        <c:gapWidth val="80"/>
        <c:overlap val="-25"/>
        <c:axId val="417986768"/>
        <c:axId val="417987552"/>
      </c:barChart>
      <c:catAx>
        <c:axId val="417986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17987552"/>
        <c:crosses val="autoZero"/>
        <c:auto val="1"/>
        <c:lblAlgn val="ctr"/>
        <c:lblOffset val="100"/>
        <c:noMultiLvlLbl val="0"/>
      </c:catAx>
      <c:valAx>
        <c:axId val="417987552"/>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17986768"/>
        <c:crosses val="autoZero"/>
        <c:crossBetween val="between"/>
      </c:valAx>
      <c:spPr>
        <a:noFill/>
        <a:ln>
          <a:noFill/>
        </a:ln>
        <a:effectLst/>
      </c:spPr>
    </c:plotArea>
    <c:legend>
      <c:legendPos val="b"/>
      <c:layout>
        <c:manualLayout>
          <c:xMode val="edge"/>
          <c:yMode val="edge"/>
          <c:x val="0.47014630050609452"/>
          <c:y val="0.94144329346783495"/>
          <c:w val="0.25309366068913353"/>
          <c:h val="5.0224360979079036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89257926949838"/>
          <c:y val="9.2490393220850911E-2"/>
          <c:w val="0.49340380314290866"/>
          <c:h val="0.72737444663736361"/>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Sheet1!$B$2:$B$6</c:f>
              <c:numCache>
                <c:formatCode>0%</c:formatCode>
                <c:ptCount val="5"/>
                <c:pt idx="0">
                  <c:v>0.14000000000000001</c:v>
                </c:pt>
                <c:pt idx="1">
                  <c:v>0.18</c:v>
                </c:pt>
                <c:pt idx="2">
                  <c:v>0.25</c:v>
                </c:pt>
                <c:pt idx="3">
                  <c:v>0.24</c:v>
                </c:pt>
                <c:pt idx="4">
                  <c:v>0.28999999999999998</c:v>
                </c:pt>
              </c:numCache>
            </c:numRef>
          </c:val>
          <c:extLst>
            <c:ext xmlns:c16="http://schemas.microsoft.com/office/drawing/2014/chart" uri="{C3380CC4-5D6E-409C-BE32-E72D297353CC}">
              <c16:uniqueId val="{00000000-E1E2-4E55-8061-F087060AB417}"/>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Sheet1!$C$2:$C$6</c:f>
              <c:numCache>
                <c:formatCode>0%</c:formatCode>
                <c:ptCount val="5"/>
                <c:pt idx="0">
                  <c:v>0.16</c:v>
                </c:pt>
                <c:pt idx="1">
                  <c:v>0.18</c:v>
                </c:pt>
                <c:pt idx="2">
                  <c:v>0.24</c:v>
                </c:pt>
                <c:pt idx="3">
                  <c:v>0.25</c:v>
                </c:pt>
                <c:pt idx="4">
                  <c:v>0.28999999999999998</c:v>
                </c:pt>
              </c:numCache>
            </c:numRef>
          </c:val>
          <c:extLst>
            <c:ext xmlns:c16="http://schemas.microsoft.com/office/drawing/2014/chart" uri="{C3380CC4-5D6E-409C-BE32-E72D297353CC}">
              <c16:uniqueId val="{00000001-E1E2-4E55-8061-F087060AB417}"/>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Sheet1!$D$2:$D$6</c:f>
              <c:numCache>
                <c:formatCode>0%</c:formatCode>
                <c:ptCount val="5"/>
                <c:pt idx="0">
                  <c:v>0.15</c:v>
                </c:pt>
                <c:pt idx="1">
                  <c:v>0.19</c:v>
                </c:pt>
                <c:pt idx="2">
                  <c:v>0.23</c:v>
                </c:pt>
                <c:pt idx="3">
                  <c:v>0.25</c:v>
                </c:pt>
                <c:pt idx="4">
                  <c:v>0.28999999999999998</c:v>
                </c:pt>
              </c:numCache>
            </c:numRef>
          </c:val>
          <c:extLst>
            <c:ext xmlns:c16="http://schemas.microsoft.com/office/drawing/2014/chart" uri="{C3380CC4-5D6E-409C-BE32-E72D297353CC}">
              <c16:uniqueId val="{00000001-0B87-4169-B41E-EBCF7C1185FB}"/>
            </c:ext>
          </c:extLst>
        </c:ser>
        <c:dLbls>
          <c:dLblPos val="outEnd"/>
          <c:showLegendKey val="0"/>
          <c:showVal val="1"/>
          <c:showCatName val="0"/>
          <c:showSerName val="0"/>
          <c:showPercent val="0"/>
          <c:showBubbleSize val="0"/>
        </c:dLbls>
        <c:gapWidth val="80"/>
        <c:overlap val="-25"/>
        <c:axId val="414179776"/>
        <c:axId val="414180952"/>
        <c:extLst/>
      </c:barChart>
      <c:catAx>
        <c:axId val="41417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952"/>
        <c:crosses val="autoZero"/>
        <c:auto val="1"/>
        <c:lblAlgn val="ctr"/>
        <c:lblOffset val="100"/>
        <c:noMultiLvlLbl val="0"/>
      </c:catAx>
      <c:valAx>
        <c:axId val="414180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79776"/>
        <c:crosses val="autoZero"/>
        <c:crossBetween val="between"/>
      </c:valAx>
      <c:spPr>
        <a:noFill/>
        <a:ln>
          <a:noFill/>
        </a:ln>
        <a:effectLst/>
      </c:spPr>
    </c:plotArea>
    <c:legend>
      <c:legendPos val="b"/>
      <c:layout>
        <c:manualLayout>
          <c:xMode val="edge"/>
          <c:yMode val="edge"/>
          <c:x val="0.45116095884344776"/>
          <c:y val="0.8992593000306659"/>
          <c:w val="0.25836255115604251"/>
          <c:h val="9.028873145301430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4313387530093153"/>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4A-4AB8-9295-6089DE8FEC69}"/>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0.02</c:v>
                </c:pt>
                <c:pt idx="1">
                  <c:v>0.28999999999999998</c:v>
                </c:pt>
                <c:pt idx="2">
                  <c:v>7.0000000000000007E-2</c:v>
                </c:pt>
                <c:pt idx="3">
                  <c:v>0.11</c:v>
                </c:pt>
                <c:pt idx="4">
                  <c:v>0.12</c:v>
                </c:pt>
                <c:pt idx="5">
                  <c:v>0.12</c:v>
                </c:pt>
                <c:pt idx="6">
                  <c:v>0.15</c:v>
                </c:pt>
                <c:pt idx="7">
                  <c:v>0.11</c:v>
                </c:pt>
              </c:numCache>
            </c:numRef>
          </c:val>
          <c:extLst>
            <c:ext xmlns:c16="http://schemas.microsoft.com/office/drawing/2014/chart" uri="{C3380CC4-5D6E-409C-BE32-E72D297353CC}">
              <c16:uniqueId val="{00000001-455A-4687-A8D2-D1E21F8FE5C9}"/>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0.28000000000000003</c:v>
                </c:pt>
                <c:pt idx="2">
                  <c:v>7.0000000000000007E-2</c:v>
                </c:pt>
                <c:pt idx="3">
                  <c:v>0.11</c:v>
                </c:pt>
                <c:pt idx="4">
                  <c:v>0.12</c:v>
                </c:pt>
                <c:pt idx="5">
                  <c:v>0.14000000000000001</c:v>
                </c:pt>
                <c:pt idx="6">
                  <c:v>0.16</c:v>
                </c:pt>
                <c:pt idx="7">
                  <c:v>0.09</c:v>
                </c:pt>
              </c:numCache>
            </c:numRef>
          </c:val>
          <c:extLst>
            <c:ext xmlns:c16="http://schemas.microsoft.com/office/drawing/2014/chart" uri="{C3380CC4-5D6E-409C-BE32-E72D297353CC}">
              <c16:uniqueId val="{00000002-BC55-4CAA-8BE9-1E724B73F838}"/>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3-BC55-4CAA-8BE9-1E724B73F838}"/>
            </c:ext>
          </c:extLst>
        </c:ser>
        <c:dLbls>
          <c:showLegendKey val="0"/>
          <c:showVal val="0"/>
          <c:showCatName val="0"/>
          <c:showSerName val="0"/>
          <c:showPercent val="0"/>
          <c:showBubbleSize val="0"/>
        </c:dLbls>
        <c:gapWidth val="80"/>
        <c:overlap val="-25"/>
        <c:axId val="417983632"/>
        <c:axId val="417987944"/>
      </c:barChart>
      <c:catAx>
        <c:axId val="41798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944"/>
        <c:crosses val="autoZero"/>
        <c:auto val="1"/>
        <c:lblAlgn val="ctr"/>
        <c:lblOffset val="100"/>
        <c:noMultiLvlLbl val="0"/>
      </c:catAx>
      <c:valAx>
        <c:axId val="41798794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3632"/>
        <c:crosses val="autoZero"/>
        <c:crossBetween val="between"/>
      </c:valAx>
      <c:spPr>
        <a:noFill/>
        <a:ln>
          <a:noFill/>
        </a:ln>
        <a:effectLst/>
      </c:spPr>
    </c:plotArea>
    <c:legend>
      <c:legendPos val="b"/>
      <c:layout>
        <c:manualLayout>
          <c:xMode val="edge"/>
          <c:yMode val="edge"/>
          <c:x val="0.39347779571217922"/>
          <c:y val="0.94042668983703648"/>
          <c:w val="0.27704231226635534"/>
          <c:h val="5.3640574307516592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140411107731"/>
          <c:y val="4.8161427116891968E-2"/>
          <c:w val="0.78162342831084086"/>
          <c:h val="0.79508813657888877"/>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0.11</c:v>
                </c:pt>
                <c:pt idx="1">
                  <c:v>0.21</c:v>
                </c:pt>
                <c:pt idx="2">
                  <c:v>0.33</c:v>
                </c:pt>
                <c:pt idx="3">
                  <c:v>0.46</c:v>
                </c:pt>
                <c:pt idx="4">
                  <c:v>0.42</c:v>
                </c:pt>
                <c:pt idx="5">
                  <c:v>0.5</c:v>
                </c:pt>
                <c:pt idx="6">
                  <c:v>0.67</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0.11</c:v>
                </c:pt>
                <c:pt idx="1">
                  <c:v>0.21</c:v>
                </c:pt>
                <c:pt idx="2">
                  <c:v>0.36</c:v>
                </c:pt>
                <c:pt idx="3">
                  <c:v>0.45</c:v>
                </c:pt>
                <c:pt idx="4">
                  <c:v>0.46</c:v>
                </c:pt>
                <c:pt idx="5">
                  <c:v>0.5</c:v>
                </c:pt>
                <c:pt idx="6">
                  <c:v>0.64</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0.11</c:v>
                </c:pt>
                <c:pt idx="1">
                  <c:v>0.2</c:v>
                </c:pt>
                <c:pt idx="2">
                  <c:v>0.31</c:v>
                </c:pt>
                <c:pt idx="3">
                  <c:v>0.45</c:v>
                </c:pt>
                <c:pt idx="4">
                  <c:v>0.46</c:v>
                </c:pt>
                <c:pt idx="5">
                  <c:v>0.51</c:v>
                </c:pt>
                <c:pt idx="6">
                  <c:v>0.67</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5872"/>
        <c:axId val="416456656"/>
      </c:barChart>
      <c:catAx>
        <c:axId val="416455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6656"/>
        <c:crosses val="autoZero"/>
        <c:auto val="1"/>
        <c:lblAlgn val="ctr"/>
        <c:lblOffset val="100"/>
        <c:noMultiLvlLbl val="0"/>
      </c:catAx>
      <c:valAx>
        <c:axId val="416456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5872"/>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0898651112923"/>
          <c:y val="2.9956401320569089E-2"/>
          <c:w val="0.78162342831084086"/>
          <c:h val="0.79508813657888877"/>
        </c:manualLayout>
      </c:layout>
      <c:barChart>
        <c:barDir val="bar"/>
        <c:grouping val="clustered"/>
        <c:varyColors val="0"/>
        <c:ser>
          <c:idx val="0"/>
          <c:order val="0"/>
          <c:tx>
            <c:strRef>
              <c:f>Sheet1!$B$1</c:f>
              <c:strCache>
                <c:ptCount val="1"/>
                <c:pt idx="0">
                  <c:v>Year 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0.12</c:v>
                </c:pt>
                <c:pt idx="1">
                  <c:v>0.24</c:v>
                </c:pt>
                <c:pt idx="2">
                  <c:v>0.33</c:v>
                </c:pt>
                <c:pt idx="3">
                  <c:v>0.43</c:v>
                </c:pt>
                <c:pt idx="4">
                  <c:v>0.39</c:v>
                </c:pt>
                <c:pt idx="5">
                  <c:v>0.51</c:v>
                </c:pt>
                <c:pt idx="6">
                  <c:v>0.7</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c:v>
                </c:pt>
                <c:pt idx="1">
                  <c:v>0.18</c:v>
                </c:pt>
                <c:pt idx="2">
                  <c:v>0.34</c:v>
                </c:pt>
                <c:pt idx="3">
                  <c:v>0.5</c:v>
                </c:pt>
                <c:pt idx="4">
                  <c:v>0.45</c:v>
                </c:pt>
                <c:pt idx="5">
                  <c:v>0.49</c:v>
                </c:pt>
                <c:pt idx="6">
                  <c:v>0.65</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0.11</c:v>
                </c:pt>
                <c:pt idx="1">
                  <c:v>0.21</c:v>
                </c:pt>
                <c:pt idx="2">
                  <c:v>0.33</c:v>
                </c:pt>
                <c:pt idx="3">
                  <c:v>0.46</c:v>
                </c:pt>
                <c:pt idx="4">
                  <c:v>0.42</c:v>
                </c:pt>
                <c:pt idx="5">
                  <c:v>0.5</c:v>
                </c:pt>
                <c:pt idx="6">
                  <c:v>0.67</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7048"/>
        <c:axId val="416461752"/>
      </c:barChart>
      <c:catAx>
        <c:axId val="416457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61752"/>
        <c:crosses val="autoZero"/>
        <c:auto val="1"/>
        <c:lblAlgn val="ctr"/>
        <c:lblOffset val="100"/>
        <c:noMultiLvlLbl val="0"/>
      </c:catAx>
      <c:valAx>
        <c:axId val="416461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7048"/>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Sheet1!$B$2:$B$5</c:f>
              <c:numCache>
                <c:formatCode>0%</c:formatCode>
                <c:ptCount val="4"/>
                <c:pt idx="0">
                  <c:v>0.15</c:v>
                </c:pt>
                <c:pt idx="1">
                  <c:v>0.09</c:v>
                </c:pt>
                <c:pt idx="2">
                  <c:v>0.33</c:v>
                </c:pt>
                <c:pt idx="3">
                  <c:v>0.43</c:v>
                </c:pt>
              </c:numCache>
            </c:numRef>
          </c:val>
          <c:extLst>
            <c:ext xmlns:c16="http://schemas.microsoft.com/office/drawing/2014/chart" uri="{C3380CC4-5D6E-409C-BE32-E72D297353CC}">
              <c16:uniqueId val="{00000008-DFEE-4473-81D2-23E93F41CFE2}"/>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Sheet1!$C$2:$C$5</c:f>
              <c:numCache>
                <c:formatCode>0%</c:formatCode>
                <c:ptCount val="4"/>
                <c:pt idx="0">
                  <c:v>0.15</c:v>
                </c:pt>
                <c:pt idx="1">
                  <c:v>0.09</c:v>
                </c:pt>
                <c:pt idx="2">
                  <c:v>0.34</c:v>
                </c:pt>
                <c:pt idx="3">
                  <c:v>0.42</c:v>
                </c:pt>
              </c:numCache>
            </c:numRef>
          </c:val>
          <c:extLst>
            <c:ext xmlns:c16="http://schemas.microsoft.com/office/drawing/2014/chart" uri="{C3380CC4-5D6E-409C-BE32-E72D297353CC}">
              <c16:uniqueId val="{00000009-DFEE-4473-81D2-23E93F41CFE2}"/>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Sheet1!$D$2:$D$5</c:f>
              <c:numCache>
                <c:formatCode>0%</c:formatCode>
                <c:ptCount val="4"/>
                <c:pt idx="0">
                  <c:v>0.16</c:v>
                </c:pt>
                <c:pt idx="1">
                  <c:v>0.09</c:v>
                </c:pt>
                <c:pt idx="2">
                  <c:v>0.33</c:v>
                </c:pt>
                <c:pt idx="3">
                  <c:v>0.42</c:v>
                </c:pt>
              </c:numCache>
            </c:numRef>
          </c:val>
          <c:extLst>
            <c:ext xmlns:c16="http://schemas.microsoft.com/office/drawing/2014/chart" uri="{C3380CC4-5D6E-409C-BE32-E72D297353CC}">
              <c16:uniqueId val="{00000009-8C95-41FD-955A-4CC3B0ECBEE6}"/>
            </c:ext>
          </c:extLst>
        </c:ser>
        <c:dLbls>
          <c:showLegendKey val="0"/>
          <c:showVal val="0"/>
          <c:showCatName val="0"/>
          <c:showSerName val="0"/>
          <c:showPercent val="0"/>
          <c:showBubbleSize val="0"/>
        </c:dLbls>
        <c:gapWidth val="80"/>
        <c:overlap val="-25"/>
        <c:axId val="417981672"/>
        <c:axId val="417984416"/>
      </c:barChart>
      <c:valAx>
        <c:axId val="417984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1672"/>
        <c:crosses val="autoZero"/>
        <c:crossBetween val="between"/>
      </c:valAx>
      <c:catAx>
        <c:axId val="417981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4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0.42</c:v>
                </c:pt>
                <c:pt idx="1">
                  <c:v>0.05</c:v>
                </c:pt>
                <c:pt idx="2">
                  <c:v>0.52</c:v>
                </c:pt>
              </c:numCache>
            </c:numRef>
          </c:val>
          <c:extLst>
            <c:ext xmlns:c16="http://schemas.microsoft.com/office/drawing/2014/chart" uri="{C3380CC4-5D6E-409C-BE32-E72D297353CC}">
              <c16:uniqueId val="{00000006-16B2-431B-BC90-0997B9BE5D6B}"/>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0.39</c:v>
                </c:pt>
                <c:pt idx="1">
                  <c:v>0.05</c:v>
                </c:pt>
                <c:pt idx="2">
                  <c:v>0.56000000000000005</c:v>
                </c:pt>
              </c:numCache>
            </c:numRef>
          </c:val>
          <c:extLst>
            <c:ext xmlns:c16="http://schemas.microsoft.com/office/drawing/2014/chart" uri="{C3380CC4-5D6E-409C-BE32-E72D297353CC}">
              <c16:uniqueId val="{00000007-16B2-431B-BC90-0997B9BE5D6B}"/>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0.43</c:v>
                </c:pt>
                <c:pt idx="1">
                  <c:v>0.06</c:v>
                </c:pt>
                <c:pt idx="2">
                  <c:v>0.51</c:v>
                </c:pt>
              </c:numCache>
            </c:numRef>
          </c:val>
          <c:extLst>
            <c:ext xmlns:c16="http://schemas.microsoft.com/office/drawing/2014/chart" uri="{C3380CC4-5D6E-409C-BE32-E72D297353CC}">
              <c16:uniqueId val="{00000007-796E-42EA-A68A-3FAB19ED9A1D}"/>
            </c:ext>
          </c:extLst>
        </c:ser>
        <c:dLbls>
          <c:showLegendKey val="0"/>
          <c:showVal val="0"/>
          <c:showCatName val="0"/>
          <c:showSerName val="0"/>
          <c:showPercent val="0"/>
          <c:showBubbleSize val="0"/>
        </c:dLbls>
        <c:gapWidth val="80"/>
        <c:overlap val="-25"/>
        <c:axId val="411249776"/>
        <c:axId val="411250560"/>
      </c:barChart>
      <c:catAx>
        <c:axId val="41124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0560"/>
        <c:crosses val="autoZero"/>
        <c:auto val="1"/>
        <c:lblAlgn val="ctr"/>
        <c:lblOffset val="100"/>
        <c:noMultiLvlLbl val="0"/>
      </c:catAx>
      <c:valAx>
        <c:axId val="411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4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6891481180076"/>
          <c:y val="3.2990085633175799E-2"/>
          <c:w val="0.70568443873200615"/>
          <c:h val="0.82334384158259644"/>
        </c:manualLayout>
      </c:layout>
      <c:barChart>
        <c:barDir val="bar"/>
        <c:grouping val="clustered"/>
        <c:varyColors val="0"/>
        <c:ser>
          <c:idx val="0"/>
          <c:order val="0"/>
          <c:tx>
            <c:strRef>
              <c:f>Sheet1!$B$1</c:f>
              <c:strCache>
                <c:ptCount val="1"/>
                <c:pt idx="0">
                  <c:v>2025</c:v>
                </c:pt>
              </c:strCache>
            </c:strRef>
          </c:tx>
          <c:spPr>
            <a:solidFill>
              <a:schemeClr val="accent1"/>
            </a:solidFill>
            <a:ln w="19050">
              <a:solidFill>
                <a:schemeClr val="lt1"/>
              </a:solidFill>
            </a:ln>
            <a:effectLst/>
          </c:spPr>
          <c:invertIfNegative val="0"/>
          <c:dLbls>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74D-4ED4-A5EE-8CA5E3071B01}"/>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4D-4ED4-A5EE-8CA5E3071B01}"/>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4D-4ED4-A5EE-8CA5E3071B01}"/>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4D-4ED4-A5EE-8CA5E3071B0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Sheet1!$B$2:$B$5</c:f>
              <c:numCache>
                <c:formatCode>0%</c:formatCode>
                <c:ptCount val="4"/>
                <c:pt idx="0">
                  <c:v>0.04</c:v>
                </c:pt>
                <c:pt idx="1">
                  <c:v>0.13</c:v>
                </c:pt>
                <c:pt idx="2">
                  <c:v>0.35</c:v>
                </c:pt>
                <c:pt idx="3">
                  <c:v>0.49</c:v>
                </c:pt>
              </c:numCache>
            </c:numRef>
          </c:val>
          <c:extLst>
            <c:ext xmlns:c16="http://schemas.microsoft.com/office/drawing/2014/chart" uri="{C3380CC4-5D6E-409C-BE32-E72D297353CC}">
              <c16:uniqueId val="{00000008-30E7-4BC2-9A3A-1B7F40ECD6B1}"/>
            </c:ext>
          </c:extLst>
        </c:ser>
        <c:ser>
          <c:idx val="1"/>
          <c:order val="1"/>
          <c:tx>
            <c:strRef>
              <c:f>Sheet1!$C$1</c:f>
              <c:strCache>
                <c:ptCount val="1"/>
                <c:pt idx="0">
                  <c:v>2024</c:v>
                </c:pt>
              </c:strCache>
            </c:strRef>
          </c:tx>
          <c:spPr>
            <a:solidFill>
              <a:srgbClr val="00A79D"/>
            </a:solidFill>
            <a:ln w="19050">
              <a:solidFill>
                <a:schemeClr val="lt1"/>
              </a:solidFill>
            </a:ln>
            <a:effectLst/>
          </c:spPr>
          <c:invertIfNegative val="0"/>
          <c:dLbls>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4B-474E-AD2C-9D561459ECD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Sheet1!$C$2:$C$5</c:f>
              <c:numCache>
                <c:formatCode>0%</c:formatCode>
                <c:ptCount val="4"/>
                <c:pt idx="0">
                  <c:v>0.03</c:v>
                </c:pt>
                <c:pt idx="1">
                  <c:v>0.13</c:v>
                </c:pt>
                <c:pt idx="2">
                  <c:v>0.34</c:v>
                </c:pt>
                <c:pt idx="3">
                  <c:v>0.5</c:v>
                </c:pt>
              </c:numCache>
            </c:numRef>
          </c:val>
          <c:extLst>
            <c:ext xmlns:c16="http://schemas.microsoft.com/office/drawing/2014/chart" uri="{C3380CC4-5D6E-409C-BE32-E72D297353CC}">
              <c16:uniqueId val="{00000009-30E7-4BC2-9A3A-1B7F40ECD6B1}"/>
            </c:ext>
          </c:extLst>
        </c:ser>
        <c:ser>
          <c:idx val="2"/>
          <c:order val="2"/>
          <c:tx>
            <c:strRef>
              <c:f>Sheet1!$D$1</c:f>
              <c:strCache>
                <c:ptCount val="1"/>
                <c:pt idx="0">
                  <c:v>2023</c:v>
                </c:pt>
              </c:strCache>
            </c:strRef>
          </c:tx>
          <c:spPr>
            <a:solidFill>
              <a:schemeClr val="accent1">
                <a:lumMod val="50000"/>
              </a:schemeClr>
            </a:solidFill>
            <a:ln w="19050">
              <a:solidFill>
                <a:schemeClr val="lt1"/>
              </a:solidFill>
            </a:ln>
            <a:effectLst/>
          </c:spPr>
          <c:invertIfNegative val="0"/>
          <c:dLbls>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34-425F-B274-0204D9A4124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Sheet1!$D$2:$D$5</c:f>
              <c:numCache>
                <c:formatCode>0%</c:formatCode>
                <c:ptCount val="4"/>
                <c:pt idx="0">
                  <c:v>0.03</c:v>
                </c:pt>
                <c:pt idx="1">
                  <c:v>0.14000000000000001</c:v>
                </c:pt>
                <c:pt idx="2">
                  <c:v>0.34</c:v>
                </c:pt>
                <c:pt idx="3">
                  <c:v>0.49</c:v>
                </c:pt>
              </c:numCache>
            </c:numRef>
          </c:val>
          <c:extLst>
            <c:ext xmlns:c16="http://schemas.microsoft.com/office/drawing/2014/chart" uri="{C3380CC4-5D6E-409C-BE32-E72D297353CC}">
              <c16:uniqueId val="{00000009-558F-43A3-99A3-35C38A33DE90}"/>
            </c:ext>
          </c:extLst>
        </c:ser>
        <c:dLbls>
          <c:dLblPos val="outEnd"/>
          <c:showLegendKey val="0"/>
          <c:showVal val="1"/>
          <c:showCatName val="0"/>
          <c:showSerName val="0"/>
          <c:showPercent val="0"/>
          <c:showBubbleSize val="0"/>
        </c:dLbls>
        <c:gapWidth val="80"/>
        <c:overlap val="-25"/>
        <c:axId val="467242432"/>
        <c:axId val="467243216"/>
        <c:extLst/>
      </c:barChart>
      <c:valAx>
        <c:axId val="467243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242432"/>
        <c:crosses val="autoZero"/>
        <c:crossBetween val="between"/>
      </c:valAx>
      <c:catAx>
        <c:axId val="4672424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243216"/>
        <c:crosses val="autoZero"/>
        <c:auto val="1"/>
        <c:lblAlgn val="ctr"/>
        <c:lblOffset val="100"/>
        <c:noMultiLvlLbl val="0"/>
      </c:catAx>
      <c:spPr>
        <a:noFill/>
        <a:ln>
          <a:noFill/>
        </a:ln>
        <a:effectLst/>
      </c:spPr>
    </c:plotArea>
    <c:legend>
      <c:legendPos val="b"/>
      <c:layout>
        <c:manualLayout>
          <c:xMode val="edge"/>
          <c:yMode val="edge"/>
          <c:x val="0.3536452995162882"/>
          <c:y val="0.92999981461633485"/>
          <c:w val="0.28266359656052664"/>
          <c:h val="5.25603887289477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sz="1000">
          <a:latin typeface="+mn-lt"/>
          <a:cs typeface="DINPro" panose="020B0504020101020102"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5104896067631"/>
          <c:y val="4.4858063176437937E-2"/>
          <c:w val="0.66477927662804315"/>
          <c:h val="0.84377421949665643"/>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Sheet1!$B$2:$B$10</c:f>
              <c:numCache>
                <c:formatCode>0%</c:formatCode>
                <c:ptCount val="9"/>
                <c:pt idx="0">
                  <c:v>0.1</c:v>
                </c:pt>
                <c:pt idx="1">
                  <c:v>0.2</c:v>
                </c:pt>
                <c:pt idx="2">
                  <c:v>0.16</c:v>
                </c:pt>
                <c:pt idx="3">
                  <c:v>0.25</c:v>
                </c:pt>
                <c:pt idx="4">
                  <c:v>0.28999999999999998</c:v>
                </c:pt>
                <c:pt idx="5">
                  <c:v>0.36</c:v>
                </c:pt>
                <c:pt idx="6">
                  <c:v>0.39</c:v>
                </c:pt>
                <c:pt idx="7">
                  <c:v>0.39</c:v>
                </c:pt>
                <c:pt idx="8">
                  <c:v>0.52</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Sheet1!$C$2:$C$10</c:f>
              <c:numCache>
                <c:formatCode>0%</c:formatCode>
                <c:ptCount val="9"/>
                <c:pt idx="0">
                  <c:v>0.09</c:v>
                </c:pt>
                <c:pt idx="1">
                  <c:v>0.16</c:v>
                </c:pt>
                <c:pt idx="2">
                  <c:v>0.19</c:v>
                </c:pt>
                <c:pt idx="3">
                  <c:v>0.21</c:v>
                </c:pt>
                <c:pt idx="4">
                  <c:v>0.28000000000000003</c:v>
                </c:pt>
                <c:pt idx="5">
                  <c:v>0.33</c:v>
                </c:pt>
                <c:pt idx="6">
                  <c:v>0.33</c:v>
                </c:pt>
                <c:pt idx="7">
                  <c:v>0.35</c:v>
                </c:pt>
                <c:pt idx="8">
                  <c:v>0.47</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Sheet1!$D$2:$D$10</c:f>
              <c:numCache>
                <c:formatCode>General</c:formatCode>
                <c:ptCount val="9"/>
                <c:pt idx="0" formatCode="0%">
                  <c:v>0.1</c:v>
                </c:pt>
                <c:pt idx="2" formatCode="0%">
                  <c:v>0.15</c:v>
                </c:pt>
                <c:pt idx="3" formatCode="0%">
                  <c:v>0.25</c:v>
                </c:pt>
                <c:pt idx="4" formatCode="0%">
                  <c:v>0.28000000000000003</c:v>
                </c:pt>
                <c:pt idx="5" formatCode="0%">
                  <c:v>0.3</c:v>
                </c:pt>
                <c:pt idx="6" formatCode="0%">
                  <c:v>0.34</c:v>
                </c:pt>
                <c:pt idx="7" formatCode="0%">
                  <c:v>0.38</c:v>
                </c:pt>
                <c:pt idx="8" formatCode="0%">
                  <c:v>0.51</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7683200"/>
        <c:axId val="467683984"/>
      </c:barChart>
      <c:catAx>
        <c:axId val="4676832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683984"/>
        <c:crosses val="autoZero"/>
        <c:auto val="1"/>
        <c:lblAlgn val="ctr"/>
        <c:lblOffset val="100"/>
        <c:noMultiLvlLbl val="0"/>
      </c:catAx>
      <c:valAx>
        <c:axId val="46768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68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Sheet1!$B$2:$B$10</c:f>
              <c:numCache>
                <c:formatCode>0%</c:formatCode>
                <c:ptCount val="9"/>
                <c:pt idx="0">
                  <c:v>0.11</c:v>
                </c:pt>
                <c:pt idx="1">
                  <c:v>0.16</c:v>
                </c:pt>
                <c:pt idx="2">
                  <c:v>0.12</c:v>
                </c:pt>
                <c:pt idx="3">
                  <c:v>0.19</c:v>
                </c:pt>
                <c:pt idx="4">
                  <c:v>0.18</c:v>
                </c:pt>
                <c:pt idx="5">
                  <c:v>0.28000000000000003</c:v>
                </c:pt>
                <c:pt idx="6">
                  <c:v>0.28999999999999998</c:v>
                </c:pt>
                <c:pt idx="7">
                  <c:v>0.3</c:v>
                </c:pt>
                <c:pt idx="8">
                  <c:v>0.44</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Sheet1!$C$2:$C$10</c:f>
              <c:numCache>
                <c:formatCode>0%</c:formatCode>
                <c:ptCount val="9"/>
                <c:pt idx="0">
                  <c:v>0.1</c:v>
                </c:pt>
                <c:pt idx="1">
                  <c:v>0.23</c:v>
                </c:pt>
                <c:pt idx="2">
                  <c:v>0.19</c:v>
                </c:pt>
                <c:pt idx="3">
                  <c:v>0.28999999999999998</c:v>
                </c:pt>
                <c:pt idx="4">
                  <c:v>0.37</c:v>
                </c:pt>
                <c:pt idx="5">
                  <c:v>0.41</c:v>
                </c:pt>
                <c:pt idx="6">
                  <c:v>0.46</c:v>
                </c:pt>
                <c:pt idx="7">
                  <c:v>0.46</c:v>
                </c:pt>
                <c:pt idx="8">
                  <c:v>0.57999999999999996</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Sheet1!$D$2:$D$10</c:f>
              <c:numCache>
                <c:formatCode>0%</c:formatCode>
                <c:ptCount val="9"/>
                <c:pt idx="0">
                  <c:v>0.1</c:v>
                </c:pt>
                <c:pt idx="1">
                  <c:v>0.2</c:v>
                </c:pt>
                <c:pt idx="2">
                  <c:v>0.16</c:v>
                </c:pt>
                <c:pt idx="3">
                  <c:v>0.25</c:v>
                </c:pt>
                <c:pt idx="4">
                  <c:v>0.28999999999999998</c:v>
                </c:pt>
                <c:pt idx="5">
                  <c:v>0.36</c:v>
                </c:pt>
                <c:pt idx="6">
                  <c:v>0.39</c:v>
                </c:pt>
                <c:pt idx="7">
                  <c:v>0.39</c:v>
                </c:pt>
                <c:pt idx="8">
                  <c:v>0.52</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8465816"/>
        <c:axId val="468465424"/>
      </c:barChart>
      <c:catAx>
        <c:axId val="468465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8465424"/>
        <c:crosses val="autoZero"/>
        <c:auto val="1"/>
        <c:lblAlgn val="ctr"/>
        <c:lblOffset val="100"/>
        <c:noMultiLvlLbl val="0"/>
      </c:catAx>
      <c:valAx>
        <c:axId val="468465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846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34999999999999"/>
          <c:y val="1.4525492969663578E-2"/>
          <c:w val="0.67970204678362578"/>
          <c:h val="0.81945833541245883"/>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32-4501-91A8-26D8FC9069F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0.15</c:v>
                </c:pt>
                <c:pt idx="1">
                  <c:v>0.04</c:v>
                </c:pt>
                <c:pt idx="2">
                  <c:v>0.81</c:v>
                </c:pt>
              </c:numCache>
            </c:numRef>
          </c:val>
          <c:extLst>
            <c:ext xmlns:c16="http://schemas.microsoft.com/office/drawing/2014/chart" uri="{C3380CC4-5D6E-409C-BE32-E72D297353CC}">
              <c16:uniqueId val="{00000006-B85F-4490-B9FD-1B16046FEFBA}"/>
            </c:ext>
          </c:extLst>
        </c:ser>
        <c:ser>
          <c:idx val="1"/>
          <c:order val="1"/>
          <c:tx>
            <c:strRef>
              <c:f>Sheet1!$C$1</c:f>
              <c:strCache>
                <c:ptCount val="1"/>
                <c:pt idx="0">
                  <c:v>2024</c:v>
                </c:pt>
              </c:strCache>
            </c:strRef>
          </c:tx>
          <c:spPr>
            <a:solidFill>
              <a:srgbClr val="00A79D"/>
            </a:solidFill>
            <a:ln w="19050">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ED-4DB0-9EE1-A3857970AE0B}"/>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ED-4DB0-9EE1-A3857970AE0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0.19</c:v>
                </c:pt>
                <c:pt idx="1">
                  <c:v>0.04</c:v>
                </c:pt>
                <c:pt idx="2">
                  <c:v>0.77</c:v>
                </c:pt>
              </c:numCache>
            </c:numRef>
          </c:val>
          <c:extLst>
            <c:ext xmlns:c16="http://schemas.microsoft.com/office/drawing/2014/chart" uri="{C3380CC4-5D6E-409C-BE32-E72D297353CC}">
              <c16:uniqueId val="{00000008-B85F-4490-B9FD-1B16046FEFBA}"/>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79-458B-A24C-A9B0C41649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0.16</c:v>
                </c:pt>
                <c:pt idx="1">
                  <c:v>0.04</c:v>
                </c:pt>
                <c:pt idx="2">
                  <c:v>0.8</c:v>
                </c:pt>
              </c:numCache>
            </c:numRef>
          </c:val>
          <c:extLst>
            <c:ext xmlns:c16="http://schemas.microsoft.com/office/drawing/2014/chart" uri="{C3380CC4-5D6E-409C-BE32-E72D297353CC}">
              <c16:uniqueId val="{00000007-4517-4A9C-94A6-24F168DC4F9F}"/>
            </c:ext>
          </c:extLst>
        </c:ser>
        <c:dLbls>
          <c:showLegendKey val="0"/>
          <c:showVal val="0"/>
          <c:showCatName val="0"/>
          <c:showSerName val="0"/>
          <c:showPercent val="0"/>
          <c:showBubbleSize val="0"/>
        </c:dLbls>
        <c:gapWidth val="100"/>
        <c:overlap val="-25"/>
        <c:axId val="468460720"/>
        <c:axId val="468467776"/>
      </c:barChart>
      <c:valAx>
        <c:axId val="46846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0720"/>
        <c:crosses val="autoZero"/>
        <c:crossBetween val="between"/>
        <c:majorUnit val="0.2"/>
      </c:valAx>
      <c:catAx>
        <c:axId val="468460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7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0.15</c:v>
                </c:pt>
                <c:pt idx="1">
                  <c:v>0.57999999999999996</c:v>
                </c:pt>
                <c:pt idx="2">
                  <c:v>0.27</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0.15</c:v>
                </c:pt>
                <c:pt idx="1">
                  <c:v>0.54</c:v>
                </c:pt>
                <c:pt idx="2">
                  <c:v>0.31</c:v>
                </c:pt>
              </c:numCache>
            </c:numRef>
          </c:val>
          <c:extLst>
            <c:ext xmlns:c16="http://schemas.microsoft.com/office/drawing/2014/chart" uri="{C3380CC4-5D6E-409C-BE32-E72D297353CC}">
              <c16:uniqueId val="{00000001-D819-40FF-AABD-264905557CDF}"/>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1-3DE0-441C-8DB1-0CA55C744656}"/>
            </c:ext>
          </c:extLst>
        </c:ser>
        <c:dLbls>
          <c:dLblPos val="outEnd"/>
          <c:showLegendKey val="0"/>
          <c:showVal val="1"/>
          <c:showCatName val="0"/>
          <c:showSerName val="0"/>
          <c:showPercent val="0"/>
          <c:showBubbleSize val="0"/>
        </c:dLbls>
        <c:gapWidth val="182"/>
        <c:overlap val="-25"/>
        <c:axId val="468468560"/>
        <c:axId val="468467384"/>
      </c:barChart>
      <c:catAx>
        <c:axId val="46846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7384"/>
        <c:crosses val="autoZero"/>
        <c:auto val="1"/>
        <c:lblAlgn val="ctr"/>
        <c:lblOffset val="100"/>
        <c:noMultiLvlLbl val="0"/>
      </c:catAx>
      <c:valAx>
        <c:axId val="468467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85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7259762049203"/>
          <c:y val="5.1119546563158841E-2"/>
          <c:w val="0.64271744257307339"/>
          <c:h val="0.77937822151279224"/>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Sheet1!$B$2:$B$5</c:f>
              <c:numCache>
                <c:formatCode>0%</c:formatCode>
                <c:ptCount val="4"/>
                <c:pt idx="0">
                  <c:v>0.22</c:v>
                </c:pt>
                <c:pt idx="1">
                  <c:v>0.46</c:v>
                </c:pt>
                <c:pt idx="2">
                  <c:v>0.46</c:v>
                </c:pt>
                <c:pt idx="3">
                  <c:v>0.59</c:v>
                </c:pt>
              </c:numCache>
            </c:numRef>
          </c:val>
          <c:extLst>
            <c:ext xmlns:c16="http://schemas.microsoft.com/office/drawing/2014/chart" uri="{C3380CC4-5D6E-409C-BE32-E72D297353CC}">
              <c16:uniqueId val="{00000000-7A50-4AB4-A5C6-54178F93E53B}"/>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Sheet1!$C$2:$C$5</c:f>
              <c:numCache>
                <c:formatCode>0%</c:formatCode>
                <c:ptCount val="4"/>
                <c:pt idx="0">
                  <c:v>0.25</c:v>
                </c:pt>
                <c:pt idx="1">
                  <c:v>0.44</c:v>
                </c:pt>
                <c:pt idx="2">
                  <c:v>0.42</c:v>
                </c:pt>
                <c:pt idx="3">
                  <c:v>0.57999999999999996</c:v>
                </c:pt>
              </c:numCache>
            </c:numRef>
          </c:val>
          <c:extLst>
            <c:ext xmlns:c16="http://schemas.microsoft.com/office/drawing/2014/chart" uri="{C3380CC4-5D6E-409C-BE32-E72D297353CC}">
              <c16:uniqueId val="{00000001-7A50-4AB4-A5C6-54178F93E53B}"/>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Sheet1!$D$2:$D$5</c:f>
              <c:numCache>
                <c:formatCode>0%</c:formatCode>
                <c:ptCount val="4"/>
                <c:pt idx="0">
                  <c:v>0.23</c:v>
                </c:pt>
                <c:pt idx="1">
                  <c:v>0.45</c:v>
                </c:pt>
                <c:pt idx="2">
                  <c:v>0.44</c:v>
                </c:pt>
                <c:pt idx="3">
                  <c:v>0.57999999999999996</c:v>
                </c:pt>
              </c:numCache>
            </c:numRef>
          </c:val>
          <c:extLst>
            <c:ext xmlns:c16="http://schemas.microsoft.com/office/drawing/2014/chart" uri="{C3380CC4-5D6E-409C-BE32-E72D297353CC}">
              <c16:uniqueId val="{00000001-3550-4839-8C16-D45F71F11127}"/>
            </c:ext>
          </c:extLst>
        </c:ser>
        <c:dLbls>
          <c:showLegendKey val="0"/>
          <c:showVal val="0"/>
          <c:showCatName val="0"/>
          <c:showSerName val="0"/>
          <c:showPercent val="0"/>
          <c:showBubbleSize val="0"/>
        </c:dLbls>
        <c:gapWidth val="70"/>
        <c:overlap val="-25"/>
        <c:axId val="414186832"/>
        <c:axId val="414180168"/>
      </c:barChart>
      <c:catAx>
        <c:axId val="414186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168"/>
        <c:crosses val="autoZero"/>
        <c:auto val="1"/>
        <c:lblAlgn val="ctr"/>
        <c:lblOffset val="100"/>
        <c:noMultiLvlLbl val="0"/>
      </c:catAx>
      <c:valAx>
        <c:axId val="414180168"/>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86832"/>
        <c:crosses val="autoZero"/>
        <c:crossBetween val="between"/>
        <c:majorUnit val="0.1"/>
      </c:valAx>
      <c:spPr>
        <a:noFill/>
        <a:ln>
          <a:noFill/>
        </a:ln>
        <a:effectLst/>
      </c:spPr>
    </c:plotArea>
    <c:legend>
      <c:legendPos val="b"/>
      <c:layout>
        <c:manualLayout>
          <c:xMode val="edge"/>
          <c:yMode val="edge"/>
          <c:x val="0.46667302670591509"/>
          <c:y val="0.91599999122153763"/>
          <c:w val="0.26274902954256613"/>
          <c:h val="8.400000877846233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0860760770936"/>
          <c:y val="3.4124144713242989E-3"/>
          <c:w val="0.76308319178769646"/>
          <c:h val="0.79479593358420397"/>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dLbl>
              <c:idx val="1"/>
              <c:layout>
                <c:manualLayout>
                  <c:x val="-5.289090664032443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F-4461-A5AB-D3646C050FC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Sheet1!$B$2:$B$7</c:f>
              <c:numCache>
                <c:formatCode>0%</c:formatCode>
                <c:ptCount val="6"/>
                <c:pt idx="0">
                  <c:v>0.13</c:v>
                </c:pt>
                <c:pt idx="1">
                  <c:v>0.04</c:v>
                </c:pt>
                <c:pt idx="2">
                  <c:v>0.06</c:v>
                </c:pt>
                <c:pt idx="3">
                  <c:v>0.11</c:v>
                </c:pt>
                <c:pt idx="4">
                  <c:v>0.15</c:v>
                </c:pt>
                <c:pt idx="5">
                  <c:v>0.62</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Sheet1!$C$2:$C$7</c:f>
              <c:numCache>
                <c:formatCode>0%</c:formatCode>
                <c:ptCount val="6"/>
                <c:pt idx="0">
                  <c:v>0.13</c:v>
                </c:pt>
                <c:pt idx="1">
                  <c:v>0.05</c:v>
                </c:pt>
                <c:pt idx="2">
                  <c:v>0.08</c:v>
                </c:pt>
                <c:pt idx="3">
                  <c:v>0.13</c:v>
                </c:pt>
                <c:pt idx="4">
                  <c:v>0.15</c:v>
                </c:pt>
                <c:pt idx="5">
                  <c:v>0.57999999999999996</c:v>
                </c:pt>
              </c:numCache>
            </c:numRef>
          </c:val>
          <c:extLst>
            <c:ext xmlns:c16="http://schemas.microsoft.com/office/drawing/2014/chart" uri="{C3380CC4-5D6E-409C-BE32-E72D297353CC}">
              <c16:uniqueId val="{00000001-05A4-42A8-AD32-666187F9270F}"/>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Sheet1!$D$2:$D$7</c:f>
              <c:numCache>
                <c:formatCode>0%</c:formatCode>
                <c:ptCount val="6"/>
                <c:pt idx="0">
                  <c:v>0.12</c:v>
                </c:pt>
                <c:pt idx="1">
                  <c:v>0.05</c:v>
                </c:pt>
                <c:pt idx="2">
                  <c:v>0.08</c:v>
                </c:pt>
                <c:pt idx="3">
                  <c:v>0.13</c:v>
                </c:pt>
                <c:pt idx="4">
                  <c:v>0.16</c:v>
                </c:pt>
                <c:pt idx="5">
                  <c:v>0.59</c:v>
                </c:pt>
              </c:numCache>
            </c:numRef>
          </c:val>
          <c:extLst>
            <c:ext xmlns:c16="http://schemas.microsoft.com/office/drawing/2014/chart" uri="{C3380CC4-5D6E-409C-BE32-E72D297353CC}">
              <c16:uniqueId val="{00000000-36A1-4D64-BA3E-58EEEA972562}"/>
            </c:ext>
          </c:extLst>
        </c:ser>
        <c:dLbls>
          <c:dLblPos val="outEnd"/>
          <c:showLegendKey val="0"/>
          <c:showVal val="1"/>
          <c:showCatName val="0"/>
          <c:showSerName val="0"/>
          <c:showPercent val="0"/>
          <c:showBubbleSize val="0"/>
        </c:dLbls>
        <c:gapWidth val="80"/>
        <c:overlap val="-25"/>
        <c:axId val="468474440"/>
        <c:axId val="468471696"/>
      </c:barChart>
      <c:catAx>
        <c:axId val="468474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71696"/>
        <c:crosses val="autoZero"/>
        <c:auto val="1"/>
        <c:lblAlgn val="ctr"/>
        <c:lblOffset val="100"/>
        <c:noMultiLvlLbl val="0"/>
      </c:catAx>
      <c:valAx>
        <c:axId val="468471696"/>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7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5E-4BE0-8832-29B5C044B8C6}"/>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5E-4BE0-8832-29B5C044B8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Sheet1!$B$2:$B$6</c:f>
              <c:numCache>
                <c:formatCode>0%</c:formatCode>
                <c:ptCount val="5"/>
                <c:pt idx="0">
                  <c:v>0.28000000000000003</c:v>
                </c:pt>
                <c:pt idx="1">
                  <c:v>0.04</c:v>
                </c:pt>
                <c:pt idx="2">
                  <c:v>0.04</c:v>
                </c:pt>
                <c:pt idx="3">
                  <c:v>0.23</c:v>
                </c:pt>
                <c:pt idx="4">
                  <c:v>0.55000000000000004</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2024</c:v>
                </c:pt>
              </c:strCache>
            </c:strRef>
          </c:tx>
          <c:spPr>
            <a:solidFill>
              <a:srgbClr val="00A79D"/>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F-4E52-A6F2-9990A222F05B}"/>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088-487A-A0F9-A39583C678B0}"/>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088-487A-A0F9-A39583C678B0}"/>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F-4E52-A6F2-9990A222F05B}"/>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F-4E52-A6F2-9990A222F0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Sheet1!$C$2:$C$6</c:f>
              <c:numCache>
                <c:formatCode>0%</c:formatCode>
                <c:ptCount val="5"/>
                <c:pt idx="0">
                  <c:v>0.31</c:v>
                </c:pt>
                <c:pt idx="1">
                  <c:v>0.03</c:v>
                </c:pt>
                <c:pt idx="2">
                  <c:v>0.04</c:v>
                </c:pt>
                <c:pt idx="3">
                  <c:v>0.21</c:v>
                </c:pt>
                <c:pt idx="4">
                  <c:v>0.53</c:v>
                </c:pt>
              </c:numCache>
            </c:numRef>
          </c:val>
          <c:extLst>
            <c:ext xmlns:c16="http://schemas.microsoft.com/office/drawing/2014/chart" uri="{C3380CC4-5D6E-409C-BE32-E72D297353CC}">
              <c16:uniqueId val="{00000001-E4E2-427E-B84F-53F590E444A5}"/>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4-4F8C-972A-74DEE217E01C}"/>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4-4F8C-972A-74DEE217E01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Sheet1!$D$2:$D$6</c:f>
              <c:numCache>
                <c:formatCode>0%</c:formatCode>
                <c:ptCount val="5"/>
                <c:pt idx="0">
                  <c:v>0.32</c:v>
                </c:pt>
                <c:pt idx="1">
                  <c:v>0.04</c:v>
                </c:pt>
                <c:pt idx="2">
                  <c:v>0.04</c:v>
                </c:pt>
                <c:pt idx="3">
                  <c:v>0.22</c:v>
                </c:pt>
                <c:pt idx="4">
                  <c:v>0.51</c:v>
                </c:pt>
              </c:numCache>
            </c:numRef>
          </c:val>
          <c:extLst>
            <c:ext xmlns:c16="http://schemas.microsoft.com/office/drawing/2014/chart" uri="{C3380CC4-5D6E-409C-BE32-E72D297353CC}">
              <c16:uniqueId val="{00000000-A48C-4757-9208-62882BD78DEE}"/>
            </c:ext>
          </c:extLst>
        </c:ser>
        <c:dLbls>
          <c:dLblPos val="outEnd"/>
          <c:showLegendKey val="0"/>
          <c:showVal val="1"/>
          <c:showCatName val="0"/>
          <c:showSerName val="0"/>
          <c:showPercent val="0"/>
          <c:showBubbleSize val="0"/>
        </c:dLbls>
        <c:gapWidth val="182"/>
        <c:overlap val="-25"/>
        <c:axId val="467238904"/>
        <c:axId val="467238512"/>
      </c:barChart>
      <c:catAx>
        <c:axId val="467238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38512"/>
        <c:crosses val="autoZero"/>
        <c:auto val="1"/>
        <c:lblAlgn val="ctr"/>
        <c:lblOffset val="100"/>
        <c:noMultiLvlLbl val="0"/>
      </c:catAx>
      <c:valAx>
        <c:axId val="467238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389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8647510336333"/>
          <c:y val="7.794589416276583E-2"/>
          <c:w val="0.5464620654725687"/>
          <c:h val="0.76373787628417245"/>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Sheet1!$B$2:$B$5</c:f>
              <c:numCache>
                <c:formatCode>0%</c:formatCode>
                <c:ptCount val="4"/>
                <c:pt idx="0">
                  <c:v>0.1</c:v>
                </c:pt>
                <c:pt idx="1">
                  <c:v>0.15</c:v>
                </c:pt>
                <c:pt idx="2">
                  <c:v>0.13</c:v>
                </c:pt>
                <c:pt idx="3">
                  <c:v>0.63</c:v>
                </c:pt>
              </c:numCache>
            </c:numRef>
          </c:val>
          <c:extLst>
            <c:ext xmlns:c16="http://schemas.microsoft.com/office/drawing/2014/chart" uri="{C3380CC4-5D6E-409C-BE32-E72D297353CC}">
              <c16:uniqueId val="{00000004-DF92-43DB-BB1D-C07701490A6F}"/>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Sheet1!$C$2:$C$5</c:f>
              <c:numCache>
                <c:formatCode>0%</c:formatCode>
                <c:ptCount val="4"/>
                <c:pt idx="0">
                  <c:v>0.1</c:v>
                </c:pt>
                <c:pt idx="1">
                  <c:v>0.15</c:v>
                </c:pt>
                <c:pt idx="2">
                  <c:v>0.13</c:v>
                </c:pt>
                <c:pt idx="3">
                  <c:v>0.62</c:v>
                </c:pt>
              </c:numCache>
            </c:numRef>
          </c:val>
          <c:extLst>
            <c:ext xmlns:c16="http://schemas.microsoft.com/office/drawing/2014/chart" uri="{C3380CC4-5D6E-409C-BE32-E72D297353CC}">
              <c16:uniqueId val="{00000005-DF92-43DB-BB1D-C07701490A6F}"/>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Sheet1!$D$2:$D$5</c:f>
              <c:numCache>
                <c:formatCode>0%</c:formatCode>
                <c:ptCount val="4"/>
                <c:pt idx="0">
                  <c:v>0.12</c:v>
                </c:pt>
                <c:pt idx="1">
                  <c:v>0.14000000000000001</c:v>
                </c:pt>
                <c:pt idx="2">
                  <c:v>0.13</c:v>
                </c:pt>
                <c:pt idx="3">
                  <c:v>0.61</c:v>
                </c:pt>
              </c:numCache>
            </c:numRef>
          </c:val>
          <c:extLst>
            <c:ext xmlns:c16="http://schemas.microsoft.com/office/drawing/2014/chart" uri="{C3380CC4-5D6E-409C-BE32-E72D297353CC}">
              <c16:uniqueId val="{00000005-622E-4ABE-BE2D-EC278C5E103B}"/>
            </c:ext>
          </c:extLst>
        </c:ser>
        <c:dLbls>
          <c:showLegendKey val="0"/>
          <c:showVal val="0"/>
          <c:showCatName val="0"/>
          <c:showSerName val="0"/>
          <c:showPercent val="0"/>
          <c:showBubbleSize val="0"/>
        </c:dLbls>
        <c:gapWidth val="80"/>
        <c:overlap val="-25"/>
        <c:axId val="417985984"/>
        <c:axId val="417980888"/>
      </c:barChart>
      <c:valAx>
        <c:axId val="417980888"/>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5984"/>
        <c:crosses val="autoZero"/>
        <c:crossBetween val="between"/>
      </c:valAx>
      <c:catAx>
        <c:axId val="4179859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888"/>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0.25</c:v>
                </c:pt>
                <c:pt idx="1">
                  <c:v>0.11</c:v>
                </c:pt>
                <c:pt idx="2">
                  <c:v>0.06</c:v>
                </c:pt>
                <c:pt idx="3">
                  <c:v>7.0000000000000007E-2</c:v>
                </c:pt>
                <c:pt idx="4">
                  <c:v>0.08</c:v>
                </c:pt>
                <c:pt idx="5">
                  <c:v>0.05</c:v>
                </c:pt>
                <c:pt idx="6">
                  <c:v>0.1</c:v>
                </c:pt>
                <c:pt idx="7">
                  <c:v>0.1</c:v>
                </c:pt>
                <c:pt idx="8">
                  <c:v>0.15</c:v>
                </c:pt>
                <c:pt idx="9">
                  <c:v>0.14000000000000001</c:v>
                </c:pt>
                <c:pt idx="10">
                  <c:v>0.18</c:v>
                </c:pt>
                <c:pt idx="11">
                  <c:v>0.24</c:v>
                </c:pt>
                <c:pt idx="12">
                  <c:v>0.28999999999999998</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0.24</c:v>
                </c:pt>
                <c:pt idx="1">
                  <c:v>0.13</c:v>
                </c:pt>
                <c:pt idx="2">
                  <c:v>0.04</c:v>
                </c:pt>
                <c:pt idx="3">
                  <c:v>0.05</c:v>
                </c:pt>
                <c:pt idx="4">
                  <c:v>0.08</c:v>
                </c:pt>
                <c:pt idx="5">
                  <c:v>0.06</c:v>
                </c:pt>
                <c:pt idx="6">
                  <c:v>0.11</c:v>
                </c:pt>
                <c:pt idx="7">
                  <c:v>0.1</c:v>
                </c:pt>
                <c:pt idx="8">
                  <c:v>0.14000000000000001</c:v>
                </c:pt>
                <c:pt idx="9">
                  <c:v>0.16</c:v>
                </c:pt>
                <c:pt idx="10">
                  <c:v>0.18</c:v>
                </c:pt>
                <c:pt idx="11">
                  <c:v>0.25</c:v>
                </c:pt>
                <c:pt idx="12">
                  <c:v>0.28999999999999998</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0.23</c:v>
                </c:pt>
                <c:pt idx="1">
                  <c:v>0.14000000000000001</c:v>
                </c:pt>
                <c:pt idx="2">
                  <c:v>0.04</c:v>
                </c:pt>
                <c:pt idx="3">
                  <c:v>0.05</c:v>
                </c:pt>
                <c:pt idx="4">
                  <c:v>7.0000000000000007E-2</c:v>
                </c:pt>
                <c:pt idx="5">
                  <c:v>7.0000000000000007E-2</c:v>
                </c:pt>
                <c:pt idx="6">
                  <c:v>0.1</c:v>
                </c:pt>
                <c:pt idx="7">
                  <c:v>0.1</c:v>
                </c:pt>
                <c:pt idx="8">
                  <c:v>0.15</c:v>
                </c:pt>
                <c:pt idx="9">
                  <c:v>0.15</c:v>
                </c:pt>
                <c:pt idx="10">
                  <c:v>0.19</c:v>
                </c:pt>
                <c:pt idx="11">
                  <c:v>0.25</c:v>
                </c:pt>
                <c:pt idx="12">
                  <c:v>0.28999999999999998</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16458616"/>
        <c:axId val="416457832"/>
      </c:barChart>
      <c:catAx>
        <c:axId val="416458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7832"/>
        <c:crosses val="autoZero"/>
        <c:auto val="1"/>
        <c:lblAlgn val="ctr"/>
        <c:lblOffset val="100"/>
        <c:noMultiLvlLbl val="0"/>
      </c:catAx>
      <c:valAx>
        <c:axId val="416457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861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0.26</c:v>
                </c:pt>
                <c:pt idx="1">
                  <c:v>0.14000000000000001</c:v>
                </c:pt>
                <c:pt idx="2">
                  <c:v>0.08</c:v>
                </c:pt>
                <c:pt idx="3">
                  <c:v>7.0000000000000007E-2</c:v>
                </c:pt>
                <c:pt idx="4">
                  <c:v>7.0000000000000007E-2</c:v>
                </c:pt>
                <c:pt idx="5">
                  <c:v>0.05</c:v>
                </c:pt>
                <c:pt idx="6">
                  <c:v>0.08</c:v>
                </c:pt>
                <c:pt idx="7">
                  <c:v>0.12</c:v>
                </c:pt>
                <c:pt idx="8">
                  <c:v>0.13</c:v>
                </c:pt>
                <c:pt idx="9">
                  <c:v>0.12</c:v>
                </c:pt>
                <c:pt idx="10">
                  <c:v>0.15</c:v>
                </c:pt>
                <c:pt idx="11">
                  <c:v>0.19</c:v>
                </c:pt>
                <c:pt idx="12">
                  <c:v>0.23</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0.24</c:v>
                </c:pt>
                <c:pt idx="1">
                  <c:v>7.0000000000000007E-2</c:v>
                </c:pt>
                <c:pt idx="2">
                  <c:v>0.04</c:v>
                </c:pt>
                <c:pt idx="3">
                  <c:v>0.06</c:v>
                </c:pt>
                <c:pt idx="4">
                  <c:v>0.08</c:v>
                </c:pt>
                <c:pt idx="5">
                  <c:v>0.06</c:v>
                </c:pt>
                <c:pt idx="6">
                  <c:v>0.13</c:v>
                </c:pt>
                <c:pt idx="7">
                  <c:v>0.08</c:v>
                </c:pt>
                <c:pt idx="8">
                  <c:v>0.17</c:v>
                </c:pt>
                <c:pt idx="9">
                  <c:v>0.16</c:v>
                </c:pt>
                <c:pt idx="10">
                  <c:v>0.22</c:v>
                </c:pt>
                <c:pt idx="11">
                  <c:v>0.3</c:v>
                </c:pt>
                <c:pt idx="12">
                  <c:v>0.37</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All pupils</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DD66-4CC1-A41F-9AC84CC5C498}"/>
              </c:ext>
            </c:extLst>
          </c:dPt>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0.25</c:v>
                </c:pt>
                <c:pt idx="1">
                  <c:v>0.11</c:v>
                </c:pt>
                <c:pt idx="2">
                  <c:v>0.06</c:v>
                </c:pt>
                <c:pt idx="3">
                  <c:v>7.0000000000000007E-2</c:v>
                </c:pt>
                <c:pt idx="4">
                  <c:v>0.08</c:v>
                </c:pt>
                <c:pt idx="5">
                  <c:v>0.05</c:v>
                </c:pt>
                <c:pt idx="6">
                  <c:v>0.1</c:v>
                </c:pt>
                <c:pt idx="7">
                  <c:v>0.1</c:v>
                </c:pt>
                <c:pt idx="8">
                  <c:v>0.15</c:v>
                </c:pt>
                <c:pt idx="9">
                  <c:v>0.14000000000000001</c:v>
                </c:pt>
                <c:pt idx="10">
                  <c:v>0.18</c:v>
                </c:pt>
                <c:pt idx="11">
                  <c:v>0.24</c:v>
                </c:pt>
                <c:pt idx="12">
                  <c:v>0.28999999999999998</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67687120"/>
        <c:axId val="467682416"/>
      </c:barChart>
      <c:catAx>
        <c:axId val="467687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2416"/>
        <c:crosses val="autoZero"/>
        <c:auto val="1"/>
        <c:lblAlgn val="ctr"/>
        <c:lblOffset val="100"/>
        <c:noMultiLvlLbl val="0"/>
      </c:catAx>
      <c:valAx>
        <c:axId val="467682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120"/>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73929342337084"/>
          <c:y val="4.8611086611135994E-2"/>
          <c:w val="0.55384683196713147"/>
          <c:h val="0.74564745202218874"/>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Sheet1!$B$2:$B$9</c:f>
              <c:numCache>
                <c:formatCode>0%</c:formatCode>
                <c:ptCount val="8"/>
                <c:pt idx="0">
                  <c:v>0.21</c:v>
                </c:pt>
                <c:pt idx="1">
                  <c:v>0.06</c:v>
                </c:pt>
                <c:pt idx="2">
                  <c:v>0.09</c:v>
                </c:pt>
                <c:pt idx="3">
                  <c:v>0.18</c:v>
                </c:pt>
                <c:pt idx="4">
                  <c:v>0.25</c:v>
                </c:pt>
                <c:pt idx="5">
                  <c:v>0.25</c:v>
                </c:pt>
                <c:pt idx="6">
                  <c:v>0.35</c:v>
                </c:pt>
                <c:pt idx="7">
                  <c:v>0.54</c:v>
                </c:pt>
              </c:numCache>
            </c:numRef>
          </c:val>
          <c:extLst>
            <c:ext xmlns:c16="http://schemas.microsoft.com/office/drawing/2014/chart" uri="{C3380CC4-5D6E-409C-BE32-E72D297353CC}">
              <c16:uniqueId val="{00000002-AD9D-4B29-8F4F-7C5BAA8C4413}"/>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8C5-424B-A980-D6538CD9FF71}"/>
                </c:ext>
              </c:extLst>
            </c:dLbl>
            <c:dLbl>
              <c:idx val="1"/>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BF-4567-A961-85E28333AC90}"/>
                </c:ext>
              </c:extLst>
            </c:dLbl>
            <c:dLbl>
              <c:idx val="2"/>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8C5-424B-A980-D6538CD9FF71}"/>
                </c:ext>
              </c:extLst>
            </c:dLbl>
            <c:dLbl>
              <c:idx val="3"/>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8C5-424B-A980-D6538CD9FF71}"/>
                </c:ext>
              </c:extLst>
            </c:dLbl>
            <c:dLbl>
              <c:idx val="4"/>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8C5-424B-A980-D6538CD9FF71}"/>
                </c:ext>
              </c:extLst>
            </c:dLbl>
            <c:dLbl>
              <c:idx val="5"/>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C8C5-424B-A980-D6538CD9FF71}"/>
                </c:ext>
              </c:extLst>
            </c:dLbl>
            <c:dLbl>
              <c:idx val="6"/>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8C5-424B-A980-D6538CD9FF71}"/>
                </c:ext>
              </c:extLst>
            </c:dLbl>
            <c:dLbl>
              <c:idx val="7"/>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C8C5-424B-A980-D6538CD9FF71}"/>
                </c:ext>
              </c:extLst>
            </c:dLbl>
            <c:spPr>
              <a:noFill/>
              <a:ln>
                <a:noFill/>
              </a:ln>
              <a:effectLst/>
            </c:spPr>
            <c:txPr>
              <a:bodyPr wrap="square" lIns="38100" tIns="19050" rIns="38100" bIns="19050" anchor="ctr">
                <a:spAutoFit/>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Sheet1!$C$2:$C$9</c:f>
              <c:numCache>
                <c:formatCode>0%</c:formatCode>
                <c:ptCount val="8"/>
                <c:pt idx="0">
                  <c:v>0.21</c:v>
                </c:pt>
                <c:pt idx="1">
                  <c:v>0.05</c:v>
                </c:pt>
                <c:pt idx="2">
                  <c:v>0.1</c:v>
                </c:pt>
                <c:pt idx="3">
                  <c:v>0.18</c:v>
                </c:pt>
                <c:pt idx="4">
                  <c:v>0.27</c:v>
                </c:pt>
                <c:pt idx="5">
                  <c:v>0.26</c:v>
                </c:pt>
                <c:pt idx="6">
                  <c:v>0.32</c:v>
                </c:pt>
                <c:pt idx="7">
                  <c:v>0.56000000000000005</c:v>
                </c:pt>
              </c:numCache>
            </c:numRef>
          </c:val>
          <c:extLst>
            <c:ext xmlns:c16="http://schemas.microsoft.com/office/drawing/2014/chart" uri="{C3380CC4-5D6E-409C-BE32-E72D297353CC}">
              <c16:uniqueId val="{00000002-048B-4AAA-92E5-76DCF19968AE}"/>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Sheet1!$D$2:$D$9</c:f>
              <c:numCache>
                <c:formatCode>0%</c:formatCode>
                <c:ptCount val="8"/>
                <c:pt idx="0">
                  <c:v>0.23</c:v>
                </c:pt>
                <c:pt idx="1">
                  <c:v>0.06</c:v>
                </c:pt>
                <c:pt idx="2">
                  <c:v>0.12</c:v>
                </c:pt>
                <c:pt idx="3">
                  <c:v>0.16</c:v>
                </c:pt>
                <c:pt idx="4">
                  <c:v>0.26</c:v>
                </c:pt>
                <c:pt idx="5">
                  <c:v>0.27</c:v>
                </c:pt>
                <c:pt idx="6">
                  <c:v>0.31</c:v>
                </c:pt>
                <c:pt idx="7">
                  <c:v>0.52</c:v>
                </c:pt>
              </c:numCache>
            </c:numRef>
          </c:val>
          <c:extLst>
            <c:ext xmlns:c16="http://schemas.microsoft.com/office/drawing/2014/chart" uri="{C3380CC4-5D6E-409C-BE32-E72D297353CC}">
              <c16:uniqueId val="{00000001-BCD9-497C-9902-9E75C67C2E9F}"/>
            </c:ext>
          </c:extLst>
        </c:ser>
        <c:dLbls>
          <c:showLegendKey val="0"/>
          <c:showVal val="0"/>
          <c:showCatName val="0"/>
          <c:showSerName val="0"/>
          <c:showPercent val="0"/>
          <c:showBubbleSize val="0"/>
        </c:dLbls>
        <c:gapWidth val="80"/>
        <c:overlap val="-25"/>
        <c:axId val="467239688"/>
        <c:axId val="467242040"/>
      </c:barChart>
      <c:catAx>
        <c:axId val="467239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040"/>
        <c:crosses val="autoZero"/>
        <c:auto val="1"/>
        <c:lblAlgn val="ctr"/>
        <c:lblOffset val="100"/>
        <c:noMultiLvlLbl val="0"/>
      </c:catAx>
      <c:valAx>
        <c:axId val="467242040"/>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9688"/>
        <c:crosses val="autoZero"/>
        <c:crossBetween val="between"/>
      </c:valAx>
      <c:spPr>
        <a:noFill/>
        <a:ln>
          <a:noFill/>
        </a:ln>
        <a:effectLst/>
      </c:spPr>
    </c:plotArea>
    <c:legend>
      <c:legendPos val="b"/>
      <c:layout>
        <c:manualLayout>
          <c:xMode val="edge"/>
          <c:yMode val="edge"/>
          <c:x val="0.42863391257579592"/>
          <c:y val="0.87205744518963557"/>
          <c:w val="0.30291070714879376"/>
          <c:h val="5.401433072143999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8909985250517212"/>
        </c:manualLayout>
      </c:layout>
      <c:barChart>
        <c:barDir val="bar"/>
        <c:grouping val="clustered"/>
        <c:varyColors val="0"/>
        <c:ser>
          <c:idx val="0"/>
          <c:order val="0"/>
          <c:tx>
            <c:strRef>
              <c:f>Sheet1!$B$1</c:f>
              <c:strCache>
                <c:ptCount val="1"/>
                <c:pt idx="0">
                  <c:v>2025</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0.22</c:v>
                </c:pt>
                <c:pt idx="1">
                  <c:v>0.33</c:v>
                </c:pt>
                <c:pt idx="2">
                  <c:v>0.45</c:v>
                </c:pt>
              </c:numCache>
            </c:numRef>
          </c:val>
          <c:extLst>
            <c:ext xmlns:c16="http://schemas.microsoft.com/office/drawing/2014/chart" uri="{C3380CC4-5D6E-409C-BE32-E72D297353CC}">
              <c16:uniqueId val="{00000000-3EB2-40F7-A7D9-F96971AE8ACB}"/>
            </c:ext>
          </c:extLst>
        </c:ser>
        <c:ser>
          <c:idx val="1"/>
          <c:order val="1"/>
          <c:tx>
            <c:strRef>
              <c:f>Sheet1!$C$1</c:f>
              <c:strCache>
                <c:ptCount val="1"/>
                <c:pt idx="0">
                  <c:v>2024</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0.23</c:v>
                </c:pt>
                <c:pt idx="1">
                  <c:v>0.36</c:v>
                </c:pt>
                <c:pt idx="2">
                  <c:v>0.41</c:v>
                </c:pt>
              </c:numCache>
            </c:numRef>
          </c:val>
          <c:extLst>
            <c:ext xmlns:c16="http://schemas.microsoft.com/office/drawing/2014/chart" uri="{C3380CC4-5D6E-409C-BE32-E72D297353CC}">
              <c16:uniqueId val="{00000001-3EB2-40F7-A7D9-F96971AE8ACB}"/>
            </c:ext>
          </c:extLst>
        </c:ser>
        <c:ser>
          <c:idx val="2"/>
          <c:order val="2"/>
          <c:tx>
            <c:strRef>
              <c:f>Sheet1!$D$1</c:f>
              <c:strCache>
                <c:ptCount val="1"/>
                <c:pt idx="0">
                  <c:v>2023</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0.24</c:v>
                </c:pt>
                <c:pt idx="1">
                  <c:v>0.36</c:v>
                </c:pt>
                <c:pt idx="2">
                  <c:v>0.4</c:v>
                </c:pt>
              </c:numCache>
            </c:numRef>
          </c:val>
          <c:extLst>
            <c:ext xmlns:c16="http://schemas.microsoft.com/office/drawing/2014/chart" uri="{C3380CC4-5D6E-409C-BE32-E72D297353CC}">
              <c16:uniqueId val="{00000004-3EB2-40F7-A7D9-F96971AE8ACB}"/>
            </c:ext>
          </c:extLst>
        </c:ser>
        <c:dLbls>
          <c:dLblPos val="inEnd"/>
          <c:showLegendKey val="0"/>
          <c:showVal val="1"/>
          <c:showCatName val="0"/>
          <c:showSerName val="0"/>
          <c:showPercent val="0"/>
          <c:showBubbleSize val="0"/>
        </c:dLbls>
        <c:gapWidth val="100"/>
        <c:overlap val="-25"/>
        <c:axId val="467241648"/>
        <c:axId val="467240080"/>
      </c:barChart>
      <c:valAx>
        <c:axId val="46724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41648"/>
        <c:crosses val="autoZero"/>
        <c:crossBetween val="between"/>
      </c:valAx>
      <c:catAx>
        <c:axId val="467241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40080"/>
        <c:crosses val="autoZero"/>
        <c:auto val="1"/>
        <c:lblAlgn val="ctr"/>
        <c:lblOffset val="100"/>
        <c:noMultiLvlLbl val="0"/>
      </c:catAx>
      <c:spPr>
        <a:noFill/>
        <a:ln>
          <a:noFill/>
        </a:ln>
        <a:effectLst/>
      </c:spPr>
    </c:plotArea>
    <c:legend>
      <c:legendPos val="b"/>
      <c:layout>
        <c:manualLayout>
          <c:xMode val="edge"/>
          <c:yMode val="edge"/>
          <c:x val="0.40655149379271022"/>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9944786724968"/>
          <c:y val="3.8501353939451054E-2"/>
          <c:w val="0.62377350752645866"/>
          <c:h val="0.78909985250517212"/>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0.19</c:v>
                </c:pt>
                <c:pt idx="1">
                  <c:v>0.63</c:v>
                </c:pt>
                <c:pt idx="2">
                  <c:v>0.18</c:v>
                </c:pt>
              </c:numCache>
            </c:numRef>
          </c:val>
          <c:extLst>
            <c:ext xmlns:c16="http://schemas.microsoft.com/office/drawing/2014/chart" uri="{C3380CC4-5D6E-409C-BE32-E72D297353CC}">
              <c16:uniqueId val="{00000000-335D-48DF-A453-39AAEF8E8060}"/>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0.19</c:v>
                </c:pt>
                <c:pt idx="1">
                  <c:v>0.63</c:v>
                </c:pt>
                <c:pt idx="2">
                  <c:v>0.18</c:v>
                </c:pt>
              </c:numCache>
            </c:numRef>
          </c:val>
          <c:extLst>
            <c:ext xmlns:c16="http://schemas.microsoft.com/office/drawing/2014/chart" uri="{C3380CC4-5D6E-409C-BE32-E72D297353CC}">
              <c16:uniqueId val="{00000001-335D-48DF-A453-39AAEF8E8060}"/>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0.18</c:v>
                </c:pt>
                <c:pt idx="1">
                  <c:v>0.63</c:v>
                </c:pt>
                <c:pt idx="2">
                  <c:v>0.19</c:v>
                </c:pt>
              </c:numCache>
            </c:numRef>
          </c:val>
          <c:extLst>
            <c:ext xmlns:c16="http://schemas.microsoft.com/office/drawing/2014/chart" uri="{C3380CC4-5D6E-409C-BE32-E72D297353CC}">
              <c16:uniqueId val="{00000003-335D-48DF-A453-39AAEF8E8060}"/>
            </c:ext>
          </c:extLst>
        </c:ser>
        <c:dLbls>
          <c:dLblPos val="inEnd"/>
          <c:showLegendKey val="0"/>
          <c:showVal val="1"/>
          <c:showCatName val="0"/>
          <c:showSerName val="0"/>
          <c:showPercent val="0"/>
          <c:showBubbleSize val="0"/>
        </c:dLbls>
        <c:gapWidth val="100"/>
        <c:overlap val="-25"/>
        <c:axId val="468469736"/>
        <c:axId val="468463856"/>
      </c:barChart>
      <c:valAx>
        <c:axId val="46846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9736"/>
        <c:crosses val="autoZero"/>
        <c:crossBetween val="between"/>
      </c:valAx>
      <c:catAx>
        <c:axId val="468469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3856"/>
        <c:crosses val="autoZero"/>
        <c:auto val="1"/>
        <c:lblAlgn val="ctr"/>
        <c:lblOffset val="100"/>
        <c:noMultiLvlLbl val="0"/>
      </c:catAx>
      <c:spPr>
        <a:noFill/>
        <a:ln>
          <a:noFill/>
        </a:ln>
        <a:effectLst/>
      </c:spPr>
    </c:plotArea>
    <c:legend>
      <c:legendPos val="b"/>
      <c:layout>
        <c:manualLayout>
          <c:xMode val="edge"/>
          <c:yMode val="edge"/>
          <c:x val="0.44537810469580341"/>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6563335818558254"/>
        </c:manualLayout>
      </c:layout>
      <c:barChart>
        <c:barDir val="bar"/>
        <c:grouping val="clustered"/>
        <c:varyColors val="0"/>
        <c:ser>
          <c:idx val="0"/>
          <c:order val="0"/>
          <c:tx>
            <c:strRef>
              <c:f>Sheet1!$B$1</c:f>
              <c:strCache>
                <c:ptCount val="1"/>
                <c:pt idx="0">
                  <c:v>2025</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0-3BF8-4D98-B644-F67839AC318A}"/>
            </c:ext>
          </c:extLst>
        </c:ser>
        <c:ser>
          <c:idx val="1"/>
          <c:order val="1"/>
          <c:tx>
            <c:strRef>
              <c:f>Sheet1!$C$1</c:f>
              <c:strCache>
                <c:ptCount val="1"/>
                <c:pt idx="0">
                  <c:v>2024</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0.28999999999999998</c:v>
                </c:pt>
                <c:pt idx="1">
                  <c:v>0.71</c:v>
                </c:pt>
              </c:numCache>
            </c:numRef>
          </c:val>
          <c:extLst>
            <c:ext xmlns:c16="http://schemas.microsoft.com/office/drawing/2014/chart" uri="{C3380CC4-5D6E-409C-BE32-E72D297353CC}">
              <c16:uniqueId val="{00000001-3BF8-4D98-B644-F67839AC318A}"/>
            </c:ext>
          </c:extLst>
        </c:ser>
        <c:ser>
          <c:idx val="2"/>
          <c:order val="2"/>
          <c:tx>
            <c:strRef>
              <c:f>Sheet1!$D$1</c:f>
              <c:strCache>
                <c:ptCount val="1"/>
                <c:pt idx="0">
                  <c:v>2023</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0.27</c:v>
                </c:pt>
                <c:pt idx="1">
                  <c:v>0.73</c:v>
                </c:pt>
              </c:numCache>
            </c:numRef>
          </c:val>
          <c:extLst>
            <c:ext xmlns:c16="http://schemas.microsoft.com/office/drawing/2014/chart" uri="{C3380CC4-5D6E-409C-BE32-E72D297353CC}">
              <c16:uniqueId val="{00000003-3BF8-4D98-B644-F67839AC318A}"/>
            </c:ext>
          </c:extLst>
        </c:ser>
        <c:dLbls>
          <c:dLblPos val="inEnd"/>
          <c:showLegendKey val="0"/>
          <c:showVal val="1"/>
          <c:showCatName val="0"/>
          <c:showSerName val="0"/>
          <c:showPercent val="0"/>
          <c:showBubbleSize val="0"/>
        </c:dLbls>
        <c:gapWidth val="100"/>
        <c:overlap val="-25"/>
        <c:axId val="468464640"/>
        <c:axId val="468461896"/>
      </c:barChart>
      <c:valAx>
        <c:axId val="468461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4640"/>
        <c:crosses val="autoZero"/>
        <c:crossBetween val="between"/>
      </c:valAx>
      <c:catAx>
        <c:axId val="4684646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1896"/>
        <c:crosses val="autoZero"/>
        <c:auto val="1"/>
        <c:lblAlgn val="ctr"/>
        <c:lblOffset val="100"/>
        <c:noMultiLvlLbl val="0"/>
      </c:catAx>
      <c:spPr>
        <a:noFill/>
        <a:ln>
          <a:noFill/>
        </a:ln>
        <a:effectLst/>
      </c:spPr>
    </c:plotArea>
    <c:legend>
      <c:legendPos val="b"/>
      <c:layout>
        <c:manualLayout>
          <c:xMode val="edge"/>
          <c:yMode val="edge"/>
          <c:x val="0.39441817788549366"/>
          <c:y val="0.93105695045348436"/>
          <c:w val="0.32764347693829243"/>
          <c:h val="6.0143136021256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8821982560802"/>
          <c:y val="0.11307807559786723"/>
          <c:w val="0.62358749973028227"/>
          <c:h val="0.69084009617265596"/>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rot="0" vert="horz"/>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B4-4003-87C3-6E62A60B5DB2}"/>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Sheet1!$B$2:$B$6</c:f>
              <c:numCache>
                <c:formatCode>0%</c:formatCode>
                <c:ptCount val="5"/>
                <c:pt idx="0">
                  <c:v>0.03</c:v>
                </c:pt>
                <c:pt idx="1">
                  <c:v>0.06</c:v>
                </c:pt>
                <c:pt idx="2">
                  <c:v>0.18</c:v>
                </c:pt>
                <c:pt idx="3">
                  <c:v>0.33</c:v>
                </c:pt>
                <c:pt idx="4">
                  <c:v>0.4</c:v>
                </c:pt>
              </c:numCache>
            </c:numRef>
          </c:val>
          <c:extLst>
            <c:ext xmlns:c16="http://schemas.microsoft.com/office/drawing/2014/chart" uri="{C3380CC4-5D6E-409C-BE32-E72D297353CC}">
              <c16:uniqueId val="{00000004-543E-4907-8118-C6AD9C503CA2}"/>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Sheet1!$C$2:$C$6</c:f>
              <c:numCache>
                <c:formatCode>0%</c:formatCode>
                <c:ptCount val="5"/>
                <c:pt idx="0">
                  <c:v>0.04</c:v>
                </c:pt>
                <c:pt idx="1">
                  <c:v>0.06</c:v>
                </c:pt>
                <c:pt idx="2">
                  <c:v>0.22</c:v>
                </c:pt>
                <c:pt idx="3">
                  <c:v>0.32</c:v>
                </c:pt>
                <c:pt idx="4">
                  <c:v>0.36</c:v>
                </c:pt>
              </c:numCache>
            </c:numRef>
          </c:val>
          <c:extLst xmlns:c15="http://schemas.microsoft.com/office/drawing/2012/chart">
            <c:ext xmlns:c16="http://schemas.microsoft.com/office/drawing/2014/chart" uri="{C3380CC4-5D6E-409C-BE32-E72D297353CC}">
              <c16:uniqueId val="{00000005-543E-4907-8118-C6AD9C503CA2}"/>
            </c:ext>
          </c:extLst>
        </c:ser>
        <c:ser>
          <c:idx val="2"/>
          <c:order val="2"/>
          <c:tx>
            <c:strRef>
              <c:f>Sheet1!$D$1</c:f>
              <c:strCache>
                <c:ptCount val="1"/>
                <c:pt idx="0">
                  <c:v>2023</c:v>
                </c:pt>
              </c:strCache>
            </c:strRef>
          </c:tx>
          <c:spPr>
            <a:solidFill>
              <a:schemeClr val="accent1">
                <a:lumMod val="50000"/>
              </a:schemeClr>
            </a:solidFill>
          </c:spPr>
          <c:invertIfNegative val="0"/>
          <c:dLbls>
            <c:dLbl>
              <c:idx val="0"/>
              <c:spPr>
                <a:noFill/>
                <a:ln>
                  <a:noFill/>
                </a:ln>
                <a:effectLst/>
              </c:spPr>
              <c:txPr>
                <a:bodyPr rot="0" vert="horz"/>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B4-4003-87C3-6E62A60B5DB2}"/>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Not at all happy</c:v>
                </c:pt>
                <c:pt idx="1">
                  <c:v>Not happy</c:v>
                </c:pt>
                <c:pt idx="2">
                  <c:v>Okay</c:v>
                </c:pt>
                <c:pt idx="3">
                  <c:v>Happy</c:v>
                </c:pt>
                <c:pt idx="4">
                  <c:v>Very happy</c:v>
                </c:pt>
              </c:strCache>
            </c:strRef>
          </c:cat>
          <c:val>
            <c:numRef>
              <c:f>Sheet1!$D$2:$D$6</c:f>
              <c:numCache>
                <c:formatCode>0%</c:formatCode>
                <c:ptCount val="5"/>
                <c:pt idx="0">
                  <c:v>0.03</c:v>
                </c:pt>
                <c:pt idx="1">
                  <c:v>0.05</c:v>
                </c:pt>
                <c:pt idx="2">
                  <c:v>0.2</c:v>
                </c:pt>
                <c:pt idx="3">
                  <c:v>0.32</c:v>
                </c:pt>
                <c:pt idx="4">
                  <c:v>0.4</c:v>
                </c:pt>
              </c:numCache>
            </c:numRef>
          </c:val>
          <c:extLst>
            <c:ext xmlns:c16="http://schemas.microsoft.com/office/drawing/2014/chart" uri="{C3380CC4-5D6E-409C-BE32-E72D297353CC}">
              <c16:uniqueId val="{00000003-A87D-43C6-B875-357CCC17A0C8}"/>
            </c:ext>
          </c:extLst>
        </c:ser>
        <c:dLbls>
          <c:showLegendKey val="0"/>
          <c:showVal val="1"/>
          <c:showCatName val="0"/>
          <c:showSerName val="0"/>
          <c:showPercent val="0"/>
          <c:showBubbleSize val="0"/>
        </c:dLbls>
        <c:gapWidth val="80"/>
        <c:overlap val="-25"/>
        <c:axId val="468472480"/>
        <c:axId val="468465032"/>
        <c:extLst/>
      </c:barChart>
      <c:valAx>
        <c:axId val="468465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2480"/>
        <c:crosses val="autoZero"/>
        <c:crossBetween val="between"/>
      </c:valAx>
      <c:catAx>
        <c:axId val="468472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8465032"/>
        <c:crosses val="autoZero"/>
        <c:auto val="1"/>
        <c:lblAlgn val="ctr"/>
        <c:lblOffset val="100"/>
        <c:noMultiLvlLbl val="0"/>
      </c:catAx>
      <c:spPr>
        <a:noFill/>
        <a:ln>
          <a:noFill/>
        </a:ln>
        <a:effectLst/>
      </c:spPr>
    </c:plotArea>
    <c:legend>
      <c:legendPos val="b"/>
      <c:layout>
        <c:manualLayout>
          <c:xMode val="edge"/>
          <c:yMode val="edge"/>
          <c:x val="0.36589979257530286"/>
          <c:y val="0.91448740520498017"/>
          <c:w val="0.2682002272196366"/>
          <c:h val="5.1401831506258787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7216982156701"/>
          <c:y val="5.1174516324167509E-2"/>
          <c:w val="0.5941059415637463"/>
          <c:h val="0.81441833695355281"/>
        </c:manualLayout>
      </c:layout>
      <c:barChart>
        <c:barDir val="bar"/>
        <c:grouping val="clustered"/>
        <c:varyColors val="0"/>
        <c:ser>
          <c:idx val="0"/>
          <c:order val="0"/>
          <c:tx>
            <c:strRef>
              <c:f>Sheet1!$B$1</c:f>
              <c:strCache>
                <c:ptCount val="1"/>
                <c:pt idx="0">
                  <c:v>2025</c:v>
                </c:pt>
              </c:strCache>
            </c:strRef>
          </c:tx>
          <c:spPr>
            <a:ln>
              <a:noFill/>
            </a:ln>
          </c:spPr>
          <c:invertIfNegative val="0"/>
          <c:dLbls>
            <c:dLbl>
              <c:idx val="0"/>
              <c:layout>
                <c:manualLayout>
                  <c:x val="-3.690189822908137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75-4ADC-B41D-AC846910FBA3}"/>
                </c:ext>
              </c:extLst>
            </c:dLbl>
            <c:spPr>
              <a:noFill/>
              <a:ln>
                <a:noFill/>
              </a:ln>
              <a:effectLst/>
            </c:spPr>
            <c:txPr>
              <a:bodyPr wrap="square" lIns="38100" tIns="19050" rIns="38100" bIns="19050" anchor="ctr">
                <a:spAutoFit/>
              </a:bodyPr>
              <a:lstStyle/>
              <a:p>
                <a:pPr>
                  <a:defRPr sz="8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Sheet1!$B$2:$B$9</c:f>
              <c:numCache>
                <c:formatCode>0%</c:formatCode>
                <c:ptCount val="8"/>
                <c:pt idx="0">
                  <c:v>0.04</c:v>
                </c:pt>
                <c:pt idx="1">
                  <c:v>0.14000000000000001</c:v>
                </c:pt>
                <c:pt idx="2">
                  <c:v>0.23</c:v>
                </c:pt>
                <c:pt idx="3">
                  <c:v>0.26</c:v>
                </c:pt>
                <c:pt idx="4">
                  <c:v>0.51</c:v>
                </c:pt>
                <c:pt idx="5">
                  <c:v>0.51</c:v>
                </c:pt>
                <c:pt idx="6">
                  <c:v>0.68</c:v>
                </c:pt>
                <c:pt idx="7">
                  <c:v>0.68</c:v>
                </c:pt>
              </c:numCache>
            </c:numRef>
          </c:val>
          <c:extLst>
            <c:ext xmlns:c16="http://schemas.microsoft.com/office/drawing/2014/chart" uri="{C3380CC4-5D6E-409C-BE32-E72D297353CC}">
              <c16:uniqueId val="{00000000-ED21-4E03-ADD2-43113124A78A}"/>
            </c:ext>
          </c:extLst>
        </c:ser>
        <c:ser>
          <c:idx val="1"/>
          <c:order val="1"/>
          <c:tx>
            <c:strRef>
              <c:f>Sheet1!$C$1</c:f>
              <c:strCache>
                <c:ptCount val="1"/>
                <c:pt idx="0">
                  <c:v>2024</c:v>
                </c:pt>
              </c:strCache>
            </c:strRef>
          </c:tx>
          <c:spPr>
            <a:solidFill>
              <a:srgbClr val="00A79D"/>
            </a:solidFill>
            <a:ln>
              <a:noFill/>
            </a:ln>
          </c:spPr>
          <c:invertIfNegative val="0"/>
          <c:dLbls>
            <c:spPr>
              <a:noFill/>
              <a:ln>
                <a:noFill/>
              </a:ln>
              <a:effectLst/>
            </c:spPr>
            <c:txPr>
              <a:bodyPr wrap="square" lIns="38100" tIns="19050" rIns="38100" bIns="19050" anchor="ctr">
                <a:spAutoFit/>
              </a:bodyPr>
              <a:lstStyle/>
              <a:p>
                <a:pPr>
                  <a:defRPr sz="8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Sheet1!$C$2:$C$9</c:f>
              <c:numCache>
                <c:formatCode>0%</c:formatCode>
                <c:ptCount val="8"/>
                <c:pt idx="0">
                  <c:v>0.05</c:v>
                </c:pt>
                <c:pt idx="1">
                  <c:v>0.14000000000000001</c:v>
                </c:pt>
                <c:pt idx="2">
                  <c:v>0.23</c:v>
                </c:pt>
                <c:pt idx="3">
                  <c:v>0.26</c:v>
                </c:pt>
                <c:pt idx="4">
                  <c:v>0.52</c:v>
                </c:pt>
                <c:pt idx="5">
                  <c:v>0.51</c:v>
                </c:pt>
                <c:pt idx="6">
                  <c:v>0.68</c:v>
                </c:pt>
                <c:pt idx="7">
                  <c:v>0.67</c:v>
                </c:pt>
              </c:numCache>
            </c:numRef>
          </c:val>
          <c:extLst>
            <c:ext xmlns:c16="http://schemas.microsoft.com/office/drawing/2014/chart" uri="{C3380CC4-5D6E-409C-BE32-E72D297353CC}">
              <c16:uniqueId val="{00000001-ED21-4E03-ADD2-43113124A78A}"/>
            </c:ext>
          </c:extLst>
        </c:ser>
        <c:ser>
          <c:idx val="2"/>
          <c:order val="2"/>
          <c:tx>
            <c:strRef>
              <c:f>Sheet1!$D$1</c:f>
              <c:strCache>
                <c:ptCount val="1"/>
                <c:pt idx="0">
                  <c:v>2023</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8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Sheet1!$D$2:$D$9</c:f>
              <c:numCache>
                <c:formatCode>0%</c:formatCode>
                <c:ptCount val="8"/>
                <c:pt idx="0">
                  <c:v>0.06</c:v>
                </c:pt>
                <c:pt idx="1">
                  <c:v>0.14000000000000001</c:v>
                </c:pt>
                <c:pt idx="2">
                  <c:v>0.23</c:v>
                </c:pt>
                <c:pt idx="3">
                  <c:v>0.27</c:v>
                </c:pt>
                <c:pt idx="4">
                  <c:v>0.51</c:v>
                </c:pt>
                <c:pt idx="5">
                  <c:v>0.49</c:v>
                </c:pt>
                <c:pt idx="6">
                  <c:v>0.67</c:v>
                </c:pt>
                <c:pt idx="7">
                  <c:v>0.67</c:v>
                </c:pt>
              </c:numCache>
            </c:numRef>
          </c:val>
          <c:extLst>
            <c:ext xmlns:c16="http://schemas.microsoft.com/office/drawing/2014/chart" uri="{C3380CC4-5D6E-409C-BE32-E72D297353CC}">
              <c16:uniqueId val="{00000001-B494-4ECF-8F32-1D50E6786807}"/>
            </c:ext>
          </c:extLst>
        </c:ser>
        <c:dLbls>
          <c:showLegendKey val="0"/>
          <c:showVal val="0"/>
          <c:showCatName val="0"/>
          <c:showSerName val="0"/>
          <c:showPercent val="0"/>
          <c:showBubbleSize val="0"/>
        </c:dLbls>
        <c:gapWidth val="80"/>
        <c:overlap val="-25"/>
        <c:axId val="414182912"/>
        <c:axId val="414180560"/>
        <c:extLst/>
      </c:barChart>
      <c:catAx>
        <c:axId val="4141829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14180560"/>
        <c:crosses val="autoZero"/>
        <c:auto val="1"/>
        <c:lblAlgn val="ctr"/>
        <c:lblOffset val="100"/>
        <c:noMultiLvlLbl val="0"/>
      </c:catAx>
      <c:valAx>
        <c:axId val="414180560"/>
        <c:scaling>
          <c:orientation val="minMax"/>
        </c:scaling>
        <c:delete val="0"/>
        <c:axPos val="b"/>
        <c:majorGridlines>
          <c:spPr>
            <a:ln w="9525">
              <a:solidFill>
                <a:schemeClr val="bg1">
                  <a:lumMod val="85000"/>
                </a:schemeClr>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14182912"/>
        <c:crosses val="autoZero"/>
        <c:crossBetween val="between"/>
        <c:majorUnit val="0.1"/>
      </c:valAx>
      <c:spPr>
        <a:noFill/>
        <a:ln>
          <a:noFill/>
        </a:ln>
        <a:effectLst/>
      </c:spPr>
    </c:plotArea>
    <c:legend>
      <c:legendPos val="b"/>
      <c:layout>
        <c:manualLayout>
          <c:xMode val="edge"/>
          <c:yMode val="edge"/>
          <c:x val="0.46815227010216004"/>
          <c:y val="0.92532386873561123"/>
          <c:w val="0.26999864945142227"/>
          <c:h val="7.467613126438874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4671009597670222"/>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Other</c:v>
                </c:pt>
                <c:pt idx="2">
                  <c:v>Drugs</c:v>
                </c:pt>
                <c:pt idx="3">
                  <c:v>Relationships</c:v>
                </c:pt>
                <c:pt idx="4">
                  <c:v>Money problems/family finances</c:v>
                </c:pt>
                <c:pt idx="5">
                  <c:v>Adult relationships in the home</c:v>
                </c:pt>
                <c:pt idx="6">
                  <c:v>Your physical health</c:v>
                </c:pt>
                <c:pt idx="7">
                  <c:v>Crime</c:v>
                </c:pt>
                <c:pt idx="8">
                  <c:v>Your mental health</c:v>
                </c:pt>
                <c:pt idx="9">
                  <c:v>Family problems</c:v>
                </c:pt>
                <c:pt idx="10">
                  <c:v>Being bullied</c:v>
                </c:pt>
                <c:pt idx="11">
                  <c:v>Things you see or hear in the news</c:v>
                </c:pt>
                <c:pt idx="12">
                  <c:v>Your friends being bullied</c:v>
                </c:pt>
                <c:pt idx="13">
                  <c:v>Problems with friends</c:v>
                </c:pt>
                <c:pt idx="14">
                  <c:v>The way you look</c:v>
                </c:pt>
                <c:pt idx="15">
                  <c:v>School work</c:v>
                </c:pt>
                <c:pt idx="16">
                  <c:v>Exams and tests</c:v>
                </c:pt>
              </c:strCache>
            </c:strRef>
          </c:cat>
          <c:val>
            <c:numRef>
              <c:f>Sheet1!$B$2:$B$18</c:f>
              <c:numCache>
                <c:formatCode>0%</c:formatCode>
                <c:ptCount val="17"/>
                <c:pt idx="0">
                  <c:v>0.17</c:v>
                </c:pt>
                <c:pt idx="1">
                  <c:v>7.0000000000000007E-2</c:v>
                </c:pt>
                <c:pt idx="2">
                  <c:v>0.03</c:v>
                </c:pt>
                <c:pt idx="3">
                  <c:v>0.06</c:v>
                </c:pt>
                <c:pt idx="4">
                  <c:v>0.06</c:v>
                </c:pt>
                <c:pt idx="5">
                  <c:v>7.0000000000000007E-2</c:v>
                </c:pt>
                <c:pt idx="6">
                  <c:v>7.0000000000000007E-2</c:v>
                </c:pt>
                <c:pt idx="7">
                  <c:v>0.08</c:v>
                </c:pt>
                <c:pt idx="8">
                  <c:v>0.11</c:v>
                </c:pt>
                <c:pt idx="9">
                  <c:v>0.15</c:v>
                </c:pt>
                <c:pt idx="10">
                  <c:v>0.15</c:v>
                </c:pt>
                <c:pt idx="11">
                  <c:v>0.16</c:v>
                </c:pt>
                <c:pt idx="12">
                  <c:v>0.17</c:v>
                </c:pt>
                <c:pt idx="13">
                  <c:v>0.18</c:v>
                </c:pt>
                <c:pt idx="14">
                  <c:v>0.19</c:v>
                </c:pt>
                <c:pt idx="15">
                  <c:v>0.19</c:v>
                </c:pt>
                <c:pt idx="16">
                  <c:v>0.28999999999999998</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Other</c:v>
                </c:pt>
                <c:pt idx="2">
                  <c:v>Drugs</c:v>
                </c:pt>
                <c:pt idx="3">
                  <c:v>Relationships</c:v>
                </c:pt>
                <c:pt idx="4">
                  <c:v>Money problems/family finances</c:v>
                </c:pt>
                <c:pt idx="5">
                  <c:v>Adult relationships in the home</c:v>
                </c:pt>
                <c:pt idx="6">
                  <c:v>Your physical health</c:v>
                </c:pt>
                <c:pt idx="7">
                  <c:v>Crime</c:v>
                </c:pt>
                <c:pt idx="8">
                  <c:v>Your mental health</c:v>
                </c:pt>
                <c:pt idx="9">
                  <c:v>Family problems</c:v>
                </c:pt>
                <c:pt idx="10">
                  <c:v>Being bullied</c:v>
                </c:pt>
                <c:pt idx="11">
                  <c:v>Things you see or hear in the news</c:v>
                </c:pt>
                <c:pt idx="12">
                  <c:v>Your friends being bullied</c:v>
                </c:pt>
                <c:pt idx="13">
                  <c:v>Problems with friends</c:v>
                </c:pt>
                <c:pt idx="14">
                  <c:v>The way you look</c:v>
                </c:pt>
                <c:pt idx="15">
                  <c:v>School work</c:v>
                </c:pt>
                <c:pt idx="16">
                  <c:v>Exams and tests</c:v>
                </c:pt>
              </c:strCache>
            </c:strRef>
          </c:cat>
          <c:val>
            <c:numRef>
              <c:f>Sheet1!$C$2:$C$18</c:f>
              <c:numCache>
                <c:formatCode>0%</c:formatCode>
                <c:ptCount val="17"/>
                <c:pt idx="0">
                  <c:v>0.13</c:v>
                </c:pt>
                <c:pt idx="1">
                  <c:v>0.06</c:v>
                </c:pt>
                <c:pt idx="2">
                  <c:v>0.03</c:v>
                </c:pt>
                <c:pt idx="3">
                  <c:v>0.05</c:v>
                </c:pt>
                <c:pt idx="4">
                  <c:v>0.09</c:v>
                </c:pt>
                <c:pt idx="5">
                  <c:v>7.0000000000000007E-2</c:v>
                </c:pt>
                <c:pt idx="6">
                  <c:v>0.08</c:v>
                </c:pt>
                <c:pt idx="7">
                  <c:v>0.06</c:v>
                </c:pt>
                <c:pt idx="8">
                  <c:v>0.13</c:v>
                </c:pt>
                <c:pt idx="9">
                  <c:v>0.17</c:v>
                </c:pt>
                <c:pt idx="10">
                  <c:v>0.18</c:v>
                </c:pt>
                <c:pt idx="11">
                  <c:v>0.11</c:v>
                </c:pt>
                <c:pt idx="12">
                  <c:v>0.16</c:v>
                </c:pt>
                <c:pt idx="13">
                  <c:v>0.17</c:v>
                </c:pt>
                <c:pt idx="14">
                  <c:v>0.19</c:v>
                </c:pt>
                <c:pt idx="15">
                  <c:v>0.23</c:v>
                </c:pt>
                <c:pt idx="16">
                  <c:v>0.35</c:v>
                </c:pt>
              </c:numCache>
            </c:numRef>
          </c:val>
          <c:extLst>
            <c:ext xmlns:c16="http://schemas.microsoft.com/office/drawing/2014/chart" uri="{C3380CC4-5D6E-409C-BE32-E72D297353CC}">
              <c16:uniqueId val="{00000000-151A-4FD2-9BC2-7FEAB74378DA}"/>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Other</c:v>
                </c:pt>
                <c:pt idx="2">
                  <c:v>Drugs</c:v>
                </c:pt>
                <c:pt idx="3">
                  <c:v>Relationships</c:v>
                </c:pt>
                <c:pt idx="4">
                  <c:v>Money problems/family finances</c:v>
                </c:pt>
                <c:pt idx="5">
                  <c:v>Adult relationships in the home</c:v>
                </c:pt>
                <c:pt idx="6">
                  <c:v>Your physical health</c:v>
                </c:pt>
                <c:pt idx="7">
                  <c:v>Crime</c:v>
                </c:pt>
                <c:pt idx="8">
                  <c:v>Your mental health</c:v>
                </c:pt>
                <c:pt idx="9">
                  <c:v>Family problems</c:v>
                </c:pt>
                <c:pt idx="10">
                  <c:v>Being bullied</c:v>
                </c:pt>
                <c:pt idx="11">
                  <c:v>Things you see or hear in the news</c:v>
                </c:pt>
                <c:pt idx="12">
                  <c:v>Your friends being bullied</c:v>
                </c:pt>
                <c:pt idx="13">
                  <c:v>Problems with friends</c:v>
                </c:pt>
                <c:pt idx="14">
                  <c:v>The way you look</c:v>
                </c:pt>
                <c:pt idx="15">
                  <c:v>School work</c:v>
                </c:pt>
                <c:pt idx="16">
                  <c:v>Exams and tests</c:v>
                </c:pt>
              </c:strCache>
            </c:strRef>
          </c:cat>
          <c:val>
            <c:numRef>
              <c:f>Sheet1!$D$2:$D$18</c:f>
              <c:numCache>
                <c:formatCode>0%</c:formatCode>
                <c:ptCount val="17"/>
                <c:pt idx="0">
                  <c:v>0.14000000000000001</c:v>
                </c:pt>
                <c:pt idx="1">
                  <c:v>7.0000000000000007E-2</c:v>
                </c:pt>
                <c:pt idx="2">
                  <c:v>0.05</c:v>
                </c:pt>
                <c:pt idx="3">
                  <c:v>0.05</c:v>
                </c:pt>
                <c:pt idx="4">
                  <c:v>0.1</c:v>
                </c:pt>
                <c:pt idx="5">
                  <c:v>0.05</c:v>
                </c:pt>
                <c:pt idx="6">
                  <c:v>0.1</c:v>
                </c:pt>
                <c:pt idx="7">
                  <c:v>0.08</c:v>
                </c:pt>
                <c:pt idx="8">
                  <c:v>0.13</c:v>
                </c:pt>
                <c:pt idx="9">
                  <c:v>0.17</c:v>
                </c:pt>
                <c:pt idx="10">
                  <c:v>0.17</c:v>
                </c:pt>
                <c:pt idx="11">
                  <c:v>0.12</c:v>
                </c:pt>
                <c:pt idx="12">
                  <c:v>0.17</c:v>
                </c:pt>
                <c:pt idx="13">
                  <c:v>0.14000000000000001</c:v>
                </c:pt>
                <c:pt idx="14">
                  <c:v>0.2</c:v>
                </c:pt>
                <c:pt idx="15">
                  <c:v>0.23</c:v>
                </c:pt>
                <c:pt idx="16">
                  <c:v>0.31</c:v>
                </c:pt>
              </c:numCache>
            </c:numRef>
          </c:val>
          <c:extLst>
            <c:ext xmlns:c16="http://schemas.microsoft.com/office/drawing/2014/chart" uri="{C3380CC4-5D6E-409C-BE32-E72D297353CC}">
              <c16:uniqueId val="{00000001-151A-4FD2-9BC2-7FEAB74378DA}"/>
            </c:ext>
          </c:extLst>
        </c:ser>
        <c:dLbls>
          <c:showLegendKey val="0"/>
          <c:showVal val="0"/>
          <c:showCatName val="0"/>
          <c:showSerName val="0"/>
          <c:showPercent val="0"/>
          <c:showBubbleSize val="0"/>
        </c:dLbls>
        <c:gapWidth val="80"/>
        <c:overlap val="-25"/>
        <c:axId val="467686336"/>
        <c:axId val="467687512"/>
      </c:barChart>
      <c:valAx>
        <c:axId val="467687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67686336"/>
        <c:crosses val="autoZero"/>
        <c:crossBetween val="between"/>
      </c:valAx>
      <c:catAx>
        <c:axId val="46768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latin typeface="+mn-lt"/>
              </a:defRPr>
            </a:pPr>
            <a:endParaRPr lang="en-US"/>
          </a:p>
        </c:txPr>
        <c:crossAx val="467687512"/>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11905717497829614"/>
          <c:h val="3.8746846487537644E-2"/>
        </c:manualLayout>
      </c:layout>
      <c:overlay val="0"/>
      <c:txPr>
        <a:bodyPr/>
        <a:lstStyle/>
        <a:p>
          <a:pPr>
            <a:defRPr sz="900">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5859111820829"/>
          <c:y val="0.10245613373907406"/>
          <c:w val="0.80589650267406976"/>
          <c:h val="0.7886687815126211"/>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Sheet1!$B$2:$B$6</c:f>
              <c:numCache>
                <c:formatCode>0%</c:formatCode>
                <c:ptCount val="5"/>
                <c:pt idx="0">
                  <c:v>0.57999999999999996</c:v>
                </c:pt>
                <c:pt idx="1">
                  <c:v>0.28999999999999998</c:v>
                </c:pt>
                <c:pt idx="2">
                  <c:v>0.14000000000000001</c:v>
                </c:pt>
                <c:pt idx="3">
                  <c:v>0.18</c:v>
                </c:pt>
                <c:pt idx="4">
                  <c:v>0.15</c:v>
                </c:pt>
              </c:numCache>
            </c:numRef>
          </c:val>
          <c:extLst>
            <c:ext xmlns:c16="http://schemas.microsoft.com/office/drawing/2014/chart" uri="{C3380CC4-5D6E-409C-BE32-E72D297353CC}">
              <c16:uniqueId val="{00000000-EEF7-42B9-BF3A-ACE18477B7A8}"/>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Sheet1!$C$2:$C$6</c:f>
              <c:numCache>
                <c:formatCode>0%</c:formatCode>
                <c:ptCount val="5"/>
                <c:pt idx="0">
                  <c:v>0.25</c:v>
                </c:pt>
                <c:pt idx="1">
                  <c:v>0.48</c:v>
                </c:pt>
                <c:pt idx="2">
                  <c:v>0.4</c:v>
                </c:pt>
                <c:pt idx="3">
                  <c:v>0.37</c:v>
                </c:pt>
                <c:pt idx="4">
                  <c:v>0.25</c:v>
                </c:pt>
              </c:numCache>
            </c:numRef>
          </c:val>
          <c:extLst>
            <c:ext xmlns:c16="http://schemas.microsoft.com/office/drawing/2014/chart" uri="{C3380CC4-5D6E-409C-BE32-E72D297353CC}">
              <c16:uniqueId val="{00000001-EEF7-42B9-BF3A-ACE18477B7A8}"/>
            </c:ext>
          </c:extLst>
        </c:ser>
        <c:ser>
          <c:idx val="2"/>
          <c:order val="2"/>
          <c:tx>
            <c:strRef>
              <c:f>Sheet1!$D$1</c:f>
              <c:strCache>
                <c:ptCount val="1"/>
                <c:pt idx="0">
                  <c:v>Usually</c:v>
                </c:pt>
              </c:strCache>
            </c:strRef>
          </c:tx>
          <c:spPr>
            <a:solidFill>
              <a:schemeClr val="bg2">
                <a:lumMod val="75000"/>
              </a:schemeClr>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Sheet1!$D$2:$D$6</c:f>
              <c:numCache>
                <c:formatCode>0%</c:formatCode>
                <c:ptCount val="5"/>
                <c:pt idx="0">
                  <c:v>0.1</c:v>
                </c:pt>
                <c:pt idx="1">
                  <c:v>0.15</c:v>
                </c:pt>
                <c:pt idx="2">
                  <c:v>0.35</c:v>
                </c:pt>
                <c:pt idx="3">
                  <c:v>0.27</c:v>
                </c:pt>
                <c:pt idx="4">
                  <c:v>0.28999999999999998</c:v>
                </c:pt>
              </c:numCache>
            </c:numRef>
          </c:val>
          <c:extLst>
            <c:ext xmlns:c16="http://schemas.microsoft.com/office/drawing/2014/chart" uri="{C3380CC4-5D6E-409C-BE32-E72D297353CC}">
              <c16:uniqueId val="{00000002-EEF7-42B9-BF3A-ACE18477B7A8}"/>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Sheet1!$E$2:$E$6</c:f>
              <c:numCache>
                <c:formatCode>0%</c:formatCode>
                <c:ptCount val="5"/>
                <c:pt idx="0">
                  <c:v>7.0000000000000007E-2</c:v>
                </c:pt>
                <c:pt idx="1">
                  <c:v>0.08</c:v>
                </c:pt>
                <c:pt idx="2">
                  <c:v>0.11</c:v>
                </c:pt>
                <c:pt idx="3">
                  <c:v>0.19</c:v>
                </c:pt>
                <c:pt idx="4">
                  <c:v>0.3</c:v>
                </c:pt>
              </c:numCache>
            </c:numRef>
          </c:val>
          <c:extLst>
            <c:ext xmlns:c16="http://schemas.microsoft.com/office/drawing/2014/chart" uri="{C3380CC4-5D6E-409C-BE32-E72D297353CC}">
              <c16:uniqueId val="{00000003-EEF7-42B9-BF3A-ACE18477B7A8}"/>
            </c:ext>
          </c:extLst>
        </c:ser>
        <c:dLbls>
          <c:showLegendKey val="0"/>
          <c:showVal val="0"/>
          <c:showCatName val="0"/>
          <c:showSerName val="0"/>
          <c:showPercent val="0"/>
          <c:showBubbleSize val="0"/>
        </c:dLbls>
        <c:gapWidth val="70"/>
        <c:overlap val="100"/>
        <c:axId val="467682808"/>
        <c:axId val="467681632"/>
      </c:barChart>
      <c:catAx>
        <c:axId val="46768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67681632"/>
        <c:crosses val="autoZero"/>
        <c:auto val="1"/>
        <c:lblAlgn val="ctr"/>
        <c:lblOffset val="100"/>
        <c:noMultiLvlLbl val="0"/>
      </c:catAx>
      <c:valAx>
        <c:axId val="46768163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2808"/>
        <c:crosses val="autoZero"/>
        <c:crossBetween val="between"/>
        <c:majorUnit val="0.1"/>
      </c:valAx>
      <c:spPr>
        <a:noFill/>
        <a:ln>
          <a:noFill/>
        </a:ln>
        <a:effectLst/>
      </c:spPr>
    </c:plotArea>
    <c:legend>
      <c:legendPos val="b"/>
      <c:layout>
        <c:manualLayout>
          <c:xMode val="edge"/>
          <c:yMode val="edge"/>
          <c:x val="0.38479011399545859"/>
          <c:y val="0.94837150580287943"/>
          <c:w val="0.29968484089730135"/>
          <c:h val="5.1628494197120615E-2"/>
        </c:manualLayout>
      </c:layout>
      <c:overlay val="0"/>
      <c:spPr>
        <a:noFill/>
        <a:ln>
          <a:noFill/>
        </a:ln>
        <a:effectLst/>
      </c:spPr>
      <c:txPr>
        <a:bodyPr rot="0" vert="horz"/>
        <a:lstStyle/>
        <a:p>
          <a:pPr>
            <a:defRPr sz="10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5940609658288"/>
          <c:y val="5.1174516324167509E-2"/>
          <c:w val="0.68970977864090921"/>
          <c:h val="0.83506643536420333"/>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Sheet1!$B$2:$B$9</c:f>
              <c:numCache>
                <c:formatCode>0%</c:formatCode>
                <c:ptCount val="8"/>
                <c:pt idx="0">
                  <c:v>0.78</c:v>
                </c:pt>
                <c:pt idx="1">
                  <c:v>0.5</c:v>
                </c:pt>
                <c:pt idx="2">
                  <c:v>0.28999999999999998</c:v>
                </c:pt>
                <c:pt idx="3">
                  <c:v>0.46</c:v>
                </c:pt>
                <c:pt idx="4">
                  <c:v>0.11</c:v>
                </c:pt>
                <c:pt idx="5">
                  <c:v>0.1</c:v>
                </c:pt>
                <c:pt idx="6">
                  <c:v>7.0000000000000007E-2</c:v>
                </c:pt>
                <c:pt idx="7">
                  <c:v>0.08</c:v>
                </c:pt>
              </c:numCache>
            </c:numRef>
          </c:val>
          <c:extLst>
            <c:ext xmlns:c16="http://schemas.microsoft.com/office/drawing/2014/chart" uri="{C3380CC4-5D6E-409C-BE32-E72D297353CC}">
              <c16:uniqueId val="{00000000-37B2-44FF-AEB3-26358EFAF885}"/>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Sheet1!$C$2:$C$9</c:f>
              <c:numCache>
                <c:formatCode>0%</c:formatCode>
                <c:ptCount val="8"/>
                <c:pt idx="0">
                  <c:v>0.18</c:v>
                </c:pt>
                <c:pt idx="1">
                  <c:v>0.36</c:v>
                </c:pt>
                <c:pt idx="2">
                  <c:v>0.48</c:v>
                </c:pt>
                <c:pt idx="3">
                  <c:v>0.28000000000000003</c:v>
                </c:pt>
                <c:pt idx="4">
                  <c:v>0.38</c:v>
                </c:pt>
                <c:pt idx="5">
                  <c:v>0.39</c:v>
                </c:pt>
                <c:pt idx="6">
                  <c:v>0.25</c:v>
                </c:pt>
                <c:pt idx="7">
                  <c:v>0.25</c:v>
                </c:pt>
              </c:numCache>
            </c:numRef>
          </c:val>
          <c:extLst>
            <c:ext xmlns:c16="http://schemas.microsoft.com/office/drawing/2014/chart" uri="{C3380CC4-5D6E-409C-BE32-E72D297353CC}">
              <c16:uniqueId val="{00000001-37B2-44FF-AEB3-26358EFAF885}"/>
            </c:ext>
          </c:extLst>
        </c:ser>
        <c:ser>
          <c:idx val="2"/>
          <c:order val="2"/>
          <c:tx>
            <c:strRef>
              <c:f>Sheet1!$D$1</c:f>
              <c:strCache>
                <c:ptCount val="1"/>
                <c:pt idx="0">
                  <c:v>Usually</c:v>
                </c:pt>
              </c:strCache>
            </c:strRef>
          </c:tx>
          <c:spPr>
            <a:solidFill>
              <a:schemeClr val="accent3"/>
            </a:solidFill>
            <a:ln>
              <a:noFill/>
            </a:ln>
            <a:effectLst/>
          </c:spPr>
          <c:invertIfNegative val="0"/>
          <c:dLbls>
            <c:spPr>
              <a:noFill/>
              <a:ln>
                <a:noFill/>
              </a:ln>
              <a:effectLst/>
            </c:spPr>
            <c:txPr>
              <a:bodyPr rot="0" vert="horz"/>
              <a:lstStyle/>
              <a:p>
                <a:pPr>
                  <a:defRPr>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Sheet1!$D$2:$D$9</c:f>
              <c:numCache>
                <c:formatCode>0%</c:formatCode>
                <c:ptCount val="8"/>
                <c:pt idx="0">
                  <c:v>0.02</c:v>
                </c:pt>
                <c:pt idx="1">
                  <c:v>0.09</c:v>
                </c:pt>
                <c:pt idx="2">
                  <c:v>0.16</c:v>
                </c:pt>
                <c:pt idx="3">
                  <c:v>0.13</c:v>
                </c:pt>
                <c:pt idx="4">
                  <c:v>0.35</c:v>
                </c:pt>
                <c:pt idx="5">
                  <c:v>0.3</c:v>
                </c:pt>
                <c:pt idx="6">
                  <c:v>0.37</c:v>
                </c:pt>
                <c:pt idx="7">
                  <c:v>0.34</c:v>
                </c:pt>
              </c:numCache>
            </c:numRef>
          </c:val>
          <c:extLst>
            <c:ext xmlns:c16="http://schemas.microsoft.com/office/drawing/2014/chart" uri="{C3380CC4-5D6E-409C-BE32-E72D297353CC}">
              <c16:uniqueId val="{00000002-37B2-44FF-AEB3-26358EFAF885}"/>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blame someone else</c:v>
                </c:pt>
                <c:pt idx="1">
                  <c:v>I give up</c:v>
                </c:pt>
                <c:pt idx="2">
                  <c:v>I go and do something else instead</c:v>
                </c:pt>
                <c:pt idx="3">
                  <c:v>I just can't accept that I can't do it</c:v>
                </c:pt>
                <c:pt idx="4">
                  <c:v>I try a different way of doing it</c:v>
                </c:pt>
                <c:pt idx="5">
                  <c:v>I ask for help</c:v>
                </c:pt>
                <c:pt idx="6">
                  <c:v>I might have another go</c:v>
                </c:pt>
                <c:pt idx="7">
                  <c:v>I keep on trying until I do</c:v>
                </c:pt>
              </c:strCache>
            </c:strRef>
          </c:cat>
          <c:val>
            <c:numRef>
              <c:f>Sheet1!$E$2:$E$9</c:f>
              <c:numCache>
                <c:formatCode>0%</c:formatCode>
                <c:ptCount val="8"/>
                <c:pt idx="0">
                  <c:v>0.02</c:v>
                </c:pt>
                <c:pt idx="1">
                  <c:v>0.05</c:v>
                </c:pt>
                <c:pt idx="2">
                  <c:v>7.0000000000000007E-2</c:v>
                </c:pt>
                <c:pt idx="3">
                  <c:v>0.14000000000000001</c:v>
                </c:pt>
                <c:pt idx="4">
                  <c:v>0.16</c:v>
                </c:pt>
                <c:pt idx="5">
                  <c:v>0.21</c:v>
                </c:pt>
                <c:pt idx="6">
                  <c:v>0.31</c:v>
                </c:pt>
                <c:pt idx="7">
                  <c:v>0.34</c:v>
                </c:pt>
              </c:numCache>
            </c:numRef>
          </c:val>
          <c:extLst>
            <c:ext xmlns:c16="http://schemas.microsoft.com/office/drawing/2014/chart" uri="{C3380CC4-5D6E-409C-BE32-E72D297353CC}">
              <c16:uniqueId val="{00000003-37B2-44FF-AEB3-26358EFAF885}"/>
            </c:ext>
          </c:extLst>
        </c:ser>
        <c:dLbls>
          <c:showLegendKey val="0"/>
          <c:showVal val="0"/>
          <c:showCatName val="0"/>
          <c:showSerName val="0"/>
          <c:showPercent val="0"/>
          <c:showBubbleSize val="0"/>
        </c:dLbls>
        <c:gapWidth val="80"/>
        <c:overlap val="100"/>
        <c:axId val="467685552"/>
        <c:axId val="467683592"/>
      </c:barChart>
      <c:catAx>
        <c:axId val="467685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latin typeface="+mn-lt"/>
              </a:defRPr>
            </a:pPr>
            <a:endParaRPr lang="en-US"/>
          </a:p>
        </c:txPr>
        <c:crossAx val="467683592"/>
        <c:crosses val="autoZero"/>
        <c:auto val="1"/>
        <c:lblAlgn val="ctr"/>
        <c:lblOffset val="100"/>
        <c:noMultiLvlLbl val="0"/>
      </c:catAx>
      <c:valAx>
        <c:axId val="46768359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6768555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7009193886422"/>
          <c:y val="1.2101617376397939E-2"/>
          <c:w val="0.75085110147861478"/>
          <c:h val="0.83924645039075363"/>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0.23</c:v>
                </c:pt>
                <c:pt idx="1">
                  <c:v>0.21</c:v>
                </c:pt>
                <c:pt idx="2">
                  <c:v>0.25</c:v>
                </c:pt>
                <c:pt idx="3">
                  <c:v>0.31</c:v>
                </c:pt>
              </c:numCache>
            </c:numRef>
          </c:val>
          <c:extLst xmlns:c15="http://schemas.microsoft.com/office/drawing/2012/chart">
            <c:ext xmlns:c16="http://schemas.microsoft.com/office/drawing/2014/chart" uri="{C3380CC4-5D6E-409C-BE32-E72D297353CC}">
              <c16:uniqueId val="{00000002-EAE4-4BC0-9C5B-F2D2A242478D}"/>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0.24</c:v>
                </c:pt>
                <c:pt idx="1">
                  <c:v>0.22</c:v>
                </c:pt>
                <c:pt idx="2">
                  <c:v>0.25</c:v>
                </c:pt>
                <c:pt idx="3">
                  <c:v>0.3</c:v>
                </c:pt>
              </c:numCache>
            </c:numRef>
          </c:val>
          <c:extLst>
            <c:ext xmlns:c16="http://schemas.microsoft.com/office/drawing/2014/chart" uri="{C3380CC4-5D6E-409C-BE32-E72D297353CC}">
              <c16:uniqueId val="{00000001-5A31-45B9-8C5E-E2CF7DCFCFE9}"/>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0.25</c:v>
                </c:pt>
                <c:pt idx="1">
                  <c:v>0.21</c:v>
                </c:pt>
                <c:pt idx="2">
                  <c:v>0.24</c:v>
                </c:pt>
                <c:pt idx="3">
                  <c:v>0.3</c:v>
                </c:pt>
              </c:numCache>
            </c:numRef>
          </c:val>
          <c:extLst>
            <c:ext xmlns:c16="http://schemas.microsoft.com/office/drawing/2014/chart" uri="{C3380CC4-5D6E-409C-BE32-E72D297353CC}">
              <c16:uniqueId val="{00000002-D6A3-46DC-97CE-CD3210057678}"/>
            </c:ext>
          </c:extLst>
        </c:ser>
        <c:dLbls>
          <c:dLblPos val="outEnd"/>
          <c:showLegendKey val="0"/>
          <c:showVal val="1"/>
          <c:showCatName val="0"/>
          <c:showSerName val="0"/>
          <c:showPercent val="0"/>
          <c:showBubbleSize val="0"/>
        </c:dLbls>
        <c:gapWidth val="80"/>
        <c:overlap val="-25"/>
        <c:axId val="467244000"/>
        <c:axId val="467242824"/>
        <c:extLst/>
      </c:barChart>
      <c:catAx>
        <c:axId val="467244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824"/>
        <c:crosses val="autoZero"/>
        <c:auto val="1"/>
        <c:lblAlgn val="ctr"/>
        <c:lblOffset val="100"/>
        <c:noMultiLvlLbl val="0"/>
      </c:catAx>
      <c:valAx>
        <c:axId val="467242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4000"/>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7664342947057"/>
          <c:y val="4.4371562343853858E-2"/>
          <c:w val="0.75835103235132728"/>
          <c:h val="0.75095924230171296"/>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rot="0" vert="horz"/>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want to say</c:v>
                </c:pt>
                <c:pt idx="1">
                  <c:v>No, never</c:v>
                </c:pt>
                <c:pt idx="2">
                  <c:v>Sometimes</c:v>
                </c:pt>
                <c:pt idx="3">
                  <c:v>Yes, always</c:v>
                </c:pt>
              </c:strCache>
            </c:strRef>
          </c:cat>
          <c:val>
            <c:numRef>
              <c:f>Sheet1!$B$2:$B$5</c:f>
              <c:numCache>
                <c:formatCode>0%</c:formatCode>
                <c:ptCount val="4"/>
                <c:pt idx="0">
                  <c:v>0.1</c:v>
                </c:pt>
                <c:pt idx="1">
                  <c:v>0.1</c:v>
                </c:pt>
                <c:pt idx="2">
                  <c:v>0.4</c:v>
                </c:pt>
                <c:pt idx="3">
                  <c:v>0.41</c:v>
                </c:pt>
              </c:numCache>
            </c:numRef>
          </c:val>
          <c:extLst>
            <c:ext xmlns:c16="http://schemas.microsoft.com/office/drawing/2014/chart" uri="{C3380CC4-5D6E-409C-BE32-E72D297353CC}">
              <c16:uniqueId val="{00000000-DCF7-4CB2-B607-0B90D82B41A8}"/>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rot="0" vert="horz"/>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Sheet1!$C$2:$C$5</c:f>
              <c:numCache>
                <c:formatCode>0%</c:formatCode>
                <c:ptCount val="4"/>
                <c:pt idx="0">
                  <c:v>0.11</c:v>
                </c:pt>
                <c:pt idx="1">
                  <c:v>0.1</c:v>
                </c:pt>
                <c:pt idx="2">
                  <c:v>0.42</c:v>
                </c:pt>
                <c:pt idx="3">
                  <c:v>0.37</c:v>
                </c:pt>
              </c:numCache>
            </c:numRef>
          </c:val>
          <c:extLst>
            <c:ext xmlns:c16="http://schemas.microsoft.com/office/drawing/2014/chart" uri="{C3380CC4-5D6E-409C-BE32-E72D297353CC}">
              <c16:uniqueId val="{00000001-1BDE-49EF-9647-E0F0A7688F91}"/>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rot="0" vert="horz"/>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Sheet1!$D$2:$D$5</c:f>
              <c:numCache>
                <c:formatCode>0%</c:formatCode>
                <c:ptCount val="4"/>
                <c:pt idx="0">
                  <c:v>0.1</c:v>
                </c:pt>
                <c:pt idx="1">
                  <c:v>0.11</c:v>
                </c:pt>
                <c:pt idx="2">
                  <c:v>0.4</c:v>
                </c:pt>
                <c:pt idx="3">
                  <c:v>0.38</c:v>
                </c:pt>
              </c:numCache>
            </c:numRef>
          </c:val>
          <c:extLst>
            <c:ext xmlns:c16="http://schemas.microsoft.com/office/drawing/2014/chart" uri="{C3380CC4-5D6E-409C-BE32-E72D297353CC}">
              <c16:uniqueId val="{00000002-1BDE-49EF-9647-E0F0A7688F91}"/>
            </c:ext>
          </c:extLst>
        </c:ser>
        <c:dLbls>
          <c:dLblPos val="outEnd"/>
          <c:showLegendKey val="0"/>
          <c:showVal val="1"/>
          <c:showCatName val="0"/>
          <c:showSerName val="0"/>
          <c:showPercent val="0"/>
          <c:showBubbleSize val="0"/>
        </c:dLbls>
        <c:gapWidth val="80"/>
        <c:overlap val="-25"/>
        <c:axId val="467237728"/>
        <c:axId val="467236944"/>
      </c:barChart>
      <c:valAx>
        <c:axId val="467236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7728"/>
        <c:crosses val="autoZero"/>
        <c:crossBetween val="between"/>
      </c:valAx>
      <c:catAx>
        <c:axId val="4672377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67236944"/>
        <c:crosses val="autoZero"/>
        <c:auto val="1"/>
        <c:lblAlgn val="ctr"/>
        <c:lblOffset val="100"/>
        <c:noMultiLvlLbl val="0"/>
      </c:catAx>
      <c:spPr>
        <a:noFill/>
        <a:ln>
          <a:noFill/>
        </a:ln>
        <a:effectLst/>
      </c:spPr>
    </c:plotArea>
    <c:legend>
      <c:legendPos val="b"/>
      <c:overlay val="0"/>
      <c:txPr>
        <a:bodyPr/>
        <a:lstStyle/>
        <a:p>
          <a:pPr>
            <a:defRPr>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8074109488423"/>
          <c:y val="3.3231483556166314E-2"/>
          <c:w val="0.69207435597964539"/>
          <c:h val="0.84962778971436115"/>
        </c:manualLayout>
      </c:layout>
      <c:barChart>
        <c:barDir val="bar"/>
        <c:grouping val="clustered"/>
        <c:varyColors val="0"/>
        <c:ser>
          <c:idx val="0"/>
          <c:order val="0"/>
          <c:tx>
            <c:strRef>
              <c:f>Sheet1!$B$1</c:f>
              <c:strCache>
                <c:ptCount val="1"/>
                <c:pt idx="0">
                  <c:v>2025</c:v>
                </c:pt>
              </c:strCache>
            </c:strRef>
          </c:tx>
          <c:invertIfNegative val="0"/>
          <c:dLbls>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D6-4CE2-B583-15B3E5B96056}"/>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0.03</c:v>
                </c:pt>
                <c:pt idx="2">
                  <c:v>0.88</c:v>
                </c:pt>
              </c:numCache>
            </c:numRef>
          </c:val>
          <c:extLst>
            <c:ext xmlns:c16="http://schemas.microsoft.com/office/drawing/2014/chart" uri="{C3380CC4-5D6E-409C-BE32-E72D297353CC}">
              <c16:uniqueId val="{00000003-EDAB-42C2-8399-8204D16F1E29}"/>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C6-41EC-9363-2A52B98B7470}"/>
                </c:ext>
              </c:extLst>
            </c:dLbl>
            <c:dLbl>
              <c:idx val="2"/>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C6-41EC-9363-2A52B98B7470}"/>
                </c:ext>
              </c:extLst>
            </c:dLbl>
            <c:spPr>
              <a:noFill/>
              <a:ln>
                <a:noFill/>
              </a:ln>
              <a:effectLst/>
            </c:spPr>
            <c:txPr>
              <a:bodyPr wrap="square" lIns="38100" tIns="19050" rIns="38100" bIns="19050" anchor="ctr">
                <a:spAutoFit/>
              </a:bodyPr>
              <a:lstStyle/>
              <a:p>
                <a:pPr>
                  <a:defRPr>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0.11</c:v>
                </c:pt>
                <c:pt idx="1">
                  <c:v>0.03</c:v>
                </c:pt>
                <c:pt idx="2">
                  <c:v>0.86</c:v>
                </c:pt>
              </c:numCache>
            </c:numRef>
          </c:val>
          <c:extLst>
            <c:ext xmlns:c16="http://schemas.microsoft.com/office/drawing/2014/chart" uri="{C3380CC4-5D6E-409C-BE32-E72D297353CC}">
              <c16:uniqueId val="{00000004-CA4B-4078-8DA1-0B351A0BF627}"/>
            </c:ext>
          </c:extLst>
        </c:ser>
        <c:ser>
          <c:idx val="2"/>
          <c:order val="2"/>
          <c:tx>
            <c:strRef>
              <c:f>Sheet1!$D$1</c:f>
              <c:strCache>
                <c:ptCount val="1"/>
                <c:pt idx="0">
                  <c:v>2023</c:v>
                </c:pt>
              </c:strCache>
            </c:strRef>
          </c:tx>
          <c:spPr>
            <a:solidFill>
              <a:schemeClr val="accent1">
                <a:lumMod val="50000"/>
              </a:schemeClr>
            </a:solidFill>
          </c:spPr>
          <c:invertIfNegative val="0"/>
          <c:dLbls>
            <c:dLbl>
              <c:idx val="1"/>
              <c:spPr>
                <a:noFill/>
                <a:ln>
                  <a:noFill/>
                </a:ln>
                <a:effectLst/>
              </c:spPr>
              <c:txPr>
                <a:bodyPr wrap="square" lIns="38100" tIns="19050" rIns="38100" bIns="19050" anchor="ctr">
                  <a:spAutoFit/>
                </a:bodyPr>
                <a:lstStyle/>
                <a:p>
                  <a:pPr>
                    <a:defRPr>
                      <a:solidFill>
                        <a:schemeClr val="tx1"/>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B1-4B4A-A65D-922AB2426FCB}"/>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0.08</c:v>
                </c:pt>
                <c:pt idx="1">
                  <c:v>0.03</c:v>
                </c:pt>
                <c:pt idx="2">
                  <c:v>0.89</c:v>
                </c:pt>
              </c:numCache>
            </c:numRef>
          </c:val>
          <c:extLst>
            <c:ext xmlns:c16="http://schemas.microsoft.com/office/drawing/2014/chart" uri="{C3380CC4-5D6E-409C-BE32-E72D297353CC}">
              <c16:uniqueId val="{00000004-D4B1-4B4A-A65D-922AB2426FCB}"/>
            </c:ext>
          </c:extLst>
        </c:ser>
        <c:dLbls>
          <c:showLegendKey val="0"/>
          <c:showVal val="0"/>
          <c:showCatName val="0"/>
          <c:showSerName val="0"/>
          <c:showPercent val="0"/>
          <c:showBubbleSize val="0"/>
        </c:dLbls>
        <c:gapWidth val="80"/>
        <c:overlap val="-25"/>
        <c:axId val="467240864"/>
        <c:axId val="467240472"/>
      </c:barChart>
      <c:valAx>
        <c:axId val="467240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67240864"/>
        <c:crosses val="autoZero"/>
        <c:crossBetween val="between"/>
      </c:valAx>
      <c:catAx>
        <c:axId val="467240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67240472"/>
        <c:crosses val="autoZero"/>
        <c:auto val="1"/>
        <c:lblAlgn val="ctr"/>
        <c:lblOffset val="100"/>
        <c:noMultiLvlLbl val="0"/>
      </c:catAx>
      <c:spPr>
        <a:noFill/>
        <a:ln>
          <a:noFill/>
        </a:ln>
        <a:effectLst/>
      </c:spPr>
    </c:plotArea>
    <c:legend>
      <c:legendPos val="b"/>
      <c:layout>
        <c:manualLayout>
          <c:xMode val="edge"/>
          <c:yMode val="edge"/>
          <c:x val="0.34205510942017231"/>
          <c:y val="0.93888667424907302"/>
          <c:w val="0.31588978115965538"/>
          <c:h val="6.1113325750926997E-2"/>
        </c:manualLayout>
      </c:layout>
      <c:overlay val="0"/>
      <c:txPr>
        <a:bodyPr/>
        <a:lstStyle/>
        <a:p>
          <a:pPr>
            <a:defRPr>
              <a:solidFill>
                <a:srgbClr val="404040"/>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7995606965058"/>
          <c:y val="5.1502119915082203E-2"/>
          <c:w val="0.69440333339540472"/>
          <c:h val="0.81923179084851139"/>
        </c:manualLayout>
      </c:layout>
      <c:barChart>
        <c:barDir val="bar"/>
        <c:grouping val="clustered"/>
        <c:varyColors val="0"/>
        <c:ser>
          <c:idx val="0"/>
          <c:order val="0"/>
          <c:tx>
            <c:strRef>
              <c:f>Sheet1!$B$1</c:f>
              <c:strCache>
                <c:ptCount val="1"/>
                <c:pt idx="0">
                  <c:v>2025</c:v>
                </c:pt>
              </c:strCache>
            </c:strRef>
          </c:tx>
          <c:invertIfNegative val="0"/>
          <c:dLbls>
            <c:dLbl>
              <c:idx val="1"/>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0-4E72-B802-977A927C8473}"/>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Sheet1!$B$2:$B$4</c:f>
              <c:numCache>
                <c:formatCode>0%</c:formatCode>
                <c:ptCount val="3"/>
                <c:pt idx="0">
                  <c:v>0.08</c:v>
                </c:pt>
                <c:pt idx="1">
                  <c:v>0.05</c:v>
                </c:pt>
                <c:pt idx="2">
                  <c:v>0.87</c:v>
                </c:pt>
              </c:numCache>
            </c:numRef>
          </c:val>
          <c:extLst>
            <c:ext xmlns:c16="http://schemas.microsoft.com/office/drawing/2014/chart" uri="{C3380CC4-5D6E-409C-BE32-E72D297353CC}">
              <c16:uniqueId val="{00000003-5D34-4B72-83A9-DF2CBCC6BAEE}"/>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DB-4D08-ABAD-F309D8260F8C}"/>
                </c:ext>
              </c:extLst>
            </c:dLbl>
            <c:dLbl>
              <c:idx val="2"/>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DB-4D08-ABAD-F309D8260F8C}"/>
                </c:ext>
              </c:extLst>
            </c:dLbl>
            <c:spPr>
              <a:noFill/>
              <a:ln>
                <a:noFill/>
              </a:ln>
              <a:effectLst/>
            </c:spPr>
            <c:txPr>
              <a:bodyPr wrap="square" lIns="38100" tIns="19050" rIns="38100" bIns="19050" anchor="ctr">
                <a:spAutoFit/>
              </a:bodyPr>
              <a:lstStyle/>
              <a:p>
                <a:pPr>
                  <a:defRPr>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Sheet1!$C$2:$C$4</c:f>
              <c:numCache>
                <c:formatCode>0%</c:formatCode>
                <c:ptCount val="3"/>
                <c:pt idx="0">
                  <c:v>0.09</c:v>
                </c:pt>
                <c:pt idx="1">
                  <c:v>0.05</c:v>
                </c:pt>
                <c:pt idx="2">
                  <c:v>0.86</c:v>
                </c:pt>
              </c:numCache>
            </c:numRef>
          </c:val>
          <c:extLst>
            <c:ext xmlns:c16="http://schemas.microsoft.com/office/drawing/2014/chart" uri="{C3380CC4-5D6E-409C-BE32-E72D297353CC}">
              <c16:uniqueId val="{00000004-3ACD-4CA1-B184-54061E62F4E9}"/>
            </c:ext>
          </c:extLst>
        </c:ser>
        <c:ser>
          <c:idx val="2"/>
          <c:order val="2"/>
          <c:tx>
            <c:strRef>
              <c:f>Sheet1!$D$1</c:f>
              <c:strCache>
                <c:ptCount val="1"/>
                <c:pt idx="0">
                  <c:v>2023</c:v>
                </c:pt>
              </c:strCache>
            </c:strRef>
          </c:tx>
          <c:spPr>
            <a:solidFill>
              <a:schemeClr val="accent1">
                <a:lumMod val="50000"/>
              </a:schemeClr>
            </a:solidFill>
          </c:spPr>
          <c:invertIfNegative val="0"/>
          <c:dLbls>
            <c:dLbl>
              <c:idx val="1"/>
              <c:spPr>
                <a:noFill/>
                <a:ln>
                  <a:noFill/>
                </a:ln>
                <a:effectLst/>
              </c:spPr>
              <c:txPr>
                <a:bodyPr wrap="square" lIns="38100" tIns="19050" rIns="38100" bIns="19050" anchor="ctr">
                  <a:spAutoFit/>
                </a:bodyPr>
                <a:lstStyle/>
                <a:p>
                  <a:pPr>
                    <a:defRPr>
                      <a:solidFill>
                        <a:schemeClr val="tx1"/>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12-4EDE-9CC4-DE4BEC19B2B9}"/>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Sheet1!$D$2:$D$4</c:f>
              <c:numCache>
                <c:formatCode>0%</c:formatCode>
                <c:ptCount val="3"/>
                <c:pt idx="0">
                  <c:v>0.08</c:v>
                </c:pt>
                <c:pt idx="1">
                  <c:v>0.05</c:v>
                </c:pt>
                <c:pt idx="2">
                  <c:v>0.86</c:v>
                </c:pt>
              </c:numCache>
            </c:numRef>
          </c:val>
          <c:extLst>
            <c:ext xmlns:c16="http://schemas.microsoft.com/office/drawing/2014/chart" uri="{C3380CC4-5D6E-409C-BE32-E72D297353CC}">
              <c16:uniqueId val="{00000004-74B9-43FD-8936-9A3E88CE6A3F}"/>
            </c:ext>
          </c:extLst>
        </c:ser>
        <c:dLbls>
          <c:showLegendKey val="0"/>
          <c:showVal val="0"/>
          <c:showCatName val="0"/>
          <c:showSerName val="0"/>
          <c:showPercent val="0"/>
          <c:showBubbleSize val="0"/>
        </c:dLbls>
        <c:gapWidth val="80"/>
        <c:overlap val="-25"/>
        <c:axId val="468474048"/>
        <c:axId val="468473264"/>
      </c:barChart>
      <c:valAx>
        <c:axId val="468473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68474048"/>
        <c:crosses val="autoZero"/>
        <c:crossBetween val="between"/>
      </c:valAx>
      <c:catAx>
        <c:axId val="468474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68473264"/>
        <c:crosses val="autoZero"/>
        <c:auto val="1"/>
        <c:lblAlgn val="ctr"/>
        <c:lblOffset val="100"/>
        <c:noMultiLvlLbl val="0"/>
      </c:catAx>
      <c:spPr>
        <a:noFill/>
        <a:ln>
          <a:noFill/>
        </a:ln>
        <a:effectLst/>
      </c:spPr>
    </c:plotArea>
    <c:legend>
      <c:legendPos val="b"/>
      <c:layout>
        <c:manualLayout>
          <c:xMode val="edge"/>
          <c:yMode val="edge"/>
          <c:x val="0.41557636926106167"/>
          <c:y val="0.92941334203249248"/>
          <c:w val="0.31366379008620965"/>
          <c:h val="6.0810553174182026E-2"/>
        </c:manualLayout>
      </c:layout>
      <c:overlay val="0"/>
      <c:txPr>
        <a:bodyPr/>
        <a:lstStyle/>
        <a:p>
          <a:pPr>
            <a:defRPr>
              <a:solidFill>
                <a:srgbClr val="404040"/>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Seen knives used as threat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1591624014780865"/>
          <c:w val="0.62442943244338356"/>
          <c:h val="0.6213422393786795"/>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0.11</c:v>
                </c:pt>
                <c:pt idx="1">
                  <c:v>0.72</c:v>
                </c:pt>
                <c:pt idx="2">
                  <c:v>0.17</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0.11</c:v>
                </c:pt>
                <c:pt idx="1">
                  <c:v>0.72</c:v>
                </c:pt>
                <c:pt idx="2">
                  <c:v>0.17</c:v>
                </c:pt>
              </c:numCache>
            </c:numRef>
          </c:val>
          <c:extLst>
            <c:ext xmlns:c16="http://schemas.microsoft.com/office/drawing/2014/chart" uri="{C3380CC4-5D6E-409C-BE32-E72D297353CC}">
              <c16:uniqueId val="{00000006-3868-4428-BDE7-8007944F3175}"/>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0.1</c:v>
                </c:pt>
                <c:pt idx="1">
                  <c:v>0.71</c:v>
                </c:pt>
                <c:pt idx="2">
                  <c:v>0.19</c:v>
                </c:pt>
              </c:numCache>
            </c:numRef>
          </c:val>
          <c:extLst>
            <c:ext xmlns:c16="http://schemas.microsoft.com/office/drawing/2014/chart" uri="{C3380CC4-5D6E-409C-BE32-E72D297353CC}">
              <c16:uniqueId val="{00000007-D9FD-44C8-BA34-553715C76DCF}"/>
            </c:ext>
          </c:extLst>
        </c:ser>
        <c:dLbls>
          <c:dLblPos val="inEnd"/>
          <c:showLegendKey val="0"/>
          <c:showVal val="1"/>
          <c:showCatName val="0"/>
          <c:showSerName val="0"/>
          <c:showPercent val="0"/>
          <c:showBubbleSize val="0"/>
        </c:dLbls>
        <c:gapWidth val="100"/>
        <c:overlap val="-25"/>
        <c:axId val="468464248"/>
        <c:axId val="468459544"/>
      </c:barChart>
      <c:valAx>
        <c:axId val="46845954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4248"/>
        <c:crosses val="autoZero"/>
        <c:crossBetween val="between"/>
      </c:valAx>
      <c:catAx>
        <c:axId val="468464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59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Carried</a:t>
            </a:r>
            <a:r>
              <a:rPr lang="en-GB" sz="1200" baseline="0"/>
              <a:t> / seen knife for protection</a:t>
            </a:r>
            <a:endParaRPr lang="en-GB"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13990384673708525"/>
          <c:w val="0.65049066757803264"/>
          <c:h val="0.6521559269642816"/>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dLbl>
              <c:idx val="0"/>
              <c:layout>
                <c:manualLayout>
                  <c:x val="-4.9674524302869852E-2"/>
                  <c:y val="3.85171094820025E-3"/>
                </c:manualLayout>
              </c:layout>
              <c:tx>
                <c:rich>
                  <a:bodyPr/>
                  <a:lstStyle/>
                  <a:p>
                    <a:fld id="{B521BBED-607D-40F1-92A8-AFAAC4718271}" type="VALUE">
                      <a:rPr lang="en-US">
                        <a:solidFill>
                          <a:schemeClr val="bg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46-4D4F-9131-0EBCE6962A95}"/>
                </c:ext>
              </c:extLst>
            </c:dLbl>
            <c:dLbl>
              <c:idx val="2"/>
              <c:layout>
                <c:manualLayout>
                  <c:x val="-4.96745243028699E-2"/>
                  <c:y val="-7.061388497937958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46-4D4F-9131-0EBCE6962A9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0.06</c:v>
                </c:pt>
                <c:pt idx="1">
                  <c:v>0.86</c:v>
                </c:pt>
                <c:pt idx="2">
                  <c:v>0.06</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0.08</c:v>
                </c:pt>
                <c:pt idx="1">
                  <c:v>0.85</c:v>
                </c:pt>
                <c:pt idx="2">
                  <c:v>7.0000000000000007E-2</c:v>
                </c:pt>
              </c:numCache>
            </c:numRef>
          </c:val>
          <c:extLst>
            <c:ext xmlns:c16="http://schemas.microsoft.com/office/drawing/2014/chart" uri="{C3380CC4-5D6E-409C-BE32-E72D297353CC}">
              <c16:uniqueId val="{00000003-1B10-48DF-9A15-98636995B2C9}"/>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0.08</c:v>
                </c:pt>
                <c:pt idx="1">
                  <c:v>0.84</c:v>
                </c:pt>
                <c:pt idx="2">
                  <c:v>0.08</c:v>
                </c:pt>
              </c:numCache>
            </c:numRef>
          </c:val>
          <c:extLst>
            <c:ext xmlns:c16="http://schemas.microsoft.com/office/drawing/2014/chart" uri="{C3380CC4-5D6E-409C-BE32-E72D297353CC}">
              <c16:uniqueId val="{00000004-2C14-4731-A77A-9B66FF8A63FF}"/>
            </c:ext>
          </c:extLst>
        </c:ser>
        <c:dLbls>
          <c:dLblPos val="inEnd"/>
          <c:showLegendKey val="0"/>
          <c:showVal val="1"/>
          <c:showCatName val="0"/>
          <c:showSerName val="0"/>
          <c:showPercent val="0"/>
          <c:showBubbleSize val="0"/>
        </c:dLbls>
        <c:gapWidth val="100"/>
        <c:overlap val="-25"/>
        <c:axId val="467684376"/>
        <c:axId val="467685160"/>
      </c:barChart>
      <c:valAx>
        <c:axId val="467685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4376"/>
        <c:crosses val="autoZero"/>
        <c:crossBetween val="between"/>
      </c:valAx>
      <c:catAx>
        <c:axId val="4676843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rot="0" vert="horz"/>
              <a:lstStyle/>
              <a:p>
                <a:pPr>
                  <a:defRPr sz="10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0.23</c:v>
                </c:pt>
                <c:pt idx="1">
                  <c:v>0.21</c:v>
                </c:pt>
                <c:pt idx="2">
                  <c:v>0.25</c:v>
                </c:pt>
                <c:pt idx="3">
                  <c:v>0.31</c:v>
                </c:pt>
              </c:numCache>
            </c:numRef>
          </c:val>
          <c:extLst xmlns:c15="http://schemas.microsoft.com/office/drawing/2012/chart">
            <c:ext xmlns:c16="http://schemas.microsoft.com/office/drawing/2014/chart" uri="{C3380CC4-5D6E-409C-BE32-E72D297353CC}">
              <c16:uniqueId val="{00000000-9780-413E-B43E-A21AE54D057E}"/>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0.24</c:v>
                </c:pt>
                <c:pt idx="1">
                  <c:v>0.22</c:v>
                </c:pt>
                <c:pt idx="2">
                  <c:v>0.25</c:v>
                </c:pt>
                <c:pt idx="3">
                  <c:v>0.3</c:v>
                </c:pt>
              </c:numCache>
            </c:numRef>
          </c:val>
          <c:extLst>
            <c:ext xmlns:c16="http://schemas.microsoft.com/office/drawing/2014/chart" uri="{C3380CC4-5D6E-409C-BE32-E72D297353CC}">
              <c16:uniqueId val="{00000000-CB77-4A08-A0DE-E3003B3EF687}"/>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0.25</c:v>
                </c:pt>
                <c:pt idx="1">
                  <c:v>0.21</c:v>
                </c:pt>
                <c:pt idx="2">
                  <c:v>0.24</c:v>
                </c:pt>
                <c:pt idx="3">
                  <c:v>0.3</c:v>
                </c:pt>
              </c:numCache>
            </c:numRef>
          </c:val>
          <c:extLst>
            <c:ext xmlns:c16="http://schemas.microsoft.com/office/drawing/2014/chart" uri="{C3380CC4-5D6E-409C-BE32-E72D297353CC}">
              <c16:uniqueId val="{00000001-CB77-4A08-A0DE-E3003B3EF687}"/>
            </c:ext>
          </c:extLst>
        </c:ser>
        <c:dLbls>
          <c:dLblPos val="outEnd"/>
          <c:showLegendKey val="0"/>
          <c:showVal val="1"/>
          <c:showCatName val="0"/>
          <c:showSerName val="0"/>
          <c:showPercent val="0"/>
          <c:showBubbleSize val="0"/>
        </c:dLbls>
        <c:gapWidth val="80"/>
        <c:overlap val="-25"/>
        <c:axId val="414181736"/>
        <c:axId val="414185264"/>
        <c:extLst/>
      </c:barChart>
      <c:catAx>
        <c:axId val="41418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5264"/>
        <c:crosses val="autoZero"/>
        <c:auto val="1"/>
        <c:lblAlgn val="ctr"/>
        <c:lblOffset val="100"/>
        <c:noMultiLvlLbl val="0"/>
      </c:catAx>
      <c:valAx>
        <c:axId val="414185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4181736"/>
        <c:crosses val="autoZero"/>
        <c:crossBetween val="between"/>
      </c:valAx>
      <c:spPr>
        <a:noFill/>
        <a:ln>
          <a:noFill/>
        </a:ln>
        <a:effectLst/>
      </c:spPr>
    </c:plotArea>
    <c:legend>
      <c:legendPos val="b"/>
      <c:layout>
        <c:manualLayout>
          <c:xMode val="edge"/>
          <c:yMode val="edge"/>
          <c:x val="0.41441101744368736"/>
          <c:y val="0.85331771038542192"/>
          <c:w val="0.32904728328790384"/>
          <c:h val="9.4450426203779941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947218984001202"/>
        </c:manualLayout>
      </c:layout>
      <c:barChart>
        <c:barDir val="bar"/>
        <c:grouping val="percentStacked"/>
        <c:varyColors val="0"/>
        <c:ser>
          <c:idx val="0"/>
          <c:order val="0"/>
          <c:tx>
            <c:strRef>
              <c:f>Sheet1!$B$1</c:f>
              <c:strCache>
                <c:ptCount val="1"/>
                <c:pt idx="0">
                  <c:v>Not at all safe</c:v>
                </c:pt>
              </c:strCache>
            </c:strRef>
          </c:tx>
          <c:spPr>
            <a:solidFill>
              <a:schemeClr val="accent4"/>
            </a:solidFill>
            <a:ln>
              <a:noFill/>
            </a:ln>
            <a:effectLst/>
          </c:spPr>
          <c:invertIfNegative val="0"/>
          <c:dLbls>
            <c:dLbl>
              <c:idx val="0"/>
              <c:spPr>
                <a:noFill/>
                <a:ln>
                  <a:noFill/>
                </a:ln>
                <a:effectLst/>
              </c:spPr>
              <c:txPr>
                <a:bodyPr rot="0" vert="horz"/>
                <a:lstStyle/>
                <a:p>
                  <a:pPr>
                    <a:defRPr>
                      <a:solidFill>
                        <a:schemeClr val="bg1"/>
                      </a:solidFill>
                      <a:latin typeface="+mn-lt"/>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63A-4235-830E-3F371E00961A}"/>
                </c:ext>
              </c:extLst>
            </c:dLbl>
            <c:dLbl>
              <c:idx val="1"/>
              <c:delete val="1"/>
              <c:extLst>
                <c:ext xmlns:c15="http://schemas.microsoft.com/office/drawing/2012/chart" uri="{CE6537A1-D6FC-4f65-9D91-7224C49458BB}"/>
                <c:ext xmlns:c16="http://schemas.microsoft.com/office/drawing/2014/chart" uri="{C3380CC4-5D6E-409C-BE32-E72D297353CC}">
                  <c16:uniqueId val="{00000001-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2-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3-6784-4CDF-9F52-12DF038A3E01}"/>
                </c:ext>
              </c:extLst>
            </c:dLbl>
            <c:spPr>
              <a:noFill/>
              <a:ln>
                <a:noFill/>
              </a:ln>
              <a:effectLst/>
            </c:spPr>
            <c:txPr>
              <a:bodyPr rot="0" vert="horz"/>
              <a:lstStyle/>
              <a:p>
                <a:pPr>
                  <a:defRPr>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0.18</c:v>
                </c:pt>
                <c:pt idx="1">
                  <c:v>0.02</c:v>
                </c:pt>
                <c:pt idx="2">
                  <c:v>0.02</c:v>
                </c:pt>
                <c:pt idx="3">
                  <c:v>0.03</c:v>
                </c:pt>
              </c:numCache>
            </c:numRef>
          </c:val>
          <c:extLst>
            <c:ext xmlns:c16="http://schemas.microsoft.com/office/drawing/2014/chart" uri="{C3380CC4-5D6E-409C-BE32-E72D297353CC}">
              <c16:uniqueId val="{00000004-6784-4CDF-9F52-12DF038A3E01}"/>
            </c:ext>
          </c:extLst>
        </c:ser>
        <c:ser>
          <c:idx val="1"/>
          <c:order val="1"/>
          <c:tx>
            <c:strRef>
              <c:f>Sheet1!$C$1</c:f>
              <c:strCache>
                <c:ptCount val="1"/>
                <c:pt idx="0">
                  <c:v>Not safe</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6-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7-6784-4CDF-9F52-12DF038A3E01}"/>
                </c:ext>
              </c:extLst>
            </c:dLbl>
            <c:spPr>
              <a:noFill/>
              <a:ln>
                <a:noFill/>
              </a:ln>
              <a:effectLst/>
            </c:spPr>
            <c:txPr>
              <a:bodyPr rot="0" vert="horz"/>
              <a:lstStyle/>
              <a:p>
                <a:pPr>
                  <a:defRPr>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0.12</c:v>
                </c:pt>
                <c:pt idx="1">
                  <c:v>0.02</c:v>
                </c:pt>
                <c:pt idx="2">
                  <c:v>0.02</c:v>
                </c:pt>
                <c:pt idx="3">
                  <c:v>0.03</c:v>
                </c:pt>
              </c:numCache>
            </c:numRef>
          </c:val>
          <c:extLst>
            <c:ext xmlns:c16="http://schemas.microsoft.com/office/drawing/2014/chart" uri="{C3380CC4-5D6E-409C-BE32-E72D297353CC}">
              <c16:uniqueId val="{00000008-6784-4CDF-9F52-12DF038A3E01}"/>
            </c:ext>
          </c:extLst>
        </c:ser>
        <c:ser>
          <c:idx val="2"/>
          <c:order val="2"/>
          <c:tx>
            <c:strRef>
              <c:f>Sheet1!$D$1</c:f>
              <c:strCache>
                <c:ptCount val="1"/>
                <c:pt idx="0">
                  <c:v>Okay</c:v>
                </c:pt>
              </c:strCache>
            </c:strRef>
          </c:tx>
          <c:spPr>
            <a:solidFill>
              <a:schemeClr val="bg1">
                <a:lumMod val="65000"/>
              </a:schemeClr>
            </a:solidFill>
            <a:ln>
              <a:noFill/>
            </a:ln>
            <a:effectLst/>
          </c:spPr>
          <c:invertIfNegative val="0"/>
          <c:dLbls>
            <c:spPr>
              <a:noFill/>
              <a:ln>
                <a:noFill/>
              </a:ln>
              <a:effectLst/>
            </c:spPr>
            <c:txPr>
              <a:bodyPr rot="0" vert="horz"/>
              <a:lstStyle/>
              <a:p>
                <a:pPr>
                  <a:defRPr>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0.33</c:v>
                </c:pt>
                <c:pt idx="1">
                  <c:v>0.1</c:v>
                </c:pt>
                <c:pt idx="2">
                  <c:v>0.09</c:v>
                </c:pt>
                <c:pt idx="3">
                  <c:v>0.14000000000000001</c:v>
                </c:pt>
              </c:numCache>
            </c:numRef>
          </c:val>
          <c:extLst>
            <c:ext xmlns:c16="http://schemas.microsoft.com/office/drawing/2014/chart" uri="{C3380CC4-5D6E-409C-BE32-E72D297353CC}">
              <c16:uniqueId val="{00000009-6784-4CDF-9F52-12DF038A3E01}"/>
            </c:ext>
          </c:extLst>
        </c:ser>
        <c:ser>
          <c:idx val="3"/>
          <c:order val="3"/>
          <c:tx>
            <c:strRef>
              <c:f>Sheet1!$E$1</c:f>
              <c:strCache>
                <c:ptCount val="1"/>
                <c:pt idx="0">
                  <c:v>Safe</c:v>
                </c:pt>
              </c:strCache>
            </c:strRef>
          </c:tx>
          <c:spPr>
            <a:solidFill>
              <a:srgbClr val="0070C0"/>
            </a:solidFill>
            <a:ln>
              <a:noFill/>
            </a:ln>
            <a:effectLst/>
          </c:spPr>
          <c:invertIfNegative val="0"/>
          <c:dLbls>
            <c:spPr>
              <a:noFill/>
              <a:ln>
                <a:noFill/>
              </a:ln>
              <a:effectLst/>
            </c:spPr>
            <c:txPr>
              <a:bodyPr rot="0" vert="horz"/>
              <a:lstStyle/>
              <a:p>
                <a:pPr>
                  <a:defRPr>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Sheet1!$E$2:$E$5</c:f>
              <c:numCache>
                <c:formatCode>0%</c:formatCode>
                <c:ptCount val="4"/>
                <c:pt idx="0">
                  <c:v>0.2</c:v>
                </c:pt>
                <c:pt idx="1">
                  <c:v>0.32</c:v>
                </c:pt>
                <c:pt idx="2">
                  <c:v>0.21</c:v>
                </c:pt>
                <c:pt idx="3">
                  <c:v>0.3</c:v>
                </c:pt>
              </c:numCache>
            </c:numRef>
          </c:val>
          <c:extLst>
            <c:ext xmlns:c16="http://schemas.microsoft.com/office/drawing/2014/chart" uri="{C3380CC4-5D6E-409C-BE32-E72D297353CC}">
              <c16:uniqueId val="{0000000A-6784-4CDF-9F52-12DF038A3E01}"/>
            </c:ext>
          </c:extLst>
        </c:ser>
        <c:ser>
          <c:idx val="4"/>
          <c:order val="4"/>
          <c:tx>
            <c:strRef>
              <c:f>Sheet1!$F$1</c:f>
              <c:strCache>
                <c:ptCount val="1"/>
                <c:pt idx="0">
                  <c:v>Very safe</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Sheet1!$F$2:$F$5</c:f>
              <c:numCache>
                <c:formatCode>0%</c:formatCode>
                <c:ptCount val="4"/>
                <c:pt idx="0">
                  <c:v>0.17</c:v>
                </c:pt>
                <c:pt idx="1">
                  <c:v>0.54</c:v>
                </c:pt>
                <c:pt idx="2">
                  <c:v>0.63</c:v>
                </c:pt>
                <c:pt idx="3">
                  <c:v>0.5</c:v>
                </c:pt>
              </c:numCache>
            </c:numRef>
          </c:val>
          <c:extLst>
            <c:ext xmlns:c16="http://schemas.microsoft.com/office/drawing/2014/chart" uri="{C3380CC4-5D6E-409C-BE32-E72D297353CC}">
              <c16:uniqueId val="{0000000B-6784-4CDF-9F52-12DF038A3E01}"/>
            </c:ext>
          </c:extLst>
        </c:ser>
        <c:dLbls>
          <c:showLegendKey val="0"/>
          <c:showVal val="0"/>
          <c:showCatName val="0"/>
          <c:showSerName val="0"/>
          <c:showPercent val="0"/>
          <c:showBubbleSize val="0"/>
        </c:dLbls>
        <c:gapWidth val="80"/>
        <c:overlap val="100"/>
        <c:axId val="467687904"/>
        <c:axId val="467688296"/>
      </c:barChart>
      <c:catAx>
        <c:axId val="467687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67688296"/>
        <c:crosses val="autoZero"/>
        <c:auto val="1"/>
        <c:lblAlgn val="ctr"/>
        <c:lblOffset val="100"/>
        <c:noMultiLvlLbl val="0"/>
      </c:catAx>
      <c:valAx>
        <c:axId val="467688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67687904"/>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39710035782836"/>
          <c:y val="8.8837275897795706E-2"/>
          <c:w val="0.73296171170596214"/>
          <c:h val="0.74177359491374673"/>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0.3</c:v>
                </c:pt>
                <c:pt idx="1">
                  <c:v>0.7</c:v>
                </c:pt>
              </c:numCache>
            </c:numRef>
          </c:val>
          <c:extLst>
            <c:ext xmlns:c16="http://schemas.microsoft.com/office/drawing/2014/chart" uri="{C3380CC4-5D6E-409C-BE32-E72D297353CC}">
              <c16:uniqueId val="{00000004-0512-44F8-A902-A6A5994D8220}"/>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0.28000000000000003</c:v>
                </c:pt>
                <c:pt idx="1">
                  <c:v>0.72</c:v>
                </c:pt>
              </c:numCache>
            </c:numRef>
          </c:val>
          <c:extLst>
            <c:ext xmlns:c16="http://schemas.microsoft.com/office/drawing/2014/chart" uri="{C3380CC4-5D6E-409C-BE32-E72D297353CC}">
              <c16:uniqueId val="{00000005-F026-4EF8-9308-296094A89677}"/>
            </c:ext>
          </c:extLst>
        </c:ser>
        <c:dLbls>
          <c:dLblPos val="outEnd"/>
          <c:showLegendKey val="0"/>
          <c:showVal val="1"/>
          <c:showCatName val="0"/>
          <c:showSerName val="0"/>
          <c:showPercent val="0"/>
          <c:showBubbleSize val="0"/>
        </c:dLbls>
        <c:gapWidth val="80"/>
        <c:overlap val="-25"/>
        <c:axId val="417982456"/>
        <c:axId val="417985200"/>
      </c:barChart>
      <c:valAx>
        <c:axId val="417985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82456"/>
        <c:crosses val="autoZero"/>
        <c:crossBetween val="between"/>
      </c:valAx>
      <c:catAx>
        <c:axId val="4179824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85200"/>
        <c:crosses val="autoZero"/>
        <c:auto val="1"/>
        <c:lblAlgn val="ctr"/>
        <c:lblOffset val="100"/>
        <c:noMultiLvlLbl val="0"/>
      </c:catAx>
      <c:spPr>
        <a:noFill/>
        <a:ln>
          <a:noFill/>
        </a:ln>
        <a:effectLst/>
      </c:spPr>
    </c:plotArea>
    <c:legend>
      <c:legendPos val="b"/>
      <c:layout>
        <c:manualLayout>
          <c:xMode val="edge"/>
          <c:yMode val="edge"/>
          <c:x val="0.31803901320790939"/>
          <c:y val="0.91781199677053982"/>
          <c:w val="0.36392197358418127"/>
          <c:h val="6.73008365239637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9615719542354"/>
          <c:y val="0.10361716486367438"/>
          <c:w val="0.64780909148384014"/>
          <c:h val="0.74236655653779293"/>
        </c:manualLayout>
      </c:layout>
      <c:doughnutChart>
        <c:varyColors val="1"/>
        <c:ser>
          <c:idx val="0"/>
          <c:order val="0"/>
          <c:tx>
            <c:strRef>
              <c:f>Sheet1!$B$1</c:f>
              <c:strCache>
                <c:ptCount val="1"/>
                <c:pt idx="0">
                  <c:v>Alcohol</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3A6F-4C67-9995-66F9B44AB342}"/>
              </c:ext>
            </c:extLst>
          </c:dPt>
          <c:dPt>
            <c:idx val="1"/>
            <c:bubble3D val="0"/>
            <c:spPr>
              <a:solidFill>
                <a:srgbClr val="00A79D"/>
              </a:solidFill>
              <a:ln w="19050">
                <a:noFill/>
              </a:ln>
              <a:effectLst/>
            </c:spPr>
            <c:extLst>
              <c:ext xmlns:c16="http://schemas.microsoft.com/office/drawing/2014/chart" uri="{C3380CC4-5D6E-409C-BE32-E72D297353CC}">
                <c16:uniqueId val="{00000003-3A6F-4C67-9995-66F9B44AB3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4-3A6F-4C67-9995-66F9B44AB342}"/>
            </c:ext>
          </c:extLst>
        </c:ser>
        <c:dLbls>
          <c:showLegendKey val="0"/>
          <c:showVal val="1"/>
          <c:showCatName val="0"/>
          <c:showSerName val="0"/>
          <c:showPercent val="0"/>
          <c:showBubbleSize val="0"/>
          <c:showLeaderLines val="1"/>
        </c:dLbls>
        <c:firstSliceAng val="0"/>
        <c:holeSize val="43"/>
      </c:doughnutChart>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solidFill>
            <a:schemeClr val="bg1"/>
          </a:solidFill>
          <a:latin typeface="+mn-lt"/>
          <a:cs typeface="DINPro" panose="020B0504020101020102"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r>
              <a:rPr lang="en-GB" sz="1200">
                <a:solidFill>
                  <a:schemeClr val="tx1">
                    <a:lumMod val="75000"/>
                    <a:lumOff val="25000"/>
                  </a:schemeClr>
                </a:solidFill>
              </a:rPr>
              <a:t>Parent/Carer</a:t>
            </a:r>
            <a:r>
              <a:rPr lang="en-GB" sz="1200" baseline="0">
                <a:solidFill>
                  <a:schemeClr val="tx1">
                    <a:lumMod val="75000"/>
                    <a:lumOff val="25000"/>
                  </a:schemeClr>
                </a:solidFill>
              </a:rPr>
              <a:t> drinks alcohol</a:t>
            </a:r>
            <a:endParaRPr lang="en-GB" sz="1200">
              <a:solidFill>
                <a:schemeClr val="tx1">
                  <a:lumMod val="75000"/>
                  <a:lumOff val="25000"/>
                </a:schemeClr>
              </a:solidFill>
            </a:endParaRPr>
          </a:p>
        </c:rich>
      </c:tx>
      <c:layout>
        <c:manualLayout>
          <c:xMode val="edge"/>
          <c:yMode val="edge"/>
          <c:x val="0.33523964023929326"/>
          <c:y val="3.922626817794967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0759615719542354"/>
          <c:y val="0.14760726863348575"/>
          <c:w val="0.56993776122474249"/>
          <c:h val="0.66756277075708259"/>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Sheet1!$B$2:$B$4</c:f>
              <c:numCache>
                <c:formatCode>0%</c:formatCode>
                <c:ptCount val="3"/>
                <c:pt idx="0">
                  <c:v>0.18</c:v>
                </c:pt>
                <c:pt idx="1">
                  <c:v>0.38</c:v>
                </c:pt>
                <c:pt idx="2">
                  <c:v>0.44</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2024</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Sheet1!$C$2:$C$4</c:f>
              <c:numCache>
                <c:formatCode>0%</c:formatCode>
                <c:ptCount val="3"/>
                <c:pt idx="0">
                  <c:v>0.19</c:v>
                </c:pt>
                <c:pt idx="1">
                  <c:v>0.34</c:v>
                </c:pt>
                <c:pt idx="2">
                  <c:v>0.48</c:v>
                </c:pt>
              </c:numCache>
            </c:numRef>
          </c:val>
          <c:extLst>
            <c:ext xmlns:c16="http://schemas.microsoft.com/office/drawing/2014/chart" uri="{C3380CC4-5D6E-409C-BE32-E72D297353CC}">
              <c16:uniqueId val="{00000007-68D0-4403-A9DD-5D8FB0AE3013}"/>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Sheet1!$D$2:$D$4</c:f>
              <c:numCache>
                <c:formatCode>0%</c:formatCode>
                <c:ptCount val="3"/>
                <c:pt idx="0">
                  <c:v>0.18</c:v>
                </c:pt>
                <c:pt idx="1">
                  <c:v>0.35</c:v>
                </c:pt>
                <c:pt idx="2">
                  <c:v>0.46</c:v>
                </c:pt>
              </c:numCache>
            </c:numRef>
          </c:val>
          <c:extLst>
            <c:ext xmlns:c16="http://schemas.microsoft.com/office/drawing/2014/chart" uri="{C3380CC4-5D6E-409C-BE32-E72D297353CC}">
              <c16:uniqueId val="{00000006-CB63-4CDA-AE69-239BCEF5810B}"/>
            </c:ext>
          </c:extLst>
        </c:ser>
        <c:dLbls>
          <c:dLblPos val="inEnd"/>
          <c:showLegendKey val="0"/>
          <c:showVal val="1"/>
          <c:showCatName val="0"/>
          <c:showSerName val="0"/>
          <c:showPercent val="0"/>
          <c:showBubbleSize val="0"/>
        </c:dLbls>
        <c:gapWidth val="100"/>
        <c:overlap val="-25"/>
        <c:axId val="421594768"/>
        <c:axId val="421590456"/>
      </c:barChart>
      <c:valAx>
        <c:axId val="421590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4768"/>
        <c:crosses val="autoZero"/>
        <c:crossBetween val="between"/>
      </c:valAx>
      <c:catAx>
        <c:axId val="421594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0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r>
              <a:rPr lang="en-GB" sz="1200">
                <a:solidFill>
                  <a:schemeClr val="tx1">
                    <a:lumMod val="75000"/>
                    <a:lumOff val="25000"/>
                  </a:schemeClr>
                </a:solidFill>
              </a:rPr>
              <a:t>Notice</a:t>
            </a:r>
            <a:r>
              <a:rPr lang="en-GB" sz="1200" baseline="0">
                <a:solidFill>
                  <a:schemeClr val="tx1">
                    <a:lumMod val="75000"/>
                    <a:lumOff val="25000"/>
                  </a:schemeClr>
                </a:solidFill>
              </a:rPr>
              <a:t> these things - Yes</a:t>
            </a:r>
            <a:endParaRPr lang="en-GB" sz="1200">
              <a:solidFill>
                <a:schemeClr val="tx1">
                  <a:lumMod val="75000"/>
                  <a:lumOff val="25000"/>
                </a:schemeClr>
              </a:solidFill>
            </a:endParaRPr>
          </a:p>
        </c:rich>
      </c:tx>
      <c:layout>
        <c:manualLayout>
          <c:xMode val="edge"/>
          <c:yMode val="edge"/>
          <c:x val="0.46167129846837246"/>
          <c:y val="4.995728889888172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38975678397960722"/>
          <c:y val="0.12179394720432522"/>
          <c:w val="0.53466769491449528"/>
          <c:h val="0.78232536211693982"/>
        </c:manualLayout>
      </c:layout>
      <c:barChart>
        <c:barDir val="bar"/>
        <c:grouping val="clustered"/>
        <c:varyColors val="0"/>
        <c:ser>
          <c:idx val="0"/>
          <c:order val="0"/>
          <c:tx>
            <c:strRef>
              <c:f>Sheet1!$B$1</c:f>
              <c:strCache>
                <c:ptCount val="1"/>
                <c:pt idx="0">
                  <c:v>2025</c:v>
                </c:pt>
              </c:strCache>
            </c:strRef>
          </c:tx>
          <c:spPr>
            <a:solidFill>
              <a:schemeClr val="accent1"/>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F6-4EE1-85B7-C1D0D30BA9C9}"/>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F6-4EE1-85B7-C1D0D30BA9C9}"/>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F6-4EE1-85B7-C1D0D30BA9C9}"/>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F6-4EE1-85B7-C1D0D30BA9C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are not able to control how much they drink</c:v>
                </c:pt>
                <c:pt idx="8">
                  <c:v>They drink a lot very quickly</c:v>
                </c:pt>
                <c:pt idx="9">
                  <c:v>Their behaviour changes</c:v>
                </c:pt>
              </c:strCache>
            </c:strRef>
          </c:cat>
          <c:val>
            <c:numRef>
              <c:f>Sheet1!$B$2:$B$11</c:f>
              <c:numCache>
                <c:formatCode>0%</c:formatCode>
                <c:ptCount val="10"/>
                <c:pt idx="0">
                  <c:v>0.72</c:v>
                </c:pt>
                <c:pt idx="1">
                  <c:v>0.03</c:v>
                </c:pt>
                <c:pt idx="2">
                  <c:v>0.04</c:v>
                </c:pt>
                <c:pt idx="3">
                  <c:v>0.04</c:v>
                </c:pt>
                <c:pt idx="4">
                  <c:v>0.04</c:v>
                </c:pt>
                <c:pt idx="5">
                  <c:v>7.0000000000000007E-2</c:v>
                </c:pt>
                <c:pt idx="6">
                  <c:v>7.0000000000000007E-2</c:v>
                </c:pt>
                <c:pt idx="7">
                  <c:v>0.09</c:v>
                </c:pt>
                <c:pt idx="8">
                  <c:v>0.1</c:v>
                </c:pt>
                <c:pt idx="9">
                  <c:v>0.17</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2024</c:v>
                </c:pt>
              </c:strCache>
            </c:strRef>
          </c:tx>
          <c:spPr>
            <a:solidFill>
              <a:srgbClr val="00A79D"/>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5-404B-9983-C60A04B16728}"/>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15-404B-9983-C60A04B16728}"/>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are not able to control how much they drink</c:v>
                </c:pt>
                <c:pt idx="8">
                  <c:v>They drink a lot very quickly</c:v>
                </c:pt>
                <c:pt idx="9">
                  <c:v>Their behaviour changes</c:v>
                </c:pt>
              </c:strCache>
            </c:strRef>
          </c:cat>
          <c:val>
            <c:numRef>
              <c:f>Sheet1!$C$2:$C$11</c:f>
              <c:numCache>
                <c:formatCode>0%</c:formatCode>
                <c:ptCount val="10"/>
                <c:pt idx="0">
                  <c:v>0.69</c:v>
                </c:pt>
                <c:pt idx="1">
                  <c:v>0.03</c:v>
                </c:pt>
                <c:pt idx="2">
                  <c:v>0.05</c:v>
                </c:pt>
                <c:pt idx="3">
                  <c:v>0.04</c:v>
                </c:pt>
                <c:pt idx="4">
                  <c:v>0.06</c:v>
                </c:pt>
                <c:pt idx="5">
                  <c:v>7.0000000000000007E-2</c:v>
                </c:pt>
                <c:pt idx="6">
                  <c:v>0.09</c:v>
                </c:pt>
                <c:pt idx="7">
                  <c:v>0.1</c:v>
                </c:pt>
                <c:pt idx="8">
                  <c:v>0.11</c:v>
                </c:pt>
                <c:pt idx="9">
                  <c:v>0.17</c:v>
                </c:pt>
              </c:numCache>
            </c:numRef>
          </c:val>
          <c:extLst>
            <c:ext xmlns:c16="http://schemas.microsoft.com/office/drawing/2014/chart" uri="{C3380CC4-5D6E-409C-BE32-E72D297353CC}">
              <c16:uniqueId val="{00000005-3B6E-4CE5-AAA9-A608C9DAE950}"/>
            </c:ext>
          </c:extLst>
        </c:ser>
        <c:ser>
          <c:idx val="2"/>
          <c:order val="2"/>
          <c:tx>
            <c:strRef>
              <c:f>Sheet1!$D$1</c:f>
              <c:strCache>
                <c:ptCount val="1"/>
                <c:pt idx="0">
                  <c:v>2023</c:v>
                </c:pt>
              </c:strCache>
            </c:strRef>
          </c:tx>
          <c:spPr>
            <a:solidFill>
              <a:schemeClr val="accent1">
                <a:lumMod val="50000"/>
              </a:schemeClr>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12-4DFD-9F36-4A666612F147}"/>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12-4DFD-9F36-4A666612F147}"/>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are not able to control how much they drink</c:v>
                </c:pt>
                <c:pt idx="8">
                  <c:v>They drink a lot very quickly</c:v>
                </c:pt>
                <c:pt idx="9">
                  <c:v>Their behaviour changes</c:v>
                </c:pt>
              </c:strCache>
            </c:strRef>
          </c:cat>
          <c:val>
            <c:numRef>
              <c:f>Sheet1!$D$2:$D$11</c:f>
              <c:numCache>
                <c:formatCode>0%</c:formatCode>
                <c:ptCount val="10"/>
                <c:pt idx="0">
                  <c:v>0.69</c:v>
                </c:pt>
                <c:pt idx="1">
                  <c:v>0.04</c:v>
                </c:pt>
                <c:pt idx="2">
                  <c:v>0.05</c:v>
                </c:pt>
                <c:pt idx="3">
                  <c:v>0.05</c:v>
                </c:pt>
                <c:pt idx="4">
                  <c:v>0.05</c:v>
                </c:pt>
                <c:pt idx="5">
                  <c:v>0.08</c:v>
                </c:pt>
                <c:pt idx="6">
                  <c:v>0.09</c:v>
                </c:pt>
                <c:pt idx="7">
                  <c:v>0.11</c:v>
                </c:pt>
                <c:pt idx="8">
                  <c:v>0.1</c:v>
                </c:pt>
                <c:pt idx="9">
                  <c:v>0.17</c:v>
                </c:pt>
              </c:numCache>
            </c:numRef>
          </c:val>
          <c:extLst>
            <c:ext xmlns:c16="http://schemas.microsoft.com/office/drawing/2014/chart" uri="{C3380CC4-5D6E-409C-BE32-E72D297353CC}">
              <c16:uniqueId val="{00000004-A017-4083-BFF0-BC115795914D}"/>
            </c:ext>
          </c:extLst>
        </c:ser>
        <c:dLbls>
          <c:dLblPos val="inEnd"/>
          <c:showLegendKey val="0"/>
          <c:showVal val="1"/>
          <c:showCatName val="0"/>
          <c:showSerName val="0"/>
          <c:showPercent val="0"/>
          <c:showBubbleSize val="0"/>
        </c:dLbls>
        <c:gapWidth val="100"/>
        <c:overlap val="-25"/>
        <c:axId val="421595944"/>
        <c:axId val="421593984"/>
      </c:barChart>
      <c:valAx>
        <c:axId val="421593984"/>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5944"/>
        <c:crosses val="autoZero"/>
        <c:crossBetween val="between"/>
        <c:majorUnit val="0.1"/>
      </c:valAx>
      <c:catAx>
        <c:axId val="421595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3984"/>
        <c:crosses val="autoZero"/>
        <c:auto val="1"/>
        <c:lblAlgn val="ctr"/>
        <c:lblOffset val="100"/>
        <c:noMultiLvlLbl val="0"/>
      </c:catAx>
      <c:spPr>
        <a:noFill/>
        <a:ln>
          <a:noFill/>
        </a:ln>
        <a:effectLst/>
      </c:spPr>
    </c:plotArea>
    <c:legend>
      <c:legendPos val="b"/>
      <c:layout>
        <c:manualLayout>
          <c:xMode val="edge"/>
          <c:yMode val="edge"/>
          <c:x val="0.48921823831153516"/>
          <c:y val="0.94619353615205892"/>
          <c:w val="0.24810766122740227"/>
          <c:h val="4.75459646394317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80600902239081"/>
          <c:y val="3.2921548556776363E-2"/>
          <c:w val="0.53721718251968631"/>
          <c:h val="0.7386714034607299"/>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20-42E1-894B-82606B3DB986}"/>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20-42E1-894B-82606B3DB986}"/>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E320-42E1-894B-82606B3DB9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ef>
          </c:cat>
          <c:val>
            <c:numRef>
              <c:f>Sheet1!$B$2:$B$6</c:f>
              <c:numCache>
                <c:formatCode>0%</c:formatCode>
                <c:ptCount val="5"/>
                <c:pt idx="0">
                  <c:v>0</c:v>
                </c:pt>
                <c:pt idx="1">
                  <c:v>0</c:v>
                </c:pt>
                <c:pt idx="2">
                  <c:v>0.05</c:v>
                </c:pt>
                <c:pt idx="3">
                  <c:v>7.0000000000000007E-2</c:v>
                </c:pt>
                <c:pt idx="4">
                  <c:v>0.87</c:v>
                </c:pt>
              </c:numCache>
            </c:numRef>
          </c:val>
          <c:extLst>
            <c:ext xmlns:c16="http://schemas.microsoft.com/office/drawing/2014/chart" uri="{C3380CC4-5D6E-409C-BE32-E72D297353CC}">
              <c16:uniqueId val="{00000004-3A6F-4C67-9995-66F9B44AB342}"/>
            </c:ext>
          </c:extLst>
        </c:ser>
        <c:ser>
          <c:idx val="1"/>
          <c:order val="1"/>
          <c:tx>
            <c:strRef>
              <c:f>Sheet1!$C$1</c:f>
              <c:strCache>
                <c:ptCount val="1"/>
                <c:pt idx="0">
                  <c:v>2024</c:v>
                </c:pt>
              </c:strCache>
            </c:strRef>
          </c:tx>
          <c:spPr>
            <a:solidFill>
              <a:srgbClr val="00A79D"/>
            </a:solidFill>
            <a:ln>
              <a:noFill/>
            </a:ln>
            <a:effectLst/>
          </c:spPr>
          <c:invertIfNegative val="0"/>
          <c:dLbls>
            <c:dLbl>
              <c:idx val="2"/>
              <c:layout>
                <c:manualLayout>
                  <c:x val="-6.9995942437673887E-3"/>
                  <c:y val="-5.6825577627207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33-4A9A-8000-4850BB2547ED}"/>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D5D-47A8-98B9-628F26DDDD22}"/>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D5D-47A8-98B9-628F26DDDD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ef>
          </c:cat>
          <c:val>
            <c:numRef>
              <c:f>Sheet1!$C$2:$C$6</c:f>
              <c:numCache>
                <c:formatCode>0%</c:formatCode>
                <c:ptCount val="5"/>
                <c:pt idx="0">
                  <c:v>0</c:v>
                </c:pt>
                <c:pt idx="1">
                  <c:v>0.01</c:v>
                </c:pt>
                <c:pt idx="2">
                  <c:v>0.06</c:v>
                </c:pt>
                <c:pt idx="3">
                  <c:v>0.13</c:v>
                </c:pt>
                <c:pt idx="4">
                  <c:v>0.81</c:v>
                </c:pt>
              </c:numCache>
            </c:numRef>
          </c:val>
          <c:extLst>
            <c:ext xmlns:c16="http://schemas.microsoft.com/office/drawing/2014/chart" uri="{C3380CC4-5D6E-409C-BE32-E72D297353CC}">
              <c16:uniqueId val="{00000004-7E39-4237-A096-C37606D9F061}"/>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D-47A8-98B9-628F26DDDD22}"/>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CEC6-4989-9D97-7E0175D623D1}"/>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EC6-4989-9D97-7E0175D623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ef>
          </c:cat>
          <c:val>
            <c:numRef>
              <c:f>Sheet1!$D$2:$D$6</c:f>
              <c:numCache>
                <c:formatCode>0%</c:formatCode>
                <c:ptCount val="5"/>
                <c:pt idx="0">
                  <c:v>0.01</c:v>
                </c:pt>
                <c:pt idx="1">
                  <c:v>0.01</c:v>
                </c:pt>
                <c:pt idx="2">
                  <c:v>0.06</c:v>
                </c:pt>
                <c:pt idx="3">
                  <c:v>0.14000000000000001</c:v>
                </c:pt>
                <c:pt idx="4">
                  <c:v>0.78</c:v>
                </c:pt>
              </c:numCache>
            </c:numRef>
          </c:val>
          <c:extLst>
            <c:ext xmlns:c16="http://schemas.microsoft.com/office/drawing/2014/chart" uri="{C3380CC4-5D6E-409C-BE32-E72D297353CC}">
              <c16:uniqueId val="{00000004-CEC6-4989-9D97-7E0175D623D1}"/>
            </c:ext>
          </c:extLst>
        </c:ser>
        <c:dLbls>
          <c:dLblPos val="inEnd"/>
          <c:showLegendKey val="0"/>
          <c:showVal val="1"/>
          <c:showCatName val="0"/>
          <c:showSerName val="0"/>
          <c:showPercent val="0"/>
          <c:showBubbleSize val="0"/>
        </c:dLbls>
        <c:gapWidth val="150"/>
        <c:overlap val="-25"/>
        <c:axId val="421589672"/>
        <c:axId val="421592024"/>
      </c:barChart>
      <c:valAx>
        <c:axId val="421592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89672"/>
        <c:crosses val="autoZero"/>
        <c:crossBetween val="between"/>
        <c:majorUnit val="0.2"/>
      </c:valAx>
      <c:catAx>
        <c:axId val="421589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2024"/>
        <c:crosses val="autoZero"/>
        <c:auto val="0"/>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64529125278139"/>
          <c:y val="3.292154855677637E-2"/>
          <c:w val="0.52201628530767452"/>
          <c:h val="0.69837645834268458"/>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Disposable e.g. Blu bar, Elf bar, Lost Mary</c:v>
                </c:pt>
                <c:pt idx="1">
                  <c:v>Rechargeable e.g. pens or pods</c:v>
                </c:pt>
                <c:pt idx="2">
                  <c:v>Tanks and Mods</c:v>
                </c:pt>
              </c:strCache>
            </c:strRef>
          </c:cat>
          <c:val>
            <c:numRef>
              <c:f>Sheet1!$B$2:$B$4</c:f>
              <c:numCache>
                <c:formatCode>General</c:formatCode>
                <c:ptCount val="3"/>
                <c:pt idx="0">
                  <c:v>3</c:v>
                </c:pt>
                <c:pt idx="1">
                  <c:v>6</c:v>
                </c:pt>
                <c:pt idx="2">
                  <c:v>2</c:v>
                </c:pt>
              </c:numCache>
            </c:numRef>
          </c:val>
          <c:extLst>
            <c:ext xmlns:c16="http://schemas.microsoft.com/office/drawing/2014/chart" uri="{C3380CC4-5D6E-409C-BE32-E72D297353CC}">
              <c16:uniqueId val="{00000004-3A6F-4C67-9995-66F9B44AB342}"/>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Disposable e.g. Blu bar, Elf bar, Lost Mary</c:v>
                </c:pt>
                <c:pt idx="1">
                  <c:v>Rechargeable e.g. pens or pods</c:v>
                </c:pt>
                <c:pt idx="2">
                  <c:v>Tanks and Mods</c:v>
                </c:pt>
              </c:strCache>
            </c:strRef>
          </c:cat>
          <c:val>
            <c:numRef>
              <c:f>Sheet1!$C$2:$C$4</c:f>
              <c:numCache>
                <c:formatCode>General</c:formatCode>
                <c:ptCount val="3"/>
                <c:pt idx="0">
                  <c:v>6</c:v>
                </c:pt>
                <c:pt idx="1">
                  <c:v>5</c:v>
                </c:pt>
                <c:pt idx="2">
                  <c:v>2</c:v>
                </c:pt>
              </c:numCache>
            </c:numRef>
          </c:val>
          <c:extLst>
            <c:ext xmlns:c16="http://schemas.microsoft.com/office/drawing/2014/chart" uri="{C3380CC4-5D6E-409C-BE32-E72D297353CC}">
              <c16:uniqueId val="{00000000-3381-4B94-B661-7D8A733122A8}"/>
            </c:ext>
          </c:extLst>
        </c:ser>
        <c:dLbls>
          <c:dLblPos val="inEnd"/>
          <c:showLegendKey val="0"/>
          <c:showVal val="1"/>
          <c:showCatName val="0"/>
          <c:showSerName val="0"/>
          <c:showPercent val="0"/>
          <c:showBubbleSize val="0"/>
        </c:dLbls>
        <c:gapWidth val="150"/>
        <c:overlap val="-25"/>
        <c:axId val="421589672"/>
        <c:axId val="421592024"/>
      </c:barChart>
      <c:valAx>
        <c:axId val="421592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89672"/>
        <c:crosses val="autoZero"/>
        <c:crossBetween val="between"/>
      </c:valAx>
      <c:catAx>
        <c:axId val="421589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2024"/>
        <c:crossesAt val="0"/>
        <c:auto val="0"/>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Smoking indoors</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473123850381389"/>
          <c:y val="0.12717638544761145"/>
          <c:w val="0.79444027201350753"/>
          <c:h val="0.6945034651595926"/>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34BC-4136-937F-B87508BF12AA}"/>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0.86</c:v>
                </c:pt>
                <c:pt idx="1">
                  <c:v>0.14000000000000001</c:v>
                </c:pt>
              </c:numCache>
            </c:numRef>
          </c:val>
          <c:extLst>
            <c:ext xmlns:c16="http://schemas.microsoft.com/office/drawing/2014/chart" uri="{C3380CC4-5D6E-409C-BE32-E72D297353CC}">
              <c16:uniqueId val="{00000004-CA7E-4C9C-904A-DBEAFDA6FA09}"/>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0.85</c:v>
                </c:pt>
                <c:pt idx="1">
                  <c:v>0.15</c:v>
                </c:pt>
              </c:numCache>
            </c:numRef>
          </c:val>
          <c:extLst>
            <c:ext xmlns:c16="http://schemas.microsoft.com/office/drawing/2014/chart" uri="{C3380CC4-5D6E-409C-BE32-E72D297353CC}">
              <c16:uniqueId val="{00000005-6869-4212-925C-559ADCE2338D}"/>
            </c:ext>
          </c:extLst>
        </c:ser>
        <c:dLbls>
          <c:showLegendKey val="0"/>
          <c:showVal val="0"/>
          <c:showCatName val="0"/>
          <c:showSerName val="0"/>
          <c:showPercent val="0"/>
          <c:showBubbleSize val="0"/>
        </c:dLbls>
        <c:gapWidth val="100"/>
        <c:overlap val="-25"/>
        <c:axId val="421585752"/>
        <c:axId val="421595552"/>
      </c:barChart>
      <c:valAx>
        <c:axId val="42159555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21585752"/>
        <c:crosses val="autoZero"/>
        <c:crossBetween val="between"/>
      </c:valAx>
      <c:catAx>
        <c:axId val="421585752"/>
        <c:scaling>
          <c:orientation val="minMax"/>
        </c:scaling>
        <c:delete val="0"/>
        <c:axPos val="l"/>
        <c:numFmt formatCode="General"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latin typeface="+mn-lt"/>
              </a:defRPr>
            </a:pPr>
            <a:endParaRPr lang="en-US"/>
          </a:p>
        </c:txPr>
        <c:crossAx val="421595552"/>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Smoking in a car</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5520169613976628"/>
          <c:y val="0.18037218437517372"/>
          <c:w val="0.80627423866594861"/>
          <c:h val="0.64130764812332852"/>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4-4F14-4FAD-8AA4-A902628FA3DF}"/>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0.83</c:v>
                </c:pt>
                <c:pt idx="1">
                  <c:v>0.17</c:v>
                </c:pt>
              </c:numCache>
            </c:numRef>
          </c:val>
          <c:extLst>
            <c:ext xmlns:c16="http://schemas.microsoft.com/office/drawing/2014/chart" uri="{C3380CC4-5D6E-409C-BE32-E72D297353CC}">
              <c16:uniqueId val="{00000004-86C4-4C6C-B813-82FBCED05203}"/>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0.83</c:v>
                </c:pt>
                <c:pt idx="1">
                  <c:v>0.17</c:v>
                </c:pt>
              </c:numCache>
            </c:numRef>
          </c:val>
          <c:extLst>
            <c:ext xmlns:c16="http://schemas.microsoft.com/office/drawing/2014/chart" uri="{C3380CC4-5D6E-409C-BE32-E72D297353CC}">
              <c16:uniqueId val="{00000005-1D81-4C0F-935B-6586022D57F4}"/>
            </c:ext>
          </c:extLst>
        </c:ser>
        <c:dLbls>
          <c:showLegendKey val="0"/>
          <c:showVal val="0"/>
          <c:showCatName val="0"/>
          <c:showSerName val="0"/>
          <c:showPercent val="0"/>
          <c:showBubbleSize val="0"/>
        </c:dLbls>
        <c:gapWidth val="100"/>
        <c:overlap val="-25"/>
        <c:axId val="421591240"/>
        <c:axId val="421587712"/>
      </c:barChart>
      <c:valAx>
        <c:axId val="42158771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21591240"/>
        <c:crosses val="autoZero"/>
        <c:crossBetween val="between"/>
      </c:valAx>
      <c:catAx>
        <c:axId val="421591240"/>
        <c:scaling>
          <c:orientation val="minMax"/>
        </c:scaling>
        <c:delete val="0"/>
        <c:axPos val="l"/>
        <c:numFmt formatCode="General" sourceLinked="1"/>
        <c:majorTickMark val="out"/>
        <c:minorTickMark val="none"/>
        <c:tickLblPos val="nextTo"/>
        <c:txPr>
          <a:bodyPr/>
          <a:lstStyle/>
          <a:p>
            <a:pPr>
              <a:defRPr>
                <a:solidFill>
                  <a:schemeClr val="tx1">
                    <a:lumMod val="75000"/>
                    <a:lumOff val="25000"/>
                  </a:schemeClr>
                </a:solidFill>
                <a:latin typeface="+mn-lt"/>
              </a:defRPr>
            </a:pPr>
            <a:endParaRPr lang="en-US"/>
          </a:p>
        </c:txPr>
        <c:crossAx val="421587712"/>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Smoker in the home</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25700409723060336"/>
          <c:y val="0.18159091869030783"/>
          <c:w val="0.67291484790209632"/>
          <c:h val="0.65347131044230922"/>
        </c:manualLayout>
      </c:layout>
      <c:barChart>
        <c:barDir val="bar"/>
        <c:grouping val="clustered"/>
        <c:varyColors val="0"/>
        <c:ser>
          <c:idx val="0"/>
          <c:order val="0"/>
          <c:tx>
            <c:strRef>
              <c:f>Sheet1!$B$1</c:f>
              <c:strCache>
                <c:ptCount val="1"/>
                <c:pt idx="0">
                  <c:v>2025</c:v>
                </c:pt>
              </c:strCache>
            </c:strRef>
          </c:tx>
          <c:invertIfNegative val="0"/>
          <c:dLbls>
            <c:dLbl>
              <c:idx val="0"/>
              <c:layout>
                <c:manualLayout>
                  <c:x val="-7.1750133828771406E-2"/>
                  <c:y val="-1.200227867158600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37-4E63-93F5-3D096CE630A1}"/>
                </c:ext>
              </c:extLst>
            </c:dLbl>
            <c:dLbl>
              <c:idx val="4"/>
              <c:layout>
                <c:manualLayout>
                  <c:x val="-8.89377710161091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37-4E63-93F5-3D096CE630A1}"/>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want to say</c:v>
                </c:pt>
                <c:pt idx="1">
                  <c:v>No</c:v>
                </c:pt>
                <c:pt idx="2">
                  <c:v>Cigarettes and Vapes</c:v>
                </c:pt>
                <c:pt idx="3">
                  <c:v>Vapes</c:v>
                </c:pt>
                <c:pt idx="4">
                  <c:v>Cigarettes</c:v>
                </c:pt>
              </c:strCache>
            </c:strRef>
          </c:cat>
          <c:val>
            <c:numRef>
              <c:f>Sheet1!$B$2:$B$6</c:f>
              <c:numCache>
                <c:formatCode>0%</c:formatCode>
                <c:ptCount val="5"/>
                <c:pt idx="0">
                  <c:v>0.09</c:v>
                </c:pt>
                <c:pt idx="1">
                  <c:v>0.46</c:v>
                </c:pt>
                <c:pt idx="2">
                  <c:v>0.12</c:v>
                </c:pt>
                <c:pt idx="3">
                  <c:v>0.22</c:v>
                </c:pt>
                <c:pt idx="4">
                  <c:v>0.11</c:v>
                </c:pt>
              </c:numCache>
            </c:numRef>
          </c:val>
          <c:extLst>
            <c:ext xmlns:c16="http://schemas.microsoft.com/office/drawing/2014/chart" uri="{C3380CC4-5D6E-409C-BE32-E72D297353CC}">
              <c16:uniqueId val="{00000000-4C69-440A-A782-BF9701D5CDB7}"/>
            </c:ext>
          </c:extLst>
        </c:ser>
        <c:ser>
          <c:idx val="1"/>
          <c:order val="1"/>
          <c:tx>
            <c:strRef>
              <c:f>Sheet1!$C$1</c:f>
              <c:strCache>
                <c:ptCount val="1"/>
                <c:pt idx="0">
                  <c:v>2024</c:v>
                </c:pt>
              </c:strCache>
            </c:strRef>
          </c:tx>
          <c:spPr>
            <a:solidFill>
              <a:srgbClr val="00A79D"/>
            </a:solidFill>
          </c:spPr>
          <c:invertIfNegative val="0"/>
          <c:dLbls>
            <c:dLbl>
              <c:idx val="0"/>
              <c:layout>
                <c:manualLayout>
                  <c:x val="-7.175013382877140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37-4E63-93F5-3D096CE630A1}"/>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don't want to say</c:v>
                </c:pt>
                <c:pt idx="1">
                  <c:v>No</c:v>
                </c:pt>
                <c:pt idx="2">
                  <c:v>Cigarettes and Vapes</c:v>
                </c:pt>
                <c:pt idx="3">
                  <c:v>Vapes</c:v>
                </c:pt>
                <c:pt idx="4">
                  <c:v>Cigarettes</c:v>
                </c:pt>
              </c:strCache>
            </c:strRef>
          </c:cat>
          <c:val>
            <c:numRef>
              <c:f>Sheet1!$C$2:$C$6</c:f>
              <c:numCache>
                <c:formatCode>0%</c:formatCode>
                <c:ptCount val="5"/>
                <c:pt idx="0">
                  <c:v>0.09</c:v>
                </c:pt>
                <c:pt idx="1">
                  <c:v>0.57999999999999996</c:v>
                </c:pt>
              </c:numCache>
            </c:numRef>
          </c:val>
          <c:extLst>
            <c:ext xmlns:c16="http://schemas.microsoft.com/office/drawing/2014/chart" uri="{C3380CC4-5D6E-409C-BE32-E72D297353CC}">
              <c16:uniqueId val="{00000001-4C69-440A-A782-BF9701D5CDB7}"/>
            </c:ext>
          </c:extLst>
        </c:ser>
        <c:ser>
          <c:idx val="2"/>
          <c:order val="2"/>
          <c:tx>
            <c:strRef>
              <c:f>Sheet1!$D$1</c:f>
              <c:strCache>
                <c:ptCount val="1"/>
                <c:pt idx="0">
                  <c:v>2023</c:v>
                </c:pt>
              </c:strCache>
            </c:strRef>
          </c:tx>
          <c:spPr>
            <a:solidFill>
              <a:schemeClr val="accent1">
                <a:lumMod val="50000"/>
              </a:schemeClr>
            </a:solidFill>
          </c:spPr>
          <c:invertIfNegative val="0"/>
          <c:dLbls>
            <c:dLbl>
              <c:idx val="0"/>
              <c:layout>
                <c:manualLayout>
                  <c:x val="-6.7789189002050762E-2"/>
                  <c:y val="-1.200227867158600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69-440A-A782-BF9701D5CDB7}"/>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don't want to say</c:v>
                </c:pt>
                <c:pt idx="1">
                  <c:v>No</c:v>
                </c:pt>
                <c:pt idx="2">
                  <c:v>Cigarettes and Vapes</c:v>
                </c:pt>
                <c:pt idx="3">
                  <c:v>Vapes</c:v>
                </c:pt>
                <c:pt idx="4">
                  <c:v>Cigarettes</c:v>
                </c:pt>
              </c:strCache>
            </c:strRef>
          </c:cat>
          <c:val>
            <c:numRef>
              <c:f>Sheet1!$D$2:$D$6</c:f>
              <c:numCache>
                <c:formatCode>0%</c:formatCode>
                <c:ptCount val="5"/>
                <c:pt idx="0">
                  <c:v>0.08</c:v>
                </c:pt>
                <c:pt idx="1">
                  <c:v>0.56999999999999995</c:v>
                </c:pt>
              </c:numCache>
            </c:numRef>
          </c:val>
          <c:extLst>
            <c:ext xmlns:c16="http://schemas.microsoft.com/office/drawing/2014/chart" uri="{C3380CC4-5D6E-409C-BE32-E72D297353CC}">
              <c16:uniqueId val="{00000003-4C69-440A-A782-BF9701D5CDB7}"/>
            </c:ext>
          </c:extLst>
        </c:ser>
        <c:dLbls>
          <c:dLblPos val="inEnd"/>
          <c:showLegendKey val="0"/>
          <c:showVal val="1"/>
          <c:showCatName val="0"/>
          <c:showSerName val="0"/>
          <c:showPercent val="0"/>
          <c:showBubbleSize val="0"/>
        </c:dLbls>
        <c:gapWidth val="100"/>
        <c:overlap val="-25"/>
        <c:axId val="421588496"/>
        <c:axId val="421595160"/>
      </c:barChart>
      <c:valAx>
        <c:axId val="421595160"/>
        <c:scaling>
          <c:orientation val="minMax"/>
          <c:max val="1"/>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21588496"/>
        <c:crosses val="autoZero"/>
        <c:crossBetween val="between"/>
      </c:valAx>
      <c:catAx>
        <c:axId val="421588496"/>
        <c:scaling>
          <c:orientation val="minMax"/>
        </c:scaling>
        <c:delete val="0"/>
        <c:axPos val="l"/>
        <c:numFmt formatCode="General" sourceLinked="1"/>
        <c:majorTickMark val="out"/>
        <c:minorTickMark val="none"/>
        <c:tickLblPos val="nextTo"/>
        <c:txPr>
          <a:bodyPr/>
          <a:lstStyle/>
          <a:p>
            <a:pPr>
              <a:defRPr>
                <a:solidFill>
                  <a:schemeClr val="tx1">
                    <a:lumMod val="75000"/>
                    <a:lumOff val="25000"/>
                  </a:schemeClr>
                </a:solidFill>
                <a:latin typeface="+mn-lt"/>
              </a:defRPr>
            </a:pPr>
            <a:endParaRPr lang="en-US"/>
          </a:p>
        </c:txPr>
        <c:crossAx val="421595160"/>
        <c:crosses val="autoZero"/>
        <c:auto val="1"/>
        <c:lblAlgn val="ctr"/>
        <c:lblOffset val="100"/>
        <c:noMultiLvlLbl val="0"/>
      </c:catAx>
      <c:spPr>
        <a:noFill/>
        <a:ln>
          <a:noFill/>
        </a:ln>
        <a:effectLst/>
      </c:spPr>
    </c:plotArea>
    <c:legend>
      <c:legendPos val="b"/>
      <c:overlay val="0"/>
      <c:txPr>
        <a:bodyPr/>
        <a:lstStyle/>
        <a:p>
          <a:pPr>
            <a:defRPr>
              <a:solidFill>
                <a:srgbClr val="404040"/>
              </a:solidFill>
              <a:latin typeface="+mn-lt"/>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8253889044511"/>
          <c:y val="4.3019869964841501E-2"/>
          <c:w val="0.4511205061184006"/>
          <c:h val="0.78989729767718386"/>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0.37</c:v>
                </c:pt>
                <c:pt idx="1">
                  <c:v>0.86</c:v>
                </c:pt>
                <c:pt idx="2">
                  <c:v>0.86</c:v>
                </c:pt>
                <c:pt idx="3">
                  <c:v>0.8</c:v>
                </c:pt>
              </c:numCache>
            </c:numRef>
          </c:val>
          <c:extLst>
            <c:ext xmlns:c16="http://schemas.microsoft.com/office/drawing/2014/chart" uri="{C3380CC4-5D6E-409C-BE32-E72D297353CC}">
              <c16:uniqueId val="{00000000-6BCE-4772-BA94-3B0C89DD098C}"/>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0.37</c:v>
                </c:pt>
                <c:pt idx="1">
                  <c:v>0.86</c:v>
                </c:pt>
                <c:pt idx="2">
                  <c:v>0.87</c:v>
                </c:pt>
                <c:pt idx="3">
                  <c:v>0.8</c:v>
                </c:pt>
              </c:numCache>
            </c:numRef>
          </c:val>
          <c:extLst>
            <c:ext xmlns:c16="http://schemas.microsoft.com/office/drawing/2014/chart" uri="{C3380CC4-5D6E-409C-BE32-E72D297353CC}">
              <c16:uniqueId val="{00000001-6BCE-4772-BA94-3B0C89DD098C}"/>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0.36</c:v>
                </c:pt>
                <c:pt idx="1">
                  <c:v>0.85</c:v>
                </c:pt>
                <c:pt idx="2">
                  <c:v>0.85</c:v>
                </c:pt>
                <c:pt idx="3">
                  <c:v>0.8</c:v>
                </c:pt>
              </c:numCache>
            </c:numRef>
          </c:val>
          <c:extLst>
            <c:ext xmlns:c16="http://schemas.microsoft.com/office/drawing/2014/chart" uri="{C3380CC4-5D6E-409C-BE32-E72D297353CC}">
              <c16:uniqueId val="{00000001-105F-4578-9D5D-22D6930840F4}"/>
            </c:ext>
          </c:extLst>
        </c:ser>
        <c:dLbls>
          <c:showLegendKey val="0"/>
          <c:showVal val="0"/>
          <c:showCatName val="0"/>
          <c:showSerName val="0"/>
          <c:showPercent val="0"/>
          <c:showBubbleSize val="0"/>
        </c:dLbls>
        <c:gapWidth val="80"/>
        <c:overlap val="-25"/>
        <c:axId val="414183304"/>
        <c:axId val="414182520"/>
      </c:barChart>
      <c:catAx>
        <c:axId val="414183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2520"/>
        <c:crosses val="autoZero"/>
        <c:auto val="1"/>
        <c:lblAlgn val="ctr"/>
        <c:lblOffset val="100"/>
        <c:noMultiLvlLbl val="0"/>
      </c:catAx>
      <c:valAx>
        <c:axId val="414182520"/>
        <c:scaling>
          <c:orientation val="minMax"/>
        </c:scaling>
        <c:delete val="0"/>
        <c:axPos val="b"/>
        <c:majorGridlines>
          <c:spPr>
            <a:ln w="9525">
              <a:solidFill>
                <a:schemeClr val="bg1">
                  <a:lumMod val="75000"/>
                </a:schemeClr>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83304"/>
        <c:crosses val="autoZero"/>
        <c:crossBetween val="between"/>
        <c:majorUnit val="0.2"/>
      </c:valAx>
      <c:spPr>
        <a:noFill/>
        <a:ln>
          <a:noFill/>
        </a:ln>
        <a:effectLst/>
      </c:spPr>
    </c:plotArea>
    <c:legend>
      <c:legendPos val="b"/>
      <c:layout>
        <c:manualLayout>
          <c:xMode val="edge"/>
          <c:yMode val="edge"/>
          <c:x val="0.56733847770788204"/>
          <c:y val="0.91275791920953209"/>
          <c:w val="0.29463221061141132"/>
          <c:h val="8.724208079046788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404329267906"/>
          <c:y val="4.3359177993222753E-2"/>
          <c:w val="0.78342344885969695"/>
          <c:h val="0.77329574992633954"/>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D-4C46-88F5-3C9888DC792A}"/>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Sheet1!$B$2:$B$5</c:f>
              <c:numCache>
                <c:formatCode>0%</c:formatCode>
                <c:ptCount val="4"/>
                <c:pt idx="0">
                  <c:v>0.04</c:v>
                </c:pt>
                <c:pt idx="1">
                  <c:v>0.19</c:v>
                </c:pt>
                <c:pt idx="2">
                  <c:v>0.72</c:v>
                </c:pt>
                <c:pt idx="3">
                  <c:v>0.05</c:v>
                </c:pt>
              </c:numCache>
            </c:numRef>
          </c:val>
          <c:extLst>
            <c:ext xmlns:c16="http://schemas.microsoft.com/office/drawing/2014/chart" uri="{C3380CC4-5D6E-409C-BE32-E72D297353CC}">
              <c16:uniqueId val="{00000003-D807-411A-825E-97649A27397E}"/>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Sheet1!$C$2:$C$5</c:f>
              <c:numCache>
                <c:formatCode>0%</c:formatCode>
                <c:ptCount val="4"/>
                <c:pt idx="0">
                  <c:v>0.05</c:v>
                </c:pt>
                <c:pt idx="1">
                  <c:v>0.21</c:v>
                </c:pt>
                <c:pt idx="2">
                  <c:v>0.69</c:v>
                </c:pt>
                <c:pt idx="3">
                  <c:v>0.05</c:v>
                </c:pt>
              </c:numCache>
            </c:numRef>
          </c:val>
          <c:extLst>
            <c:ext xmlns:c16="http://schemas.microsoft.com/office/drawing/2014/chart" uri="{C3380CC4-5D6E-409C-BE32-E72D297353CC}">
              <c16:uniqueId val="{00000002-B9A4-411D-8E68-DBC506DF3003}"/>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Sheet1!$D$2:$D$5</c:f>
              <c:numCache>
                <c:formatCode>0%</c:formatCode>
                <c:ptCount val="4"/>
                <c:pt idx="0">
                  <c:v>0.06</c:v>
                </c:pt>
                <c:pt idx="1">
                  <c:v>0.18</c:v>
                </c:pt>
                <c:pt idx="2">
                  <c:v>0.7</c:v>
                </c:pt>
                <c:pt idx="3">
                  <c:v>0.06</c:v>
                </c:pt>
              </c:numCache>
            </c:numRef>
          </c:val>
          <c:extLst>
            <c:ext xmlns:c16="http://schemas.microsoft.com/office/drawing/2014/chart" uri="{C3380CC4-5D6E-409C-BE32-E72D297353CC}">
              <c16:uniqueId val="{00000003-0D59-4A2C-BEA1-8290B82C6EC1}"/>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86144"/>
        <c:crosses val="autoZero"/>
        <c:crossBetween val="between"/>
        <c:majorUnit val="0.2"/>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32627899907279"/>
          <c:y val="5.9917341745289524E-2"/>
          <c:w val="0.56512453033480847"/>
          <c:h val="0.84128691756404506"/>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4F-4E38-B085-3DE1DC4382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Sheet1!$B$2:$B$5</c:f>
              <c:numCache>
                <c:formatCode>0%</c:formatCode>
                <c:ptCount val="4"/>
                <c:pt idx="0">
                  <c:v>0.01</c:v>
                </c:pt>
                <c:pt idx="1">
                  <c:v>0.01</c:v>
                </c:pt>
                <c:pt idx="2">
                  <c:v>0.02</c:v>
                </c:pt>
                <c:pt idx="3">
                  <c:v>0.96</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2024</c:v>
                </c:pt>
              </c:strCache>
            </c:strRef>
          </c:tx>
          <c:spPr>
            <a:solidFill>
              <a:srgbClr val="00A79D"/>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4AE-4589-8033-139723861EC3}"/>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4AE-4589-8033-139723861EC3}"/>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4AE-4589-8033-139723861EC3}"/>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Sheet1!$C$2:$C$5</c:f>
              <c:numCache>
                <c:formatCode>0%</c:formatCode>
                <c:ptCount val="4"/>
                <c:pt idx="0">
                  <c:v>0.01</c:v>
                </c:pt>
                <c:pt idx="1">
                  <c:v>0.02</c:v>
                </c:pt>
                <c:pt idx="2">
                  <c:v>0.02</c:v>
                </c:pt>
                <c:pt idx="3">
                  <c:v>0.96</c:v>
                </c:pt>
              </c:numCache>
            </c:numRef>
          </c:val>
          <c:extLst>
            <c:ext xmlns:c16="http://schemas.microsoft.com/office/drawing/2014/chart" uri="{C3380CC4-5D6E-409C-BE32-E72D297353CC}">
              <c16:uniqueId val="{00000000-C470-498B-97EC-0B0CCD61B198}"/>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229-4425-859D-E048F15AFBD6}"/>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62D-4D8F-A1A5-91DFFD23DC44}"/>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229-4425-859D-E048F15AFBD6}"/>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Sheet1!$D$2:$D$5</c:f>
              <c:numCache>
                <c:formatCode>0%</c:formatCode>
                <c:ptCount val="4"/>
                <c:pt idx="0">
                  <c:v>0.01</c:v>
                </c:pt>
                <c:pt idx="1">
                  <c:v>0.01</c:v>
                </c:pt>
                <c:pt idx="2">
                  <c:v>0.02</c:v>
                </c:pt>
                <c:pt idx="3">
                  <c:v>0.96</c:v>
                </c:pt>
              </c:numCache>
            </c:numRef>
          </c:val>
          <c:extLst>
            <c:ext xmlns:c16="http://schemas.microsoft.com/office/drawing/2014/chart" uri="{C3380CC4-5D6E-409C-BE32-E72D297353CC}">
              <c16:uniqueId val="{00000000-A7CA-4F1B-A24F-C6C2593ADB52}"/>
            </c:ext>
          </c:extLst>
        </c:ser>
        <c:dLbls>
          <c:dLblPos val="outEnd"/>
          <c:showLegendKey val="0"/>
          <c:showVal val="1"/>
          <c:showCatName val="0"/>
          <c:showSerName val="0"/>
          <c:showPercent val="0"/>
          <c:showBubbleSize val="0"/>
        </c:dLbls>
        <c:gapWidth val="80"/>
        <c:overlap val="-25"/>
        <c:axId val="747979560"/>
        <c:axId val="747984264"/>
      </c:barChart>
      <c:valAx>
        <c:axId val="7479842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747979560"/>
        <c:crosses val="autoZero"/>
        <c:crossBetween val="between"/>
        <c:majorUnit val="0.2"/>
      </c:valAx>
      <c:catAx>
        <c:axId val="747979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747984264"/>
        <c:crosses val="autoZero"/>
        <c:auto val="1"/>
        <c:lblAlgn val="ctr"/>
        <c:lblOffset val="100"/>
        <c:noMultiLvlLbl val="0"/>
      </c:catAx>
      <c:spPr>
        <a:noFill/>
        <a:ln>
          <a:noFill/>
        </a:ln>
        <a:effectLst/>
      </c:spPr>
    </c:plotArea>
    <c:legend>
      <c:legendPos val="r"/>
      <c:layout>
        <c:manualLayout>
          <c:xMode val="edge"/>
          <c:yMode val="edge"/>
          <c:x val="0.8046750367508716"/>
          <c:y val="0.34383211365917371"/>
          <c:w val="0.14035777807310865"/>
          <c:h val="0.302481260676109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0577142519769762"/>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Sheet1!$B$2:$B$7</c:f>
              <c:numCache>
                <c:formatCode>0%</c:formatCode>
                <c:ptCount val="6"/>
                <c:pt idx="0">
                  <c:v>0.22</c:v>
                </c:pt>
                <c:pt idx="1">
                  <c:v>0.08</c:v>
                </c:pt>
                <c:pt idx="2">
                  <c:v>0.1</c:v>
                </c:pt>
                <c:pt idx="3">
                  <c:v>0.21</c:v>
                </c:pt>
                <c:pt idx="4">
                  <c:v>0.24</c:v>
                </c:pt>
                <c:pt idx="5">
                  <c:v>0.68</c:v>
                </c:pt>
              </c:numCache>
            </c:numRef>
          </c:val>
          <c:extLst>
            <c:ext xmlns:c16="http://schemas.microsoft.com/office/drawing/2014/chart" uri="{C3380CC4-5D6E-409C-BE32-E72D297353CC}">
              <c16:uniqueId val="{00000002-4926-49B3-866A-EF96F472B3F4}"/>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Sheet1!$C$2:$C$7</c:f>
              <c:numCache>
                <c:formatCode>0%</c:formatCode>
                <c:ptCount val="6"/>
                <c:pt idx="0">
                  <c:v>0.22</c:v>
                </c:pt>
                <c:pt idx="1">
                  <c:v>7.0000000000000007E-2</c:v>
                </c:pt>
                <c:pt idx="2">
                  <c:v>0.11</c:v>
                </c:pt>
                <c:pt idx="3">
                  <c:v>0.19</c:v>
                </c:pt>
                <c:pt idx="4">
                  <c:v>0.25</c:v>
                </c:pt>
                <c:pt idx="5">
                  <c:v>0.68</c:v>
                </c:pt>
              </c:numCache>
            </c:numRef>
          </c:val>
          <c:extLst>
            <c:ext xmlns:c16="http://schemas.microsoft.com/office/drawing/2014/chart" uri="{C3380CC4-5D6E-409C-BE32-E72D297353CC}">
              <c16:uniqueId val="{00000002-C710-47FC-A90E-F86FF4F89116}"/>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Sheet1!$D$2:$D$7</c:f>
              <c:numCache>
                <c:formatCode>0%</c:formatCode>
                <c:ptCount val="6"/>
                <c:pt idx="0">
                  <c:v>0.23</c:v>
                </c:pt>
                <c:pt idx="1">
                  <c:v>7.0000000000000007E-2</c:v>
                </c:pt>
                <c:pt idx="2">
                  <c:v>0.12</c:v>
                </c:pt>
                <c:pt idx="3">
                  <c:v>0.19</c:v>
                </c:pt>
                <c:pt idx="4">
                  <c:v>0.24</c:v>
                </c:pt>
                <c:pt idx="5">
                  <c:v>0.65</c:v>
                </c:pt>
              </c:numCache>
            </c:numRef>
          </c:val>
          <c:extLst>
            <c:ext xmlns:c16="http://schemas.microsoft.com/office/drawing/2014/chart" uri="{C3380CC4-5D6E-409C-BE32-E72D297353CC}">
              <c16:uniqueId val="{00000002-0367-4377-BF8D-46FB587CC5E7}"/>
            </c:ext>
          </c:extLst>
        </c:ser>
        <c:dLbls>
          <c:showLegendKey val="0"/>
          <c:showVal val="0"/>
          <c:showCatName val="0"/>
          <c:showSerName val="0"/>
          <c:showPercent val="0"/>
          <c:showBubbleSize val="0"/>
        </c:dLbls>
        <c:gapWidth val="80"/>
        <c:overlap val="-25"/>
        <c:axId val="421593592"/>
        <c:axId val="421586928"/>
      </c:barChart>
      <c:valAx>
        <c:axId val="421586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93592"/>
        <c:crosses val="autoZero"/>
        <c:crossBetween val="between"/>
        <c:majorUnit val="0.1"/>
      </c:valAx>
      <c:catAx>
        <c:axId val="4215935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latin typeface="+mn-lt"/>
              </a:defRPr>
            </a:pPr>
            <a:endParaRPr lang="en-US"/>
          </a:p>
        </c:txPr>
        <c:crossAx val="421586928"/>
        <c:crosses val="autoZero"/>
        <c:auto val="1"/>
        <c:lblAlgn val="ctr"/>
        <c:lblOffset val="100"/>
        <c:noMultiLvlLbl val="0"/>
      </c:catAx>
      <c:spPr>
        <a:noFill/>
        <a:ln>
          <a:noFill/>
        </a:ln>
        <a:effectLst/>
      </c:spPr>
    </c:plotArea>
    <c:legend>
      <c:legendPos val="b"/>
      <c:layout>
        <c:manualLayout>
          <c:xMode val="edge"/>
          <c:yMode val="edge"/>
          <c:x val="0.51307976230741492"/>
          <c:y val="0.91618068139903708"/>
          <c:w val="0.16874969379400881"/>
          <c:h val="4.7243137183103287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2076602034431"/>
          <c:y val="3.8338341881445609E-2"/>
          <c:w val="0.78342344885969695"/>
          <c:h val="0.78254259729328357"/>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Sheet1!$B$2:$B$4</c:f>
              <c:numCache>
                <c:formatCode>0%</c:formatCode>
                <c:ptCount val="3"/>
                <c:pt idx="0">
                  <c:v>0.25</c:v>
                </c:pt>
                <c:pt idx="1">
                  <c:v>0.1</c:v>
                </c:pt>
                <c:pt idx="2">
                  <c:v>0.65</c:v>
                </c:pt>
              </c:numCache>
            </c:numRef>
          </c:val>
          <c:extLst>
            <c:ext xmlns:c16="http://schemas.microsoft.com/office/drawing/2014/chart" uri="{C3380CC4-5D6E-409C-BE32-E72D297353CC}">
              <c16:uniqueId val="{00000001-86E2-448E-8129-BCA58FD13DE3}"/>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Sheet1!$C$2:$C$4</c:f>
              <c:numCache>
                <c:formatCode>0%</c:formatCode>
                <c:ptCount val="3"/>
                <c:pt idx="0">
                  <c:v>0.25</c:v>
                </c:pt>
                <c:pt idx="1">
                  <c:v>0.12</c:v>
                </c:pt>
                <c:pt idx="2">
                  <c:v>0.63</c:v>
                </c:pt>
              </c:numCache>
            </c:numRef>
          </c:val>
          <c:extLst>
            <c:ext xmlns:c16="http://schemas.microsoft.com/office/drawing/2014/chart" uri="{C3380CC4-5D6E-409C-BE32-E72D297353CC}">
              <c16:uniqueId val="{00000001-1021-4089-87FC-D6C3728BFC98}"/>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Sheet1!$D$2:$D$4</c:f>
              <c:numCache>
                <c:formatCode>0%</c:formatCode>
                <c:ptCount val="3"/>
                <c:pt idx="0">
                  <c:v>0.24</c:v>
                </c:pt>
                <c:pt idx="1">
                  <c:v>0.11</c:v>
                </c:pt>
                <c:pt idx="2">
                  <c:v>0.65</c:v>
                </c:pt>
              </c:numCache>
            </c:numRef>
          </c:val>
          <c:extLst>
            <c:ext xmlns:c16="http://schemas.microsoft.com/office/drawing/2014/chart" uri="{C3380CC4-5D6E-409C-BE32-E72D297353CC}">
              <c16:uniqueId val="{00000002-265B-4909-AA28-23E71AD2ACCC}"/>
            </c:ext>
          </c:extLst>
        </c:ser>
        <c:dLbls>
          <c:showLegendKey val="0"/>
          <c:showVal val="0"/>
          <c:showCatName val="0"/>
          <c:showSerName val="0"/>
          <c:showPercent val="0"/>
          <c:showBubbleSize val="0"/>
        </c:dLbls>
        <c:gapWidth val="80"/>
        <c:overlap val="-25"/>
        <c:axId val="421592808"/>
        <c:axId val="421597120"/>
      </c:barChart>
      <c:valAx>
        <c:axId val="42159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92808"/>
        <c:crosses val="autoZero"/>
        <c:crossBetween val="between"/>
        <c:majorUnit val="0.2"/>
      </c:valAx>
      <c:catAx>
        <c:axId val="42159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97120"/>
        <c:crosses val="autoZero"/>
        <c:auto val="1"/>
        <c:lblAlgn val="ctr"/>
        <c:lblOffset val="100"/>
        <c:noMultiLvlLbl val="0"/>
      </c:catAx>
      <c:spPr>
        <a:noFill/>
        <a:ln>
          <a:noFill/>
        </a:ln>
        <a:effectLst/>
      </c:spPr>
    </c:plotArea>
    <c:legend>
      <c:legendPos val="b"/>
      <c:overlay val="0"/>
      <c:txPr>
        <a:bodyPr/>
        <a:lstStyle/>
        <a:p>
          <a:pPr>
            <a:defRPr>
              <a:solidFill>
                <a:srgbClr val="404040"/>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6985122903773"/>
          <c:y val="0.11648636122980656"/>
          <c:w val="0.77600260559246437"/>
          <c:h val="0.77106221474969971"/>
        </c:manualLayout>
      </c:layout>
      <c:barChart>
        <c:barDir val="bar"/>
        <c:grouping val="clustered"/>
        <c:varyColors val="0"/>
        <c:ser>
          <c:idx val="0"/>
          <c:order val="0"/>
          <c:tx>
            <c:strRef>
              <c:f>Sheet1!$B$1</c:f>
              <c:strCache>
                <c:ptCount val="1"/>
                <c:pt idx="0">
                  <c:v>All Pupils</c:v>
                </c:pt>
              </c:strCache>
            </c:strRef>
          </c:tx>
          <c:spPr>
            <a:solidFill>
              <a:schemeClr val="accent1"/>
            </a:solidFill>
            <a:ln w="19050">
              <a:solidFill>
                <a:schemeClr val="accent1"/>
              </a:solidFill>
            </a:ln>
            <a:effectLst/>
          </c:spPr>
          <c:invertIfNegative val="0"/>
          <c:dPt>
            <c:idx val="0"/>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1678-4679-AD00-EBB55BFE61CC}"/>
              </c:ext>
            </c:extLst>
          </c:dPt>
          <c:dPt>
            <c:idx val="1"/>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1678-4679-AD00-EBB55BFE61CC}"/>
              </c:ext>
            </c:extLst>
          </c:dPt>
          <c:dPt>
            <c:idx val="2"/>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C468-4665-A952-61B12A4E64CB}"/>
              </c:ext>
            </c:extLst>
          </c:dPt>
          <c:dPt>
            <c:idx val="3"/>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1678-4679-AD00-EBB55BFE61CC}"/>
              </c:ext>
            </c:extLst>
          </c:dPt>
          <c:dPt>
            <c:idx val="6"/>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3-1678-4679-AD00-EBB55BFE61CC}"/>
              </c:ext>
            </c:extLst>
          </c:dPt>
          <c:dPt>
            <c:idx val="7"/>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5-1678-4679-AD00-EBB55BFE61CC}"/>
              </c:ext>
            </c:extLst>
          </c:dPt>
          <c:dPt>
            <c:idx val="8"/>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7-1678-4679-AD00-EBB55BFE61CC}"/>
              </c:ext>
            </c:extLst>
          </c:dPt>
          <c:dPt>
            <c:idx val="9"/>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9-1678-4679-AD00-EBB55BFE61CC}"/>
              </c:ext>
            </c:extLst>
          </c:dPt>
          <c:dLbls>
            <c:dLbl>
              <c:idx val="1"/>
              <c:layout>
                <c:manualLayout>
                  <c:x val="-2.3409292038072127E-2"/>
                  <c:y val="2.3809916624046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78-4679-AD00-EBB55BFE61CC}"/>
                </c:ext>
              </c:extLst>
            </c:dLbl>
            <c:spPr>
              <a:noFill/>
              <a:ln>
                <a:noFill/>
              </a:ln>
              <a:effectLst/>
            </c:spPr>
            <c:txPr>
              <a:bodyPr rot="0" vert="horz"/>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Worried</c:v>
                </c:pt>
                <c:pt idx="1">
                  <c:v>  </c:v>
                </c:pt>
                <c:pt idx="2">
                  <c:v>  </c:v>
                </c:pt>
                <c:pt idx="3">
                  <c:v>  </c:v>
                </c:pt>
                <c:pt idx="4">
                  <c:v>  </c:v>
                </c:pt>
                <c:pt idx="5">
                  <c:v>  </c:v>
                </c:pt>
                <c:pt idx="6">
                  <c:v>  </c:v>
                </c:pt>
                <c:pt idx="7">
                  <c:v>  </c:v>
                </c:pt>
                <c:pt idx="8">
                  <c:v>  </c:v>
                </c:pt>
                <c:pt idx="9">
                  <c:v>Happy</c:v>
                </c:pt>
              </c:strCache>
            </c:strRef>
          </c:cat>
          <c:val>
            <c:numRef>
              <c:f>Sheet1!$B$2:$B$11</c:f>
              <c:numCache>
                <c:formatCode>0%</c:formatCode>
                <c:ptCount val="10"/>
                <c:pt idx="0">
                  <c:v>5.9484193011647299E-2</c:v>
                </c:pt>
                <c:pt idx="1">
                  <c:v>9.1514143094841901E-3</c:v>
                </c:pt>
                <c:pt idx="2">
                  <c:v>2.3294509151414299E-2</c:v>
                </c:pt>
                <c:pt idx="3">
                  <c:v>4.4093178036605701E-2</c:v>
                </c:pt>
                <c:pt idx="4">
                  <c:v>0.23502495840266199</c:v>
                </c:pt>
                <c:pt idx="5">
                  <c:v>0.105241264559068</c:v>
                </c:pt>
                <c:pt idx="6">
                  <c:v>0.11439267886855201</c:v>
                </c:pt>
                <c:pt idx="7">
                  <c:v>7.3627287853577403E-2</c:v>
                </c:pt>
                <c:pt idx="8">
                  <c:v>3.3693843594010002E-2</c:v>
                </c:pt>
                <c:pt idx="9">
                  <c:v>0.30199667221297799</c:v>
                </c:pt>
              </c:numCache>
            </c:numRef>
          </c:val>
          <c:extLst>
            <c:ext xmlns:c16="http://schemas.microsoft.com/office/drawing/2014/chart" uri="{C3380CC4-5D6E-409C-BE32-E72D297353CC}">
              <c16:uniqueId val="{0000000B-1678-4679-AD00-EBB55BFE61CC}"/>
            </c:ext>
          </c:extLst>
        </c:ser>
        <c:dLbls>
          <c:showLegendKey val="0"/>
          <c:showVal val="0"/>
          <c:showCatName val="0"/>
          <c:showSerName val="0"/>
          <c:showPercent val="0"/>
          <c:showBubbleSize val="0"/>
        </c:dLbls>
        <c:gapWidth val="80"/>
        <c:axId val="421599864"/>
        <c:axId val="421597904"/>
      </c:barChart>
      <c:valAx>
        <c:axId val="421597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9864"/>
        <c:crosses val="autoZero"/>
        <c:crossBetween val="between"/>
      </c:valAx>
      <c:catAx>
        <c:axId val="421599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979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B7-4CD2-8CA7-B3435F5C0819}"/>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A smart TV</c:v>
                </c:pt>
                <c:pt idx="7">
                  <c:v>A games console</c:v>
                </c:pt>
                <c:pt idx="8">
                  <c:v>My own tablet</c:v>
                </c:pt>
                <c:pt idx="9">
                  <c:v>My own mobile phone</c:v>
                </c:pt>
              </c:strCache>
            </c:strRef>
          </c:cat>
          <c:val>
            <c:numRef>
              <c:f>Sheet1!$B$2:$B$11</c:f>
              <c:numCache>
                <c:formatCode>0%</c:formatCode>
                <c:ptCount val="10"/>
                <c:pt idx="0">
                  <c:v>0.02</c:v>
                </c:pt>
                <c:pt idx="1">
                  <c:v>0.09</c:v>
                </c:pt>
                <c:pt idx="2">
                  <c:v>7.0000000000000007E-2</c:v>
                </c:pt>
                <c:pt idx="3">
                  <c:v>7.0000000000000007E-2</c:v>
                </c:pt>
                <c:pt idx="4">
                  <c:v>0.09</c:v>
                </c:pt>
                <c:pt idx="5">
                  <c:v>0.31</c:v>
                </c:pt>
                <c:pt idx="6">
                  <c:v>0.51</c:v>
                </c:pt>
                <c:pt idx="7">
                  <c:v>0.52</c:v>
                </c:pt>
                <c:pt idx="8">
                  <c:v>0.56999999999999995</c:v>
                </c:pt>
                <c:pt idx="9">
                  <c:v>0.71</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B-46D9-A3D0-D3155F306B3F}"/>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A smart TV</c:v>
                </c:pt>
                <c:pt idx="7">
                  <c:v>A games console</c:v>
                </c:pt>
                <c:pt idx="8">
                  <c:v>My own tablet</c:v>
                </c:pt>
                <c:pt idx="9">
                  <c:v>My own mobile phone</c:v>
                </c:pt>
              </c:strCache>
            </c:strRef>
          </c:cat>
          <c:val>
            <c:numRef>
              <c:f>Sheet1!$C$2:$C$11</c:f>
              <c:numCache>
                <c:formatCode>0%</c:formatCode>
                <c:ptCount val="10"/>
                <c:pt idx="0">
                  <c:v>0.02</c:v>
                </c:pt>
                <c:pt idx="1">
                  <c:v>0.11</c:v>
                </c:pt>
                <c:pt idx="2">
                  <c:v>0.06</c:v>
                </c:pt>
                <c:pt idx="3">
                  <c:v>7.0000000000000007E-2</c:v>
                </c:pt>
                <c:pt idx="4">
                  <c:v>0.1</c:v>
                </c:pt>
                <c:pt idx="5">
                  <c:v>0.35</c:v>
                </c:pt>
                <c:pt idx="6">
                  <c:v>0.55000000000000004</c:v>
                </c:pt>
                <c:pt idx="7">
                  <c:v>0.56000000000000005</c:v>
                </c:pt>
                <c:pt idx="8">
                  <c:v>0.56000000000000005</c:v>
                </c:pt>
                <c:pt idx="9">
                  <c:v>0.74</c:v>
                </c:pt>
              </c:numCache>
            </c:numRef>
          </c:val>
          <c:extLst>
            <c:ext xmlns:c16="http://schemas.microsoft.com/office/drawing/2014/chart" uri="{C3380CC4-5D6E-409C-BE32-E72D297353CC}">
              <c16:uniqueId val="{00000000-0637-433A-957B-C728CB20B451}"/>
            </c:ext>
          </c:extLst>
        </c:ser>
        <c:ser>
          <c:idx val="2"/>
          <c:order val="2"/>
          <c:tx>
            <c:strRef>
              <c:f>Sheet1!$D$1</c:f>
              <c:strCache>
                <c:ptCount val="1"/>
                <c:pt idx="0">
                  <c:v>2023</c:v>
                </c:pt>
              </c:strCache>
            </c:strRef>
          </c:tx>
          <c:spPr>
            <a:solidFill>
              <a:schemeClr val="accent1">
                <a:lumMod val="50000"/>
              </a:schemeClr>
            </a:solidFill>
          </c:spPr>
          <c:invertIfNegative val="0"/>
          <c:dLbls>
            <c:dLbl>
              <c:idx val="0"/>
              <c:spPr>
                <a:noFill/>
                <a:ln>
                  <a:noFill/>
                </a:ln>
                <a:effectLst/>
              </c:spPr>
              <c:txPr>
                <a:bodyPr wrap="square" lIns="38100" tIns="19050" rIns="38100" bIns="19050" anchor="ctr">
                  <a:spAutoFit/>
                </a:bodyPr>
                <a:lstStyle/>
                <a:p>
                  <a:pPr>
                    <a:defRPr sz="900">
                      <a:solidFill>
                        <a:schemeClr val="tx1"/>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A-4E09-BC07-5A6E3B4CFB77}"/>
                </c:ext>
              </c:extLst>
            </c:dLbl>
            <c:spPr>
              <a:noFill/>
              <a:ln>
                <a:noFill/>
              </a:ln>
              <a:effectLst/>
            </c:spPr>
            <c:txPr>
              <a:bodyPr wrap="square" lIns="38100" tIns="19050" rIns="38100" bIns="19050" anchor="ctr">
                <a:spAutoFit/>
              </a:bodyPr>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A smart TV</c:v>
                </c:pt>
                <c:pt idx="7">
                  <c:v>A games console</c:v>
                </c:pt>
                <c:pt idx="8">
                  <c:v>My own tablet</c:v>
                </c:pt>
                <c:pt idx="9">
                  <c:v>My own mobile phone</c:v>
                </c:pt>
              </c:strCache>
            </c:strRef>
          </c:cat>
          <c:val>
            <c:numRef>
              <c:f>Sheet1!$D$2:$D$11</c:f>
              <c:numCache>
                <c:formatCode>0%</c:formatCode>
                <c:ptCount val="10"/>
                <c:pt idx="0">
                  <c:v>0.02</c:v>
                </c:pt>
                <c:pt idx="1">
                  <c:v>0.1</c:v>
                </c:pt>
                <c:pt idx="2">
                  <c:v>0.06</c:v>
                </c:pt>
                <c:pt idx="3">
                  <c:v>0.06</c:v>
                </c:pt>
                <c:pt idx="4">
                  <c:v>0.09</c:v>
                </c:pt>
                <c:pt idx="5">
                  <c:v>0.36</c:v>
                </c:pt>
                <c:pt idx="6">
                  <c:v>0.54</c:v>
                </c:pt>
                <c:pt idx="7">
                  <c:v>0.52</c:v>
                </c:pt>
                <c:pt idx="8">
                  <c:v>0.51</c:v>
                </c:pt>
                <c:pt idx="9">
                  <c:v>0.7</c:v>
                </c:pt>
              </c:numCache>
            </c:numRef>
          </c:val>
          <c:extLst>
            <c:ext xmlns:c16="http://schemas.microsoft.com/office/drawing/2014/chart" uri="{C3380CC4-5D6E-409C-BE32-E72D297353CC}">
              <c16:uniqueId val="{00000000-1708-42D1-86B0-B772C232E715}"/>
            </c:ext>
          </c:extLst>
        </c:ser>
        <c:dLbls>
          <c:showLegendKey val="0"/>
          <c:showVal val="0"/>
          <c:showCatName val="0"/>
          <c:showSerName val="0"/>
          <c:showPercent val="0"/>
          <c:showBubbleSize val="0"/>
        </c:dLbls>
        <c:gapWidth val="80"/>
        <c:overlap val="-25"/>
        <c:axId val="418840832"/>
        <c:axId val="467239296"/>
      </c:barChart>
      <c:valAx>
        <c:axId val="4672392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18840832"/>
        <c:crosses val="autoZero"/>
        <c:crossBetween val="between"/>
      </c:valAx>
      <c:catAx>
        <c:axId val="418840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latin typeface="+mn-lt"/>
              </a:defRPr>
            </a:pPr>
            <a:endParaRPr lang="en-US"/>
          </a:p>
        </c:txPr>
        <c:crossAx val="467239296"/>
        <c:crosses val="autoZero"/>
        <c:auto val="1"/>
        <c:lblAlgn val="ctr"/>
        <c:lblOffset val="100"/>
        <c:noMultiLvlLbl val="0"/>
      </c:catAx>
      <c:spPr>
        <a:noFill/>
        <a:ln>
          <a:noFill/>
        </a:ln>
        <a:effectLst/>
      </c:spPr>
    </c:plotArea>
    <c:legend>
      <c:legendPos val="b"/>
      <c:layout>
        <c:manualLayout>
          <c:xMode val="edge"/>
          <c:yMode val="edge"/>
          <c:x val="0.51277910083213052"/>
          <c:y val="0.86907491824224925"/>
          <c:w val="0.15563924576029797"/>
          <c:h val="4.221440667980722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0060112350253"/>
          <c:y val="4.3114932160965215E-2"/>
          <c:w val="0.70901496712687095"/>
          <c:h val="0.74568198853978229"/>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Tell you to explore and learn things on the internet</c:v>
                </c:pt>
                <c:pt idx="1">
                  <c:v>Watch what you are doing online</c:v>
                </c:pt>
                <c:pt idx="2">
                  <c:v>Have rules about what times you can go online</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Sheet1!$B$2:$B$9</c:f>
              <c:numCache>
                <c:formatCode>0%</c:formatCode>
                <c:ptCount val="8"/>
                <c:pt idx="0">
                  <c:v>0.45</c:v>
                </c:pt>
                <c:pt idx="1">
                  <c:v>0.5</c:v>
                </c:pt>
                <c:pt idx="2">
                  <c:v>0.48</c:v>
                </c:pt>
                <c:pt idx="3">
                  <c:v>0.55000000000000004</c:v>
                </c:pt>
                <c:pt idx="4">
                  <c:v>0.56000000000000005</c:v>
                </c:pt>
                <c:pt idx="5">
                  <c:v>0.72</c:v>
                </c:pt>
                <c:pt idx="6">
                  <c:v>0.78</c:v>
                </c:pt>
                <c:pt idx="7">
                  <c:v>0.81</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Tell you to explore and learn things on the internet</c:v>
                </c:pt>
                <c:pt idx="1">
                  <c:v>Watch what you are doing online</c:v>
                </c:pt>
                <c:pt idx="2">
                  <c:v>Have rules about what times you can go online</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Sheet1!$C$2:$C$9</c:f>
              <c:numCache>
                <c:formatCode>0%</c:formatCode>
                <c:ptCount val="8"/>
                <c:pt idx="0">
                  <c:v>0.44</c:v>
                </c:pt>
                <c:pt idx="1">
                  <c:v>0.45</c:v>
                </c:pt>
                <c:pt idx="2">
                  <c:v>0.47</c:v>
                </c:pt>
                <c:pt idx="3">
                  <c:v>0.5</c:v>
                </c:pt>
                <c:pt idx="4">
                  <c:v>0.53</c:v>
                </c:pt>
                <c:pt idx="5">
                  <c:v>0.71</c:v>
                </c:pt>
                <c:pt idx="6">
                  <c:v>0.77</c:v>
                </c:pt>
                <c:pt idx="7">
                  <c:v>0.81</c:v>
                </c:pt>
              </c:numCache>
            </c:numRef>
          </c:val>
          <c:extLst>
            <c:ext xmlns:c16="http://schemas.microsoft.com/office/drawing/2014/chart" uri="{C3380CC4-5D6E-409C-BE32-E72D297353CC}">
              <c16:uniqueId val="{00000000-7375-4C9A-B77E-FB69D18AC358}"/>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Tell you to explore and learn things on the internet</c:v>
                </c:pt>
                <c:pt idx="1">
                  <c:v>Watch what you are doing online</c:v>
                </c:pt>
                <c:pt idx="2">
                  <c:v>Have rules about what times you can go online</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Sheet1!$D$2:$D$9</c:f>
              <c:numCache>
                <c:formatCode>0%</c:formatCode>
                <c:ptCount val="8"/>
                <c:pt idx="0">
                  <c:v>0.5</c:v>
                </c:pt>
                <c:pt idx="1">
                  <c:v>0.49</c:v>
                </c:pt>
                <c:pt idx="2">
                  <c:v>0.49</c:v>
                </c:pt>
                <c:pt idx="3">
                  <c:v>0.53</c:v>
                </c:pt>
                <c:pt idx="4">
                  <c:v>0.56999999999999995</c:v>
                </c:pt>
                <c:pt idx="5">
                  <c:v>0.71</c:v>
                </c:pt>
                <c:pt idx="6">
                  <c:v>0.8</c:v>
                </c:pt>
                <c:pt idx="7">
                  <c:v>0.8</c:v>
                </c:pt>
              </c:numCache>
            </c:numRef>
          </c:val>
          <c:extLst>
            <c:ext xmlns:c16="http://schemas.microsoft.com/office/drawing/2014/chart" uri="{C3380CC4-5D6E-409C-BE32-E72D297353CC}">
              <c16:uniqueId val="{00000000-209C-48F3-82FE-6DE3256D61B7}"/>
            </c:ext>
          </c:extLst>
        </c:ser>
        <c:dLbls>
          <c:showLegendKey val="0"/>
          <c:showVal val="0"/>
          <c:showCatName val="0"/>
          <c:showSerName val="0"/>
          <c:showPercent val="0"/>
          <c:showBubbleSize val="0"/>
        </c:dLbls>
        <c:gapWidth val="80"/>
        <c:overlap val="-25"/>
        <c:axId val="473905736"/>
        <c:axId val="473907696"/>
      </c:barChart>
      <c:valAx>
        <c:axId val="4739076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73905736"/>
        <c:crosses val="autoZero"/>
        <c:crossBetween val="between"/>
        <c:majorUnit val="0.1"/>
      </c:valAx>
      <c:catAx>
        <c:axId val="473905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latin typeface="+mn-lt"/>
              </a:defRPr>
            </a:pPr>
            <a:endParaRPr lang="en-US"/>
          </a:p>
        </c:txPr>
        <c:crossAx val="473907696"/>
        <c:crosses val="autoZero"/>
        <c:auto val="1"/>
        <c:lblAlgn val="ctr"/>
        <c:lblOffset val="100"/>
        <c:noMultiLvlLbl val="0"/>
      </c:catAx>
      <c:spPr>
        <a:noFill/>
        <a:ln>
          <a:noFill/>
        </a:ln>
        <a:effectLst/>
      </c:spPr>
    </c:plotArea>
    <c:legend>
      <c:legendPos val="b"/>
      <c:layout>
        <c:manualLayout>
          <c:xMode val="edge"/>
          <c:yMode val="edge"/>
          <c:x val="0.53075575100368722"/>
          <c:y val="0.84806449519747318"/>
          <c:w val="0.15563924576029797"/>
          <c:h val="4.221440667980722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0060112350253"/>
          <c:y val="4.3114932160965215E-2"/>
          <c:w val="0.70901496712687095"/>
          <c:h val="0.79315670254686599"/>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sz="900">
                    <a:latin typeface="Calibri (Body)"/>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I don't have any account or profiles on social media</c:v>
                </c:pt>
                <c:pt idx="1">
                  <c:v>Other</c:v>
                </c:pt>
                <c:pt idx="2">
                  <c:v>Reddit</c:v>
                </c:pt>
                <c:pt idx="3">
                  <c:v>X (Formerly known as Twitter)</c:v>
                </c:pt>
                <c:pt idx="4">
                  <c:v>Facebook Messenger</c:v>
                </c:pt>
                <c:pt idx="5">
                  <c:v>Facebook</c:v>
                </c:pt>
                <c:pt idx="6">
                  <c:v>Twitch</c:v>
                </c:pt>
                <c:pt idx="7">
                  <c:v>Instagram</c:v>
                </c:pt>
                <c:pt idx="8">
                  <c:v>Artificial Intelligence Chatbots</c:v>
                </c:pt>
                <c:pt idx="9">
                  <c:v>On streaming services</c:v>
                </c:pt>
                <c:pt idx="10">
                  <c:v>TikTok</c:v>
                </c:pt>
                <c:pt idx="11">
                  <c:v>Snapchat</c:v>
                </c:pt>
                <c:pt idx="12">
                  <c:v>WhatsApp</c:v>
                </c:pt>
                <c:pt idx="13">
                  <c:v>Fortnite</c:v>
                </c:pt>
                <c:pt idx="14">
                  <c:v>Minecraft</c:v>
                </c:pt>
                <c:pt idx="15">
                  <c:v>Game Console</c:v>
                </c:pt>
                <c:pt idx="16">
                  <c:v>YouTube</c:v>
                </c:pt>
                <c:pt idx="17">
                  <c:v>Roblox</c:v>
                </c:pt>
              </c:strCache>
            </c:strRef>
          </c:cat>
          <c:val>
            <c:numRef>
              <c:f>Sheet1!$B$2:$B$19</c:f>
              <c:numCache>
                <c:formatCode>0%</c:formatCode>
                <c:ptCount val="18"/>
                <c:pt idx="0">
                  <c:v>0.04</c:v>
                </c:pt>
                <c:pt idx="1">
                  <c:v>0.13</c:v>
                </c:pt>
                <c:pt idx="2">
                  <c:v>0.04</c:v>
                </c:pt>
                <c:pt idx="3">
                  <c:v>0.04</c:v>
                </c:pt>
                <c:pt idx="4">
                  <c:v>0.09</c:v>
                </c:pt>
                <c:pt idx="5">
                  <c:v>0.1</c:v>
                </c:pt>
                <c:pt idx="6">
                  <c:v>0.1</c:v>
                </c:pt>
                <c:pt idx="7">
                  <c:v>0.1</c:v>
                </c:pt>
                <c:pt idx="8">
                  <c:v>0.12</c:v>
                </c:pt>
                <c:pt idx="9">
                  <c:v>0.33</c:v>
                </c:pt>
                <c:pt idx="10">
                  <c:v>0.36</c:v>
                </c:pt>
                <c:pt idx="11">
                  <c:v>0.37</c:v>
                </c:pt>
                <c:pt idx="12">
                  <c:v>0.49</c:v>
                </c:pt>
                <c:pt idx="13">
                  <c:v>0.51</c:v>
                </c:pt>
                <c:pt idx="14">
                  <c:v>0.53</c:v>
                </c:pt>
                <c:pt idx="15">
                  <c:v>0.53</c:v>
                </c:pt>
                <c:pt idx="16">
                  <c:v>0.68</c:v>
                </c:pt>
                <c:pt idx="17">
                  <c:v>0.76</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latin typeface="Calibri (Body)"/>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I don't have any account or profiles on social media</c:v>
                </c:pt>
                <c:pt idx="1">
                  <c:v>Other</c:v>
                </c:pt>
                <c:pt idx="2">
                  <c:v>Reddit</c:v>
                </c:pt>
                <c:pt idx="3">
                  <c:v>X (Formerly known as Twitter)</c:v>
                </c:pt>
                <c:pt idx="4">
                  <c:v>Facebook Messenger</c:v>
                </c:pt>
                <c:pt idx="5">
                  <c:v>Facebook</c:v>
                </c:pt>
                <c:pt idx="6">
                  <c:v>Twitch</c:v>
                </c:pt>
                <c:pt idx="7">
                  <c:v>Instagram</c:v>
                </c:pt>
                <c:pt idx="8">
                  <c:v>Artificial Intelligence Chatbots</c:v>
                </c:pt>
                <c:pt idx="9">
                  <c:v>On streaming services</c:v>
                </c:pt>
                <c:pt idx="10">
                  <c:v>TikTok</c:v>
                </c:pt>
                <c:pt idx="11">
                  <c:v>Snapchat</c:v>
                </c:pt>
                <c:pt idx="12">
                  <c:v>WhatsApp</c:v>
                </c:pt>
                <c:pt idx="13">
                  <c:v>Fortnite</c:v>
                </c:pt>
                <c:pt idx="14">
                  <c:v>Minecraft</c:v>
                </c:pt>
                <c:pt idx="15">
                  <c:v>Game Console</c:v>
                </c:pt>
                <c:pt idx="16">
                  <c:v>YouTube</c:v>
                </c:pt>
                <c:pt idx="17">
                  <c:v>Roblox</c:v>
                </c:pt>
              </c:strCache>
            </c:strRef>
          </c:cat>
          <c:val>
            <c:numRef>
              <c:f>Sheet1!$C$2:$C$19</c:f>
              <c:numCache>
                <c:formatCode>0%</c:formatCode>
                <c:ptCount val="18"/>
                <c:pt idx="0">
                  <c:v>0.05</c:v>
                </c:pt>
                <c:pt idx="1">
                  <c:v>0.14000000000000001</c:v>
                </c:pt>
                <c:pt idx="2">
                  <c:v>0.05</c:v>
                </c:pt>
                <c:pt idx="3">
                  <c:v>7.0000000000000007E-2</c:v>
                </c:pt>
                <c:pt idx="4">
                  <c:v>0.11</c:v>
                </c:pt>
                <c:pt idx="5">
                  <c:v>0.11</c:v>
                </c:pt>
                <c:pt idx="6">
                  <c:v>0.12</c:v>
                </c:pt>
                <c:pt idx="7">
                  <c:v>0.14000000000000001</c:v>
                </c:pt>
                <c:pt idx="9">
                  <c:v>0.37</c:v>
                </c:pt>
                <c:pt idx="10">
                  <c:v>0.43</c:v>
                </c:pt>
                <c:pt idx="11">
                  <c:v>0.44</c:v>
                </c:pt>
                <c:pt idx="12">
                  <c:v>0.55000000000000004</c:v>
                </c:pt>
                <c:pt idx="13">
                  <c:v>0.52</c:v>
                </c:pt>
                <c:pt idx="14">
                  <c:v>0.5</c:v>
                </c:pt>
                <c:pt idx="15">
                  <c:v>0.56999999999999995</c:v>
                </c:pt>
                <c:pt idx="16">
                  <c:v>0.66</c:v>
                </c:pt>
                <c:pt idx="17">
                  <c:v>0.78</c:v>
                </c:pt>
              </c:numCache>
            </c:numRef>
          </c:val>
          <c:extLst>
            <c:ext xmlns:c16="http://schemas.microsoft.com/office/drawing/2014/chart" uri="{C3380CC4-5D6E-409C-BE32-E72D297353CC}">
              <c16:uniqueId val="{00000002-83A7-48BD-AD6B-F06DD439CA8B}"/>
            </c:ext>
          </c:extLst>
        </c:ser>
        <c:ser>
          <c:idx val="2"/>
          <c:order val="2"/>
          <c:tx>
            <c:strRef>
              <c:f>Sheet1!$D$1</c:f>
              <c:strCache>
                <c:ptCount val="1"/>
                <c:pt idx="0">
                  <c:v>2023</c:v>
                </c:pt>
              </c:strCache>
            </c:strRef>
          </c:tx>
          <c:spPr>
            <a:solidFill>
              <a:schemeClr val="accent1">
                <a:lumMod val="50000"/>
              </a:schemeClr>
            </a:solidFill>
            <a:ln>
              <a:noFill/>
            </a:ln>
          </c:spPr>
          <c:invertIfNegative val="0"/>
          <c:dLbls>
            <c:spPr>
              <a:noFill/>
              <a:ln>
                <a:noFill/>
              </a:ln>
              <a:effectLst/>
            </c:spPr>
            <c:txPr>
              <a:bodyPr rot="0" vertOverflow="overflow" horzOverflow="overflow" wrap="square" lIns="38100" tIns="19050" rIns="38100" bIns="19050" anchor="ctr">
                <a:spAutoFit/>
              </a:bodyPr>
              <a:lstStyle/>
              <a:p>
                <a:pPr>
                  <a:defRPr sz="900">
                    <a:latin typeface="Calibri (Body)"/>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Sheet1!$A$2:$A$19</c:f>
              <c:strCache>
                <c:ptCount val="18"/>
                <c:pt idx="0">
                  <c:v>I don't have any account or profiles on social media</c:v>
                </c:pt>
                <c:pt idx="1">
                  <c:v>Other</c:v>
                </c:pt>
                <c:pt idx="2">
                  <c:v>Reddit</c:v>
                </c:pt>
                <c:pt idx="3">
                  <c:v>X (Formerly known as Twitter)</c:v>
                </c:pt>
                <c:pt idx="4">
                  <c:v>Facebook Messenger</c:v>
                </c:pt>
                <c:pt idx="5">
                  <c:v>Facebook</c:v>
                </c:pt>
                <c:pt idx="6">
                  <c:v>Twitch</c:v>
                </c:pt>
                <c:pt idx="7">
                  <c:v>Instagram</c:v>
                </c:pt>
                <c:pt idx="8">
                  <c:v>Artificial Intelligence Chatbots</c:v>
                </c:pt>
                <c:pt idx="9">
                  <c:v>On streaming services</c:v>
                </c:pt>
                <c:pt idx="10">
                  <c:v>TikTok</c:v>
                </c:pt>
                <c:pt idx="11">
                  <c:v>Snapchat</c:v>
                </c:pt>
                <c:pt idx="12">
                  <c:v>WhatsApp</c:v>
                </c:pt>
                <c:pt idx="13">
                  <c:v>Fortnite</c:v>
                </c:pt>
                <c:pt idx="14">
                  <c:v>Minecraft</c:v>
                </c:pt>
                <c:pt idx="15">
                  <c:v>Game Console</c:v>
                </c:pt>
                <c:pt idx="16">
                  <c:v>YouTube</c:v>
                </c:pt>
                <c:pt idx="17">
                  <c:v>Roblox</c:v>
                </c:pt>
              </c:strCache>
            </c:strRef>
          </c:cat>
          <c:val>
            <c:numRef>
              <c:f>Sheet1!$D$2:$D$19</c:f>
              <c:numCache>
                <c:formatCode>0%</c:formatCode>
                <c:ptCount val="18"/>
                <c:pt idx="0">
                  <c:v>0.04</c:v>
                </c:pt>
                <c:pt idx="1">
                  <c:v>0.15</c:v>
                </c:pt>
                <c:pt idx="2">
                  <c:v>0.05</c:v>
                </c:pt>
                <c:pt idx="3">
                  <c:v>0.08</c:v>
                </c:pt>
                <c:pt idx="4">
                  <c:v>0.12</c:v>
                </c:pt>
                <c:pt idx="5">
                  <c:v>0.11</c:v>
                </c:pt>
                <c:pt idx="6">
                  <c:v>0.12</c:v>
                </c:pt>
                <c:pt idx="7">
                  <c:v>0.15</c:v>
                </c:pt>
                <c:pt idx="9">
                  <c:v>0.38</c:v>
                </c:pt>
                <c:pt idx="10">
                  <c:v>0.46</c:v>
                </c:pt>
                <c:pt idx="11">
                  <c:v>0.41</c:v>
                </c:pt>
                <c:pt idx="12">
                  <c:v>0.52</c:v>
                </c:pt>
                <c:pt idx="13">
                  <c:v>0.47</c:v>
                </c:pt>
                <c:pt idx="14">
                  <c:v>0.52</c:v>
                </c:pt>
                <c:pt idx="15">
                  <c:v>0.56999999999999995</c:v>
                </c:pt>
                <c:pt idx="16">
                  <c:v>0.65</c:v>
                </c:pt>
                <c:pt idx="17">
                  <c:v>0.75</c:v>
                </c:pt>
              </c:numCache>
            </c:numRef>
          </c:val>
          <c:extLst>
            <c:ext xmlns:c16="http://schemas.microsoft.com/office/drawing/2014/chart" uri="{C3380CC4-5D6E-409C-BE32-E72D297353CC}">
              <c16:uniqueId val="{00000001-A890-43C5-97E7-537735429DD7}"/>
            </c:ext>
          </c:extLst>
        </c:ser>
        <c:dLbls>
          <c:dLblPos val="outEnd"/>
          <c:showLegendKey val="0"/>
          <c:showVal val="1"/>
          <c:showCatName val="0"/>
          <c:showSerName val="0"/>
          <c:showPercent val="0"/>
          <c:showBubbleSize val="0"/>
        </c:dLbls>
        <c:gapWidth val="80"/>
        <c:overlap val="-25"/>
        <c:axId val="492621240"/>
        <c:axId val="492620456"/>
      </c:barChart>
      <c:valAx>
        <c:axId val="492620456"/>
        <c:scaling>
          <c:orientation val="minMax"/>
          <c:max val="0.8"/>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92621240"/>
        <c:crosses val="autoZero"/>
        <c:crossBetween val="between"/>
      </c:valAx>
      <c:catAx>
        <c:axId val="492621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latin typeface="+mn-lt"/>
              </a:defRPr>
            </a:pPr>
            <a:endParaRPr lang="en-US"/>
          </a:p>
        </c:txPr>
        <c:crossAx val="492620456"/>
        <c:crosses val="autoZero"/>
        <c:auto val="1"/>
        <c:lblAlgn val="ctr"/>
        <c:lblOffset val="100"/>
        <c:noMultiLvlLbl val="0"/>
      </c:catAx>
      <c:spPr>
        <a:noFill/>
        <a:ln>
          <a:noFill/>
        </a:ln>
        <a:effectLst/>
      </c:spPr>
    </c:plotArea>
    <c:legend>
      <c:legendPos val="b"/>
      <c:layout>
        <c:manualLayout>
          <c:xMode val="edge"/>
          <c:yMode val="edge"/>
          <c:x val="0.81080536802928749"/>
          <c:y val="0.7099560883995587"/>
          <c:w val="0.15563924576029797"/>
          <c:h val="4.221440667980722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1401428788569696"/>
        </c:manualLayout>
      </c:layout>
      <c:barChart>
        <c:barDir val="bar"/>
        <c:grouping val="clustered"/>
        <c:varyColors val="0"/>
        <c:ser>
          <c:idx val="0"/>
          <c:order val="0"/>
          <c:tx>
            <c:strRef>
              <c:f>Sheet1!$B$1</c:f>
              <c:strCache>
                <c:ptCount val="1"/>
                <c:pt idx="0">
                  <c:v>2025</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92-4C2A-974B-D03CE8E85206}"/>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c:v>
                </c:pt>
                <c:pt idx="1">
                  <c:v>Yes, I found information online</c:v>
                </c:pt>
                <c:pt idx="2">
                  <c:v>Yes, by school</c:v>
                </c:pt>
                <c:pt idx="3">
                  <c:v>Yes, by parents/carers</c:v>
                </c:pt>
              </c:strCache>
            </c:strRef>
          </c:cat>
          <c:val>
            <c:numRef>
              <c:f>Sheet1!$B$2:$B$5</c:f>
              <c:numCache>
                <c:formatCode>0%</c:formatCode>
                <c:ptCount val="4"/>
                <c:pt idx="0">
                  <c:v>0.04</c:v>
                </c:pt>
                <c:pt idx="1">
                  <c:v>0.09</c:v>
                </c:pt>
                <c:pt idx="2">
                  <c:v>0.68</c:v>
                </c:pt>
                <c:pt idx="3">
                  <c:v>0.67</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2024</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latin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22-4C78-AB6A-9A637CE2AD42}"/>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c:v>
                </c:pt>
                <c:pt idx="1">
                  <c:v>Yes, I found information online</c:v>
                </c:pt>
                <c:pt idx="2">
                  <c:v>Yes, by school</c:v>
                </c:pt>
                <c:pt idx="3">
                  <c:v>Yes, by parents/carers</c:v>
                </c:pt>
              </c:strCache>
            </c:strRef>
          </c:cat>
          <c:val>
            <c:numRef>
              <c:f>Sheet1!$C$2:$C$5</c:f>
              <c:numCache>
                <c:formatCode>0%</c:formatCode>
                <c:ptCount val="4"/>
                <c:pt idx="0">
                  <c:v>0.04</c:v>
                </c:pt>
                <c:pt idx="1">
                  <c:v>0.09</c:v>
                </c:pt>
                <c:pt idx="2">
                  <c:v>0.71</c:v>
                </c:pt>
                <c:pt idx="3">
                  <c:v>0.65</c:v>
                </c:pt>
              </c:numCache>
            </c:numRef>
          </c:val>
          <c:extLst>
            <c:ext xmlns:c16="http://schemas.microsoft.com/office/drawing/2014/chart" uri="{C3380CC4-5D6E-409C-BE32-E72D297353CC}">
              <c16:uniqueId val="{00000000-973D-4171-AD78-71929C01D5D0}"/>
            </c:ext>
          </c:extLst>
        </c:ser>
        <c:dLbls>
          <c:showLegendKey val="0"/>
          <c:showVal val="0"/>
          <c:showCatName val="0"/>
          <c:showSerName val="0"/>
          <c:showPercent val="0"/>
          <c:showBubbleSize val="0"/>
        </c:dLbls>
        <c:gapWidth val="80"/>
        <c:overlap val="-25"/>
        <c:axId val="421598688"/>
        <c:axId val="421600648"/>
      </c:barChart>
      <c:valAx>
        <c:axId val="421600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98688"/>
        <c:crosses val="autoZero"/>
        <c:crossBetween val="between"/>
      </c:valAx>
      <c:catAx>
        <c:axId val="421598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latin typeface="+mn-lt"/>
              </a:defRPr>
            </a:pPr>
            <a:endParaRPr lang="en-US"/>
          </a:p>
        </c:txPr>
        <c:crossAx val="421600648"/>
        <c:crosses val="autoZero"/>
        <c:auto val="1"/>
        <c:lblAlgn val="ctr"/>
        <c:lblOffset val="100"/>
        <c:noMultiLvlLbl val="0"/>
      </c:catAx>
      <c:spPr>
        <a:noFill/>
        <a:ln>
          <a:noFill/>
        </a:ln>
        <a:effectLst/>
      </c:spPr>
    </c:plotArea>
    <c:legend>
      <c:legendPos val="b"/>
      <c:layout>
        <c:manualLayout>
          <c:xMode val="edge"/>
          <c:yMode val="edge"/>
          <c:x val="0.44097854611238113"/>
          <c:y val="0.93821774027577676"/>
          <c:w val="0.20815216275405202"/>
          <c:h val="6.178225972422309E-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184229104197"/>
          <c:y val="3.8690505039874486E-2"/>
          <c:w val="0.51490412112829076"/>
          <c:h val="0.86033863192922155"/>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Sheet1!$B$2:$B$10</c:f>
              <c:numCache>
                <c:formatCode>0%</c:formatCode>
                <c:ptCount val="9"/>
                <c:pt idx="0">
                  <c:v>0.09</c:v>
                </c:pt>
                <c:pt idx="1">
                  <c:v>0.17</c:v>
                </c:pt>
                <c:pt idx="2">
                  <c:v>0.05</c:v>
                </c:pt>
                <c:pt idx="3">
                  <c:v>0.05</c:v>
                </c:pt>
                <c:pt idx="4">
                  <c:v>0.08</c:v>
                </c:pt>
                <c:pt idx="5">
                  <c:v>0.17</c:v>
                </c:pt>
                <c:pt idx="6">
                  <c:v>0.2</c:v>
                </c:pt>
                <c:pt idx="7">
                  <c:v>0.36</c:v>
                </c:pt>
                <c:pt idx="8">
                  <c:v>0.46</c:v>
                </c:pt>
              </c:numCache>
            </c:numRef>
          </c:val>
          <c:extLst>
            <c:ext xmlns:c16="http://schemas.microsoft.com/office/drawing/2014/chart" uri="{C3380CC4-5D6E-409C-BE32-E72D297353CC}">
              <c16:uniqueId val="{00000000-9421-42D4-9049-33A7D2E6C0C8}"/>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Sheet1!$C$2:$C$10</c:f>
              <c:numCache>
                <c:formatCode>0%</c:formatCode>
                <c:ptCount val="9"/>
                <c:pt idx="0">
                  <c:v>0.09</c:v>
                </c:pt>
                <c:pt idx="1">
                  <c:v>0.18</c:v>
                </c:pt>
                <c:pt idx="2">
                  <c:v>0.05</c:v>
                </c:pt>
                <c:pt idx="3">
                  <c:v>0.05</c:v>
                </c:pt>
                <c:pt idx="4">
                  <c:v>7.0000000000000007E-2</c:v>
                </c:pt>
                <c:pt idx="5">
                  <c:v>0.14000000000000001</c:v>
                </c:pt>
                <c:pt idx="6">
                  <c:v>0.16</c:v>
                </c:pt>
                <c:pt idx="7">
                  <c:v>0.34</c:v>
                </c:pt>
                <c:pt idx="8">
                  <c:v>0.47</c:v>
                </c:pt>
              </c:numCache>
            </c:numRef>
          </c:val>
          <c:extLst>
            <c:ext xmlns:c16="http://schemas.microsoft.com/office/drawing/2014/chart" uri="{C3380CC4-5D6E-409C-BE32-E72D297353CC}">
              <c16:uniqueId val="{00000004-9421-42D4-9049-33A7D2E6C0C8}"/>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Sheet1!$D$2:$D$10</c:f>
              <c:numCache>
                <c:formatCode>0%</c:formatCode>
                <c:ptCount val="9"/>
                <c:pt idx="0">
                  <c:v>0.08</c:v>
                </c:pt>
                <c:pt idx="1">
                  <c:v>0.16</c:v>
                </c:pt>
                <c:pt idx="2">
                  <c:v>0.06</c:v>
                </c:pt>
                <c:pt idx="3">
                  <c:v>0.04</c:v>
                </c:pt>
                <c:pt idx="4">
                  <c:v>7.0000000000000007E-2</c:v>
                </c:pt>
                <c:pt idx="5">
                  <c:v>0.14000000000000001</c:v>
                </c:pt>
                <c:pt idx="6">
                  <c:v>0.18</c:v>
                </c:pt>
                <c:pt idx="7">
                  <c:v>0.36</c:v>
                </c:pt>
                <c:pt idx="8">
                  <c:v>0.48</c:v>
                </c:pt>
              </c:numCache>
            </c:numRef>
          </c:val>
          <c:extLst>
            <c:ext xmlns:c16="http://schemas.microsoft.com/office/drawing/2014/chart" uri="{C3380CC4-5D6E-409C-BE32-E72D297353CC}">
              <c16:uniqueId val="{00000003-DBAA-4931-ACF7-A7278A67DE37}"/>
            </c:ext>
          </c:extLst>
        </c:ser>
        <c:dLbls>
          <c:dLblPos val="outEnd"/>
          <c:showLegendKey val="0"/>
          <c:showVal val="1"/>
          <c:showCatName val="0"/>
          <c:showSerName val="0"/>
          <c:showPercent val="0"/>
          <c:showBubbleSize val="0"/>
        </c:dLbls>
        <c:gapWidth val="36"/>
        <c:overlap val="-25"/>
        <c:axId val="318342000"/>
        <c:axId val="359610384"/>
      </c:barChart>
      <c:catAx>
        <c:axId val="318342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359610384"/>
        <c:crosses val="autoZero"/>
        <c:auto val="1"/>
        <c:lblAlgn val="ctr"/>
        <c:lblOffset val="100"/>
        <c:noMultiLvlLbl val="0"/>
      </c:catAx>
      <c:valAx>
        <c:axId val="35961038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1834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Always follow advice to stay safe</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a:noFill/>
              </a:ln>
            </c:spPr>
            <c:extLst>
              <c:ext xmlns:c16="http://schemas.microsoft.com/office/drawing/2014/chart" uri="{C3380CC4-5D6E-409C-BE32-E72D297353CC}">
                <c16:uniqueId val="{00000001-6E2E-405B-AFE3-EC0D607B50C5}"/>
              </c:ext>
            </c:extLst>
          </c:dPt>
          <c:dPt>
            <c:idx val="1"/>
            <c:invertIfNegative val="0"/>
            <c:bubble3D val="0"/>
            <c:spPr>
              <a:solidFill>
                <a:srgbClr val="00A79D"/>
              </a:solidFill>
              <a:ln>
                <a:noFill/>
              </a:ln>
            </c:spPr>
            <c:extLst>
              <c:ext xmlns:c16="http://schemas.microsoft.com/office/drawing/2014/chart" uri="{C3380CC4-5D6E-409C-BE32-E72D297353CC}">
                <c16:uniqueId val="{00000003-6E2E-405B-AFE3-EC0D607B50C5}"/>
              </c:ext>
            </c:extLst>
          </c:dPt>
          <c:dLbls>
            <c:dLbl>
              <c:idx val="0"/>
              <c:tx>
                <c:rich>
                  <a:bodyPr/>
                  <a:lstStyle/>
                  <a:p>
                    <a:fld id="{C3C1E36F-C925-4CA3-A4B7-80B81C867C11}" type="SERIESNAME">
                      <a:rPr lang="en-US"/>
                      <a:pPr/>
                      <a:t>[SERIES NAME]</a:t>
                    </a:fld>
                    <a:r>
                      <a:rPr lang="en-US" baseline="0"/>
                      <a:t>, </a:t>
                    </a:r>
                  </a:p>
                  <a:p>
                    <a:fld id="{E1AE35EB-6094-4086-9C82-4789612DF67A}"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2E-405B-AFE3-EC0D607B50C5}"/>
                </c:ext>
              </c:extLst>
            </c:dLbl>
            <c:dLbl>
              <c:idx val="1"/>
              <c:tx>
                <c:rich>
                  <a:bodyPr/>
                  <a:lstStyle/>
                  <a:p>
                    <a:fld id="{A47D0C03-D47D-47E1-99CE-C31C78032AEC}" type="SERIESNAME">
                      <a:rPr lang="en-US"/>
                      <a:pPr/>
                      <a:t>[SERIES NAME]</a:t>
                    </a:fld>
                    <a:r>
                      <a:rPr lang="en-US" baseline="0"/>
                      <a:t>, </a:t>
                    </a:r>
                  </a:p>
                  <a:p>
                    <a:fld id="{7F896086-8D91-46AB-9FA1-ED8AE1BFC87F}"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E2E-405B-AFE3-EC0D607B50C5}"/>
                </c:ext>
              </c:extLst>
            </c:dLbl>
            <c:dLbl>
              <c:idx val="2"/>
              <c:tx>
                <c:rich>
                  <a:bodyPr/>
                  <a:lstStyle/>
                  <a:p>
                    <a:fld id="{C3227D44-E5E9-46A8-9BC2-7FFC1EFF4AD4}" type="SERIESNAME">
                      <a:rPr lang="en-US"/>
                      <a:pPr/>
                      <a:t>[SERIES NAME]</a:t>
                    </a:fld>
                    <a:r>
                      <a:rPr lang="en-US" baseline="0"/>
                      <a:t>, </a:t>
                    </a:r>
                  </a:p>
                  <a:p>
                    <a:fld id="{C2EB58D3-60A0-4F1E-865B-C24CAB170A3D}"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FFE-4CC4-8836-541127D51994}"/>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0.68</c:v>
                </c:pt>
                <c:pt idx="1">
                  <c:v>0.65</c:v>
                </c:pt>
                <c:pt idx="2">
                  <c:v>0.7</c:v>
                </c:pt>
              </c:numCache>
            </c:numRef>
          </c:val>
          <c:extLst>
            <c:ext xmlns:c16="http://schemas.microsoft.com/office/drawing/2014/chart" uri="{C3380CC4-5D6E-409C-BE32-E72D297353CC}">
              <c16:uniqueId val="{00000004-6E2E-405B-AFE3-EC0D607B50C5}"/>
            </c:ext>
          </c:extLst>
        </c:ser>
        <c:dLbls>
          <c:showLegendKey val="0"/>
          <c:showVal val="0"/>
          <c:showCatName val="0"/>
          <c:showSerName val="0"/>
          <c:showPercent val="0"/>
          <c:showBubbleSize val="0"/>
        </c:dLbls>
        <c:gapWidth val="100"/>
        <c:axId val="492605952"/>
        <c:axId val="492607128"/>
      </c:barChart>
      <c:catAx>
        <c:axId val="492605952"/>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92607128"/>
        <c:crosses val="autoZero"/>
        <c:auto val="1"/>
        <c:lblAlgn val="ctr"/>
        <c:lblOffset val="100"/>
        <c:noMultiLvlLbl val="0"/>
      </c:catAx>
      <c:valAx>
        <c:axId val="49260712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latin typeface="+mn-lt"/>
              </a:defRPr>
            </a:pPr>
            <a:endParaRPr lang="en-US"/>
          </a:p>
        </c:txPr>
        <c:crossAx val="492605952"/>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Know what the CEOP button is for</a:t>
            </a:r>
          </a:p>
        </c:rich>
      </c:tx>
      <c:overlay val="0"/>
      <c:spPr>
        <a:noFill/>
        <a:ln>
          <a:noFill/>
        </a:ln>
        <a:effectLst/>
      </c:spPr>
    </c:title>
    <c:autoTitleDeleted val="0"/>
    <c:plotArea>
      <c:layout>
        <c:manualLayout>
          <c:layoutTarget val="inner"/>
          <c:xMode val="edge"/>
          <c:yMode val="edge"/>
          <c:x val="0.18244950448765063"/>
          <c:y val="0.18159105938213874"/>
          <c:w val="0.75499367436261533"/>
          <c:h val="0.67965830394957305"/>
        </c:manualLayout>
      </c:layout>
      <c:barChart>
        <c:barDir val="col"/>
        <c:grouping val="clustered"/>
        <c:varyColors val="0"/>
        <c:ser>
          <c:idx val="0"/>
          <c:order val="0"/>
          <c:tx>
            <c:strRef>
              <c:f>Sheet1!$B$1</c:f>
              <c:strCache>
                <c:ptCount val="1"/>
                <c:pt idx="0">
                  <c:v>Yes</c:v>
                </c:pt>
              </c:strCache>
            </c:strRef>
          </c:tx>
          <c:spPr>
            <a:solidFill>
              <a:srgbClr val="00A79D"/>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3-2FD4-4E57-832B-0D1515DF75F9}"/>
              </c:ext>
            </c:extLst>
          </c:dPt>
          <c:dLbls>
            <c:dLbl>
              <c:idx val="0"/>
              <c:layout>
                <c:manualLayout>
                  <c:x val="-7.0038535272416343E-17"/>
                  <c:y val="7.47625714954403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FD4-4E57-832B-0D1515DF75F9}"/>
                </c:ext>
              </c:extLst>
            </c:dLbl>
            <c:spPr>
              <a:noFill/>
              <a:ln>
                <a:noFill/>
              </a:ln>
              <a:effectLst/>
            </c:spPr>
            <c:txPr>
              <a:bodyPr wrap="square" lIns="38100" tIns="19050" rIns="38100" bIns="19050" anchor="ctr">
                <a:spAutoFit/>
              </a:bodyPr>
              <a:lstStyle/>
              <a:p>
                <a:pPr>
                  <a:defRPr sz="900">
                    <a:solidFill>
                      <a:schemeClr val="bg1"/>
                    </a:solidFill>
                    <a:latin typeface="+mn-lt"/>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0.11</c:v>
                </c:pt>
                <c:pt idx="1">
                  <c:v>0.13</c:v>
                </c:pt>
                <c:pt idx="2">
                  <c:v>0.11</c:v>
                </c:pt>
              </c:numCache>
            </c:numRef>
          </c:val>
          <c:extLst>
            <c:ext xmlns:c16="http://schemas.microsoft.com/office/drawing/2014/chart" uri="{C3380CC4-5D6E-409C-BE32-E72D297353CC}">
              <c16:uniqueId val="{00000004-2FD4-4E57-832B-0D1515DF75F9}"/>
            </c:ext>
          </c:extLst>
        </c:ser>
        <c:dLbls>
          <c:showLegendKey val="0"/>
          <c:showVal val="0"/>
          <c:showCatName val="0"/>
          <c:showSerName val="0"/>
          <c:showPercent val="0"/>
          <c:showBubbleSize val="0"/>
        </c:dLbls>
        <c:gapWidth val="100"/>
        <c:axId val="492617320"/>
        <c:axId val="492614968"/>
      </c:barChart>
      <c:catAx>
        <c:axId val="492617320"/>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92614968"/>
        <c:crosses val="autoZero"/>
        <c:auto val="1"/>
        <c:lblAlgn val="ctr"/>
        <c:lblOffset val="100"/>
        <c:noMultiLvlLbl val="0"/>
      </c:catAx>
      <c:valAx>
        <c:axId val="49261496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latin typeface="+mn-lt"/>
              </a:defRPr>
            </a:pPr>
            <a:endParaRPr lang="en-US"/>
          </a:p>
        </c:txPr>
        <c:crossAx val="492617320"/>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Lied</a:t>
            </a:r>
            <a:r>
              <a:rPr lang="en-GB" sz="1200" b="0" baseline="0">
                <a:solidFill>
                  <a:schemeClr val="tx1">
                    <a:lumMod val="75000"/>
                    <a:lumOff val="25000"/>
                  </a:schemeClr>
                </a:solidFill>
                <a:latin typeface="+mn-lt"/>
              </a:rPr>
              <a:t> about age for website or game </a:t>
            </a:r>
          </a:p>
        </c:rich>
      </c:tx>
      <c:layout>
        <c:manualLayout>
          <c:xMode val="edge"/>
          <c:yMode val="edge"/>
          <c:x val="0.15101861981747228"/>
          <c:y val="2.9588751304215465E-2"/>
        </c:manualLayout>
      </c:layout>
      <c:overlay val="0"/>
      <c:spPr>
        <a:noFill/>
        <a:ln>
          <a:noFill/>
        </a:ln>
        <a:effectLst/>
      </c:spPr>
    </c:title>
    <c:autoTitleDeleted val="0"/>
    <c:plotArea>
      <c:layout>
        <c:manualLayout>
          <c:layoutTarget val="inner"/>
          <c:xMode val="edge"/>
          <c:yMode val="edge"/>
          <c:x val="0.17492490957895743"/>
          <c:y val="0.19578929133264655"/>
          <c:w val="0.75499367436261533"/>
          <c:h val="0.61534792657715565"/>
        </c:manualLayout>
      </c:layout>
      <c:barChart>
        <c:barDir val="col"/>
        <c:grouping val="clustered"/>
        <c:varyColors val="0"/>
        <c:ser>
          <c:idx val="0"/>
          <c:order val="0"/>
          <c:tx>
            <c:strRef>
              <c:f>Sheet1!$B$1</c:f>
              <c:strCache>
                <c:ptCount val="1"/>
                <c:pt idx="0">
                  <c:v>2023</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0.47</c:v>
                </c:pt>
                <c:pt idx="1">
                  <c:v>0.34</c:v>
                </c:pt>
                <c:pt idx="2">
                  <c:v>0.19</c:v>
                </c:pt>
              </c:numCache>
            </c:numRef>
          </c:val>
          <c:extLst>
            <c:ext xmlns:c16="http://schemas.microsoft.com/office/drawing/2014/chart" uri="{C3380CC4-5D6E-409C-BE32-E72D297353CC}">
              <c16:uniqueId val="{00000004-F1DF-4CD2-B2A5-F0A2D40D648A}"/>
            </c:ext>
          </c:extLst>
        </c:ser>
        <c:ser>
          <c:idx val="1"/>
          <c:order val="1"/>
          <c:tx>
            <c:strRef>
              <c:f>Sheet1!$C$1</c:f>
              <c:strCache>
                <c:ptCount val="1"/>
                <c:pt idx="0">
                  <c:v>2024</c:v>
                </c:pt>
              </c:strCache>
            </c:strRef>
          </c:tx>
          <c:spPr>
            <a:solidFill>
              <a:srgbClr val="00A79D"/>
            </a:solidFill>
            <a:ln>
              <a:noFill/>
            </a:ln>
          </c:spPr>
          <c:invertIfNegative val="0"/>
          <c:dLbls>
            <c:spPr>
              <a:noFill/>
              <a:ln>
                <a:noFill/>
              </a:ln>
              <a:effectLst/>
            </c:spPr>
            <c:txPr>
              <a:bodyPr wrap="square" lIns="38100" tIns="19050" rIns="38100" bIns="19050" anchor="ctr">
                <a:spAutoFit/>
              </a:bodyPr>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Sheet1!$C$2:$C$4</c:f>
              <c:numCache>
                <c:formatCode>0%</c:formatCode>
                <c:ptCount val="3"/>
                <c:pt idx="0">
                  <c:v>0.45</c:v>
                </c:pt>
                <c:pt idx="1">
                  <c:v>0.37</c:v>
                </c:pt>
                <c:pt idx="2">
                  <c:v>0.18</c:v>
                </c:pt>
              </c:numCache>
            </c:numRef>
          </c:val>
          <c:extLst>
            <c:ext xmlns:c16="http://schemas.microsoft.com/office/drawing/2014/chart" uri="{C3380CC4-5D6E-409C-BE32-E72D297353CC}">
              <c16:uniqueId val="{00000007-1204-465E-B6AD-66982B5FF107}"/>
            </c:ext>
          </c:extLst>
        </c:ser>
        <c:ser>
          <c:idx val="2"/>
          <c:order val="2"/>
          <c:tx>
            <c:strRef>
              <c:f>Sheet1!$D$1</c:f>
              <c:strCache>
                <c:ptCount val="1"/>
                <c:pt idx="0">
                  <c:v>2025</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Sheet1!$D$2:$D$4</c:f>
              <c:numCache>
                <c:formatCode>0%</c:formatCode>
                <c:ptCount val="3"/>
                <c:pt idx="0">
                  <c:v>0.48</c:v>
                </c:pt>
                <c:pt idx="1">
                  <c:v>0.33</c:v>
                </c:pt>
                <c:pt idx="2">
                  <c:v>0.19</c:v>
                </c:pt>
              </c:numCache>
            </c:numRef>
          </c:val>
          <c:extLst>
            <c:ext xmlns:c16="http://schemas.microsoft.com/office/drawing/2014/chart" uri="{C3380CC4-5D6E-409C-BE32-E72D297353CC}">
              <c16:uniqueId val="{00000005-D8CF-48BA-868A-729ABF58B4BB}"/>
            </c:ext>
          </c:extLst>
        </c:ser>
        <c:dLbls>
          <c:showLegendKey val="0"/>
          <c:showVal val="0"/>
          <c:showCatName val="0"/>
          <c:showSerName val="0"/>
          <c:showPercent val="0"/>
          <c:showBubbleSize val="0"/>
        </c:dLbls>
        <c:gapWidth val="100"/>
        <c:overlap val="-12"/>
        <c:axId val="492613792"/>
        <c:axId val="492610656"/>
      </c:barChart>
      <c:catAx>
        <c:axId val="492613792"/>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92610656"/>
        <c:crosses val="autoZero"/>
        <c:auto val="1"/>
        <c:lblAlgn val="ctr"/>
        <c:lblOffset val="100"/>
        <c:noMultiLvlLbl val="0"/>
      </c:catAx>
      <c:valAx>
        <c:axId val="492610656"/>
        <c:scaling>
          <c:orientation val="minMax"/>
          <c:max val="1"/>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latin typeface="+mn-lt"/>
              </a:defRPr>
            </a:pPr>
            <a:endParaRPr lang="en-US"/>
          </a:p>
        </c:txPr>
        <c:crossAx val="492613792"/>
        <c:crosses val="autoZero"/>
        <c:crossBetween val="between"/>
      </c:valAx>
      <c:spPr>
        <a:noFill/>
        <a:ln>
          <a:noFill/>
        </a:ln>
        <a:effectLst/>
      </c:spPr>
    </c:plotArea>
    <c:legend>
      <c:legendPos val="t"/>
      <c:layout>
        <c:manualLayout>
          <c:xMode val="edge"/>
          <c:yMode val="edge"/>
          <c:x val="0.29713845390311755"/>
          <c:y val="0.90994004447405208"/>
          <c:w val="0.40584290768925879"/>
          <c:h val="8.978199270025051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latin typeface="+mn-lt"/>
              </a:defRPr>
            </a:pPr>
            <a:r>
              <a:rPr lang="en-GB" sz="1200" b="0">
                <a:solidFill>
                  <a:schemeClr val="tx1">
                    <a:lumMod val="75000"/>
                    <a:lumOff val="25000"/>
                  </a:schemeClr>
                </a:solidFill>
                <a:latin typeface="+mn-lt"/>
              </a:rPr>
              <a:t>Seen upsetting pictures</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a:noFill/>
              </a:ln>
            </c:spPr>
            <c:extLst>
              <c:ext xmlns:c16="http://schemas.microsoft.com/office/drawing/2014/chart" uri="{C3380CC4-5D6E-409C-BE32-E72D297353CC}">
                <c16:uniqueId val="{00000001-FCCA-42CA-B7F5-ED31436410A9}"/>
              </c:ext>
            </c:extLst>
          </c:dPt>
          <c:dPt>
            <c:idx val="1"/>
            <c:invertIfNegative val="0"/>
            <c:bubble3D val="0"/>
            <c:spPr>
              <a:solidFill>
                <a:srgbClr val="00A79D"/>
              </a:solidFill>
              <a:ln>
                <a:noFill/>
              </a:ln>
            </c:spPr>
            <c:extLst>
              <c:ext xmlns:c16="http://schemas.microsoft.com/office/drawing/2014/chart" uri="{C3380CC4-5D6E-409C-BE32-E72D297353CC}">
                <c16:uniqueId val="{00000003-FCCA-42CA-B7F5-ED31436410A9}"/>
              </c:ext>
            </c:extLst>
          </c:dPt>
          <c:dLbls>
            <c:dLbl>
              <c:idx val="0"/>
              <c:tx>
                <c:rich>
                  <a:bodyPr/>
                  <a:lstStyle/>
                  <a:p>
                    <a:fld id="{34D752D8-033A-4D6F-8038-24C498605217}" type="SERIESNAME">
                      <a:rPr lang="en-US"/>
                      <a:pPr/>
                      <a:t>[SERIES NAME]</a:t>
                    </a:fld>
                    <a:r>
                      <a:rPr lang="en-US" baseline="0"/>
                      <a:t>, </a:t>
                    </a:r>
                  </a:p>
                  <a:p>
                    <a:fld id="{F34F27D0-56C4-49FA-B8A5-EF5420DF15BA}"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CA-42CA-B7F5-ED31436410A9}"/>
                </c:ext>
              </c:extLst>
            </c:dLbl>
            <c:dLbl>
              <c:idx val="1"/>
              <c:tx>
                <c:rich>
                  <a:bodyPr/>
                  <a:lstStyle/>
                  <a:p>
                    <a:fld id="{6298EDC8-7E28-473A-9F23-FE739DB78EFA}" type="SERIESNAME">
                      <a:rPr lang="en-US"/>
                      <a:pPr/>
                      <a:t>[SERIES NAME]</a:t>
                    </a:fld>
                    <a:r>
                      <a:rPr lang="en-US" baseline="0"/>
                      <a:t>, </a:t>
                    </a:r>
                  </a:p>
                  <a:p>
                    <a:fld id="{AD606CB1-72C5-4F1B-AD7F-102C50C5D4D9}"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CA-42CA-B7F5-ED31436410A9}"/>
                </c:ext>
              </c:extLst>
            </c:dLbl>
            <c:dLbl>
              <c:idx val="2"/>
              <c:tx>
                <c:rich>
                  <a:bodyPr/>
                  <a:lstStyle/>
                  <a:p>
                    <a:fld id="{520F6434-9430-498E-8D5B-019E799413D2}" type="SERIESNAME">
                      <a:rPr lang="en-US"/>
                      <a:pPr/>
                      <a:t>[SERIES NAME]</a:t>
                    </a:fld>
                    <a:r>
                      <a:rPr lang="en-US" baseline="0"/>
                      <a:t>, </a:t>
                    </a:r>
                  </a:p>
                  <a:p>
                    <a:fld id="{8178F119-0880-4E1B-B516-EF3F092A0772}"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6B1-4AD3-B701-266E79FC10E4}"/>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0.32</c:v>
                </c:pt>
                <c:pt idx="1">
                  <c:v>0.31</c:v>
                </c:pt>
                <c:pt idx="2">
                  <c:v>0.32</c:v>
                </c:pt>
              </c:numCache>
            </c:numRef>
          </c:val>
          <c:extLst>
            <c:ext xmlns:c16="http://schemas.microsoft.com/office/drawing/2014/chart" uri="{C3380CC4-5D6E-409C-BE32-E72D297353CC}">
              <c16:uniqueId val="{00000004-FCCA-42CA-B7F5-ED31436410A9}"/>
            </c:ext>
          </c:extLst>
        </c:ser>
        <c:dLbls>
          <c:showLegendKey val="0"/>
          <c:showVal val="0"/>
          <c:showCatName val="0"/>
          <c:showSerName val="0"/>
          <c:showPercent val="0"/>
          <c:showBubbleSize val="0"/>
        </c:dLbls>
        <c:gapWidth val="100"/>
        <c:axId val="492606736"/>
        <c:axId val="492611832"/>
      </c:barChart>
      <c:catAx>
        <c:axId val="492606736"/>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latin typeface="+mn-lt"/>
              </a:defRPr>
            </a:pPr>
            <a:endParaRPr lang="en-US"/>
          </a:p>
        </c:txPr>
        <c:crossAx val="492611832"/>
        <c:crosses val="autoZero"/>
        <c:auto val="1"/>
        <c:lblAlgn val="ctr"/>
        <c:lblOffset val="100"/>
        <c:noMultiLvlLbl val="0"/>
      </c:catAx>
      <c:valAx>
        <c:axId val="492611832"/>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latin typeface="+mn-lt"/>
              </a:defRPr>
            </a:pPr>
            <a:endParaRPr lang="en-US"/>
          </a:p>
        </c:txPr>
        <c:crossAx val="492606736"/>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0-0638-4F05-B969-13BB4FE4FEFB}"/>
            </c:ext>
          </c:extLst>
        </c:ser>
        <c:ser>
          <c:idx val="1"/>
          <c:order val="1"/>
          <c:tx>
            <c:strRef>
              <c:f>Sheet1!$C$1</c:f>
              <c:strCache>
                <c:ptCount val="1"/>
                <c:pt idx="0">
                  <c:v>2024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0.82</c:v>
                </c:pt>
                <c:pt idx="1">
                  <c:v>0.18</c:v>
                </c:pt>
              </c:numCache>
            </c:numRef>
          </c:val>
          <c:extLst>
            <c:ext xmlns:c16="http://schemas.microsoft.com/office/drawing/2014/chart" uri="{C3380CC4-5D6E-409C-BE32-E72D297353CC}">
              <c16:uniqueId val="{00000000-80B5-4C28-85BB-8F8DDE4E75E6}"/>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0.83</c:v>
                </c:pt>
                <c:pt idx="1">
                  <c:v>0.17</c:v>
                </c:pt>
              </c:numCache>
            </c:numRef>
          </c:val>
          <c:extLst>
            <c:ext xmlns:c16="http://schemas.microsoft.com/office/drawing/2014/chart" uri="{C3380CC4-5D6E-409C-BE32-E72D297353CC}">
              <c16:uniqueId val="{00000000-163B-459E-9527-22544A99A152}"/>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5757231388736"/>
          <c:y val="3.7918185250298019E-2"/>
          <c:w val="0.63989393524387961"/>
          <c:h val="0.71378280503816138"/>
        </c:manualLayout>
      </c:layout>
      <c:barChart>
        <c:barDir val="bar"/>
        <c:grouping val="percentStacked"/>
        <c:varyColors val="0"/>
        <c:ser>
          <c:idx val="0"/>
          <c:order val="0"/>
          <c:tx>
            <c:strRef>
              <c:f>Sheet1!$B$1</c:f>
              <c:strCache>
                <c:ptCount val="1"/>
                <c:pt idx="0">
                  <c:v>All good </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Sheet1!$B$2</c:f>
              <c:numCache>
                <c:formatCode>0%</c:formatCode>
                <c:ptCount val="1"/>
                <c:pt idx="0">
                  <c:v>0.72</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Most good, some bad</c:v>
                </c:pt>
              </c:strCache>
            </c:strRef>
          </c:tx>
          <c:spPr>
            <a:solidFill>
              <a:srgbClr val="00A79D"/>
            </a:solidFill>
            <a:ln w="19050">
              <a:noFill/>
            </a:ln>
            <a:effectLst/>
          </c:spPr>
          <c:invertIfNegative val="0"/>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spPr>
              <a:noFill/>
              <a:ln>
                <a:noFill/>
              </a:ln>
              <a:effectLst/>
            </c:spPr>
            <c:txPr>
              <a:bodyPr rot="0" vert="horz"/>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Sheet1!$C$2</c:f>
              <c:numCache>
                <c:formatCode>0%</c:formatCode>
                <c:ptCount val="1"/>
                <c:pt idx="0">
                  <c:v>0.22</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Some good but most bad</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Sheet1!$D$2</c:f>
              <c:numCache>
                <c:formatCode>0%</c:formatCode>
                <c:ptCount val="1"/>
                <c:pt idx="0">
                  <c:v>0.04</c:v>
                </c:pt>
              </c:numCache>
            </c:numRef>
          </c:val>
          <c:extLst>
            <c:ext xmlns:c16="http://schemas.microsoft.com/office/drawing/2014/chart" uri="{C3380CC4-5D6E-409C-BE32-E72D297353CC}">
              <c16:uniqueId val="{00000001-C0A7-4009-A926-E87ED96699B2}"/>
            </c:ext>
          </c:extLst>
        </c:ser>
        <c:ser>
          <c:idx val="3"/>
          <c:order val="3"/>
          <c:tx>
            <c:strRef>
              <c:f>Sheet1!$E$1</c:f>
              <c:strCache>
                <c:ptCount val="1"/>
                <c:pt idx="0">
                  <c:v>All bad</c:v>
                </c:pt>
              </c:strCache>
            </c:strRef>
          </c:tx>
          <c:invertIfNegative val="0"/>
          <c:dLbls>
            <c:spPr>
              <a:noFill/>
              <a:ln>
                <a:noFill/>
              </a:ln>
              <a:effectLst/>
            </c:spPr>
            <c:txPr>
              <a:bodyPr wrap="square" lIns="38100" tIns="19050" rIns="38100" bIns="19050" anchor="ctr">
                <a:spAutoFit/>
              </a:bodyPr>
              <a:lstStyle/>
              <a:p>
                <a:pPr>
                  <a:defRPr>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Sheet1!$E$2</c:f>
              <c:numCache>
                <c:formatCode>0%</c:formatCode>
                <c:ptCount val="1"/>
                <c:pt idx="0">
                  <c:v>0.02</c:v>
                </c:pt>
              </c:numCache>
            </c:numRef>
          </c:val>
          <c:extLst>
            <c:ext xmlns:c16="http://schemas.microsoft.com/office/drawing/2014/chart" uri="{C3380CC4-5D6E-409C-BE32-E72D297353CC}">
              <c16:uniqueId val="{00000001-9B6B-4E88-BADF-287EFA7E11B9}"/>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932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2025</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0.75</c:v>
                </c:pt>
                <c:pt idx="1">
                  <c:v>0.18</c:v>
                </c:pt>
                <c:pt idx="2">
                  <c:v>7.0000000000000007E-2</c:v>
                </c:pt>
              </c:numCache>
            </c:numRef>
          </c:val>
          <c:extLst>
            <c:ext xmlns:c16="http://schemas.microsoft.com/office/drawing/2014/chart" uri="{C3380CC4-5D6E-409C-BE32-E72D297353CC}">
              <c16:uniqueId val="{00000000-0E7B-41EF-8C9A-93E5CB6F06F8}"/>
            </c:ext>
          </c:extLst>
        </c:ser>
        <c:ser>
          <c:idx val="1"/>
          <c:order val="1"/>
          <c:tx>
            <c:strRef>
              <c:f>Sheet1!$C$1</c:f>
              <c:strCache>
                <c:ptCount val="1"/>
                <c:pt idx="0">
                  <c:v>2024</c:v>
                </c:pt>
              </c:strCache>
            </c:strRef>
          </c:tx>
          <c:spPr>
            <a:solidFill>
              <a:srgbClr val="00A79D"/>
            </a:solidFill>
          </c:spPr>
          <c:invertIfNegative val="0"/>
          <c:dLbls>
            <c:dLbl>
              <c:idx val="2"/>
              <c:layout>
                <c:manualLayout>
                  <c:x val="-4.886745497639237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76-4EA4-B402-A049A38DBAAA}"/>
                </c:ext>
              </c:extLst>
            </c:dLbl>
            <c:spPr>
              <a:noFill/>
              <a:ln>
                <a:noFill/>
              </a:ln>
              <a:effectLst/>
            </c:spPr>
            <c:txPr>
              <a:bodyPr wrap="square" lIns="38100" tIns="19050" rIns="38100" bIns="19050" anchor="ctr">
                <a:spAutoFit/>
              </a:bodyPr>
              <a:lstStyle/>
              <a:p>
                <a:pPr>
                  <a:defRPr>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Sheet1!$C$2:$C$4</c:f>
              <c:numCache>
                <c:formatCode>0%</c:formatCode>
                <c:ptCount val="3"/>
                <c:pt idx="0">
                  <c:v>0.76</c:v>
                </c:pt>
                <c:pt idx="1">
                  <c:v>0.17</c:v>
                </c:pt>
                <c:pt idx="2">
                  <c:v>0.06</c:v>
                </c:pt>
              </c:numCache>
            </c:numRef>
          </c:val>
          <c:extLst>
            <c:ext xmlns:c16="http://schemas.microsoft.com/office/drawing/2014/chart" uri="{C3380CC4-5D6E-409C-BE32-E72D297353CC}">
              <c16:uniqueId val="{00000000-1A1B-4D47-BC3A-25214AC566EE}"/>
            </c:ext>
          </c:extLst>
        </c:ser>
        <c:ser>
          <c:idx val="2"/>
          <c:order val="2"/>
          <c:tx>
            <c:strRef>
              <c:f>Sheet1!$D$1</c:f>
              <c:strCache>
                <c:ptCount val="1"/>
                <c:pt idx="0">
                  <c:v>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Sheet1!$D$2:$D$4</c:f>
              <c:numCache>
                <c:formatCode>0%</c:formatCode>
                <c:ptCount val="3"/>
                <c:pt idx="0">
                  <c:v>0.77</c:v>
                </c:pt>
                <c:pt idx="1">
                  <c:v>0.16</c:v>
                </c:pt>
                <c:pt idx="2">
                  <c:v>7.0000000000000007E-2</c:v>
                </c:pt>
              </c:numCache>
            </c:numRef>
          </c:val>
          <c:extLst>
            <c:ext xmlns:c16="http://schemas.microsoft.com/office/drawing/2014/chart" uri="{C3380CC4-5D6E-409C-BE32-E72D297353CC}">
              <c16:uniqueId val="{00000000-F634-43E3-8380-DC7CBBC35702}"/>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latin typeface="+mn-lt"/>
              </a:defRPr>
            </a:pPr>
            <a:endParaRPr lang="en-US"/>
          </a:p>
        </c:txPr>
        <c:crossAx val="421586144"/>
        <c:crosses val="autoZero"/>
        <c:crossBetween val="between"/>
        <c:majorUnit val="0.2"/>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latin typeface="+mn-lt"/>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latin typeface="+mn-lt"/>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52318196627325"/>
          <c:y val="1.6748548459131335E-5"/>
          <c:w val="0.45801630947868688"/>
          <c:h val="0.75929631478347681"/>
        </c:manualLayout>
      </c:layout>
      <c:barChart>
        <c:barDir val="bar"/>
        <c:grouping val="clustered"/>
        <c:varyColors val="0"/>
        <c:ser>
          <c:idx val="0"/>
          <c:order val="0"/>
          <c:tx>
            <c:strRef>
              <c:f>Sheet1!$B$1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Sheet1!$B$2:$B$6</c:f>
              <c:numCache>
                <c:formatCode>General</c:formatCode>
                <c:ptCount val="5"/>
                <c:pt idx="0" formatCode="0%">
                  <c:v>0.18</c:v>
                </c:pt>
                <c:pt idx="1">
                  <c:v>0</c:v>
                </c:pt>
                <c:pt idx="2">
                  <c:v>0</c:v>
                </c:pt>
                <c:pt idx="3" formatCode="0%">
                  <c:v>0.46</c:v>
                </c:pt>
                <c:pt idx="4" formatCode="0%">
                  <c:v>0.54</c:v>
                </c:pt>
              </c:numCache>
            </c:numRef>
          </c:val>
          <c:extLst>
            <c:ext xmlns:c16="http://schemas.microsoft.com/office/drawing/2014/chart" uri="{C3380CC4-5D6E-409C-BE32-E72D297353CC}">
              <c16:uniqueId val="{00000000-8C08-4F9E-AFE1-0412173DEEAF}"/>
            </c:ext>
          </c:extLst>
        </c:ser>
        <c:ser>
          <c:idx val="1"/>
          <c:order val="1"/>
          <c:tx>
            <c:strRef>
              <c:f>Sheet1!$C$1</c:f>
              <c:strCache>
                <c:ptCount val="1"/>
                <c:pt idx="0">
                  <c:v>2024</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Sheet1!$C$2:$C$6</c:f>
              <c:numCache>
                <c:formatCode>0%</c:formatCode>
                <c:ptCount val="5"/>
                <c:pt idx="0">
                  <c:v>0.17</c:v>
                </c:pt>
                <c:pt idx="1">
                  <c:v>0</c:v>
                </c:pt>
                <c:pt idx="2">
                  <c:v>0</c:v>
                </c:pt>
                <c:pt idx="3">
                  <c:v>0.49</c:v>
                </c:pt>
                <c:pt idx="4">
                  <c:v>0.51</c:v>
                </c:pt>
              </c:numCache>
            </c:numRef>
          </c:val>
          <c:extLst>
            <c:ext xmlns:c16="http://schemas.microsoft.com/office/drawing/2014/chart" uri="{C3380CC4-5D6E-409C-BE32-E72D297353CC}">
              <c16:uniqueId val="{00000003-8C08-4F9E-AFE1-0412173DEEAF}"/>
            </c:ext>
          </c:extLst>
        </c:ser>
        <c:ser>
          <c:idx val="2"/>
          <c:order val="2"/>
          <c:tx>
            <c:strRef>
              <c:f>Sheet1!$D$1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Sheet1!$D$2:$D$6</c:f>
              <c:numCache>
                <c:formatCode>0%</c:formatCode>
                <c:ptCount val="5"/>
                <c:pt idx="0">
                  <c:v>0.19</c:v>
                </c:pt>
                <c:pt idx="1">
                  <c:v>0</c:v>
                </c:pt>
                <c:pt idx="2">
                  <c:v>0</c:v>
                </c:pt>
                <c:pt idx="3">
                  <c:v>0.46</c:v>
                </c:pt>
                <c:pt idx="4">
                  <c:v>0.53</c:v>
                </c:pt>
              </c:numCache>
            </c:numRef>
          </c:val>
          <c:extLst>
            <c:ext xmlns:c16="http://schemas.microsoft.com/office/drawing/2014/chart" uri="{C3380CC4-5D6E-409C-BE32-E72D297353CC}">
              <c16:uniqueId val="{00000003-CB3F-48F2-977E-CEB8DA8387B0}"/>
            </c:ext>
          </c:extLst>
        </c:ser>
        <c:dLbls>
          <c:showLegendKey val="0"/>
          <c:showVal val="0"/>
          <c:showCatName val="0"/>
          <c:showSerName val="0"/>
          <c:showPercent val="0"/>
          <c:showBubbleSize val="0"/>
        </c:dLbls>
        <c:gapWidth val="36"/>
        <c:overlap val="-25"/>
        <c:axId val="411251736"/>
        <c:axId val="411252912"/>
      </c:barChart>
      <c:catAx>
        <c:axId val="41125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11252912"/>
        <c:crosses val="autoZero"/>
        <c:auto val="1"/>
        <c:lblAlgn val="ctr"/>
        <c:lblOffset val="100"/>
        <c:noMultiLvlLbl val="0"/>
      </c:catAx>
      <c:valAx>
        <c:axId val="411252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1736"/>
        <c:crosses val="autoZero"/>
        <c:crossBetween val="between"/>
        <c:majorUnit val="0.2"/>
      </c:valAx>
      <c:spPr>
        <a:noFill/>
        <a:ln>
          <a:noFill/>
        </a:ln>
        <a:effectLst/>
      </c:spPr>
    </c:plotArea>
    <c:legend>
      <c:legendPos val="b"/>
      <c:layout>
        <c:manualLayout>
          <c:xMode val="edge"/>
          <c:yMode val="edge"/>
          <c:x val="0.59933243168019379"/>
          <c:y val="0.88148219578545606"/>
          <c:w val="0.2443358288631112"/>
          <c:h val="0.11655619391773925"/>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F2_CED92406.xml><?xml version="1.0" encoding="utf-8"?>
<p188:cmLst xmlns:a="http://schemas.openxmlformats.org/drawingml/2006/main" xmlns:r="http://schemas.openxmlformats.org/officeDocument/2006/relationships" xmlns:p188="http://schemas.microsoft.com/office/powerpoint/2018/8/main">
  <p188:cm id="{E7EDED39-46C8-453D-9427-1EC349EEB7DF}" authorId="{2ABF78CC-BA75-5503-2312-2824AE7556B6}" status="resolved" created="2025-10-27T13:44:10.856" complete="100000">
    <ac:txMkLst xmlns:ac="http://schemas.microsoft.com/office/drawing/2013/main/command">
      <pc:docMk xmlns:pc="http://schemas.microsoft.com/office/powerpoint/2013/main/command"/>
      <pc:sldMk xmlns:pc="http://schemas.microsoft.com/office/powerpoint/2013/main/command" cId="3470337030" sldId="498"/>
      <ac:graphicFrameMk id="10" creationId="{00000000-0000-0000-0000-000000000000}"/>
      <ac:tblMk/>
      <ac:tcMk rowId="10004" colId="20003"/>
      <ac:txMk cp="0" len="3">
        <ac:context len="4" hash="2000638"/>
      </ac:txMk>
    </ac:txMkLst>
    <p188:pos x="3927410" y="2042245"/>
    <p188:txBody>
      <a:bodyPr/>
      <a:lstStyle/>
      <a:p>
        <a:r>
          <a:rPr lang="en-GB"/>
          <a:t>SEN Cohort report states SEN pupils feel less safe however young carers have lower percentage</a:t>
        </a:r>
      </a:p>
    </p188:txBody>
  </p188:cm>
  <p188:cm id="{2DDB157B-8131-4A76-9CEF-76B2695845F5}" authorId="{2ABF78CC-BA75-5503-2312-2824AE7556B6}" status="resolved" created="2025-10-27T13:46:43.084" complete="100000">
    <ac:txMkLst xmlns:ac="http://schemas.microsoft.com/office/drawing/2013/main/command">
      <pc:docMk xmlns:pc="http://schemas.microsoft.com/office/powerpoint/2013/main/command"/>
      <pc:sldMk xmlns:pc="http://schemas.microsoft.com/office/powerpoint/2013/main/command" cId="3470337030" sldId="498"/>
      <ac:graphicFrameMk id="10" creationId="{00000000-0000-0000-0000-000000000000}"/>
      <ac:tblMk/>
      <ac:tcMk rowId="10002" colId="20001"/>
      <ac:txMk cp="0" len="3">
        <ac:context len="4" hash="2032219"/>
      </ac:txMk>
    </ac:txMkLst>
    <p188:pos x="2375057" y="1234170"/>
    <p188:txBody>
      <a:bodyPr/>
      <a:lstStyle/>
      <a:p>
        <a:r>
          <a:rPr lang="en-GB"/>
          <a:t>Says 75% in cohort report page 4</a:t>
        </a:r>
      </a:p>
    </p188:txBody>
  </p188:cm>
</p188:cmLst>
</file>

<file path=ppt/comments/modernComment_225_F25A2757.xml><?xml version="1.0" encoding="utf-8"?>
<p188:cmLst xmlns:a="http://schemas.openxmlformats.org/drawingml/2006/main" xmlns:r="http://schemas.openxmlformats.org/officeDocument/2006/relationships" xmlns:p188="http://schemas.microsoft.com/office/powerpoint/2018/8/main">
  <p188:cm id="{12D89177-7F9B-4D54-AF9F-58A0B66AA327}" authorId="{67EC4B7D-1F10-EDEA-40FF-D3F7874A9FF7}" status="resolved" created="2025-10-29T10:59:39.507" complete="100000">
    <ac:txMkLst xmlns:ac="http://schemas.microsoft.com/office/drawing/2013/main/command">
      <pc:docMk xmlns:pc="http://schemas.microsoft.com/office/powerpoint/2013/main/command"/>
      <pc:sldMk xmlns:pc="http://schemas.microsoft.com/office/powerpoint/2013/main/command" cId="4065994583" sldId="549"/>
      <ac:spMk id="3" creationId="{00000000-0000-0000-0000-000000000000}"/>
      <ac:txMk cp="116" len="2">
        <ac:context len="1955" hash="1967596468"/>
      </ac:txMk>
    </ac:txMkLst>
    <p188:pos x="7589381" y="611785"/>
    <p188:replyLst>
      <p188:reply id="{5E348923-ECED-47DE-8FDD-B4A2F74A53C3}" authorId="{441AC6E5-4FA3-4934-9497-046370C9AC69}" created="2025-11-01T14:34:39.397">
        <p188:txBody>
          <a:bodyPr/>
          <a:lstStyle/>
          <a:p>
            <a:r>
              <a:rPr lang="en-GB"/>
              <a:t>Difference due to rounding - I have checked and this is 18%</a:t>
            </a:r>
          </a:p>
        </p188:txBody>
      </p188:reply>
    </p188:replyLst>
    <p188:txBody>
      <a:bodyPr/>
      <a:lstStyle/>
      <a:p>
        <a:r>
          <a:rPr lang="en-GB"/>
          <a:t>17%</a:t>
        </a:r>
      </a:p>
    </p188:txBody>
  </p188:cm>
</p188:cmLst>
</file>

<file path=ppt/comments/modernComment_226_8B33A87E.xml><?xml version="1.0" encoding="utf-8"?>
<p188:cmLst xmlns:a="http://schemas.openxmlformats.org/drawingml/2006/main" xmlns:r="http://schemas.openxmlformats.org/officeDocument/2006/relationships" xmlns:p188="http://schemas.microsoft.com/office/powerpoint/2018/8/main">
  <p188:cm id="{7F79DDBE-3AE6-40D4-BE70-7738FF09CF79}" authorId="{67EC4B7D-1F10-EDEA-40FF-D3F7874A9FF7}" status="resolved" created="2025-10-29T12:04:05.708" complete="100000">
    <ac:txMkLst xmlns:ac="http://schemas.microsoft.com/office/drawing/2013/main/command">
      <pc:docMk xmlns:pc="http://schemas.microsoft.com/office/powerpoint/2013/main/command"/>
      <pc:sldMk xmlns:pc="http://schemas.microsoft.com/office/powerpoint/2013/main/command" cId="2335418494" sldId="550"/>
      <ac:spMk id="3" creationId="{00000000-0000-0000-0000-000000000000}"/>
      <ac:txMk cp="91">
        <ac:context len="1755" hash="3611573489"/>
      </ac:txMk>
    </ac:txMkLst>
    <p188:pos x="6058294" y="617007"/>
    <p188:txBody>
      <a:bodyPr/>
      <a:lstStyle/>
      <a:p>
        <a:r>
          <a:rPr lang="en-GB"/>
          <a:t>45%</a:t>
        </a:r>
      </a:p>
    </p188:txBody>
  </p188:cm>
  <p188:cm id="{BDE381E2-AB25-437B-9FAA-BED89F8BB61B}" authorId="{67EC4B7D-1F10-EDEA-40FF-D3F7874A9FF7}" status="resolved" created="2025-10-29T12:22:16.567" complete="100000">
    <ac:txMkLst xmlns:ac="http://schemas.microsoft.com/office/drawing/2013/main/command">
      <pc:docMk xmlns:pc="http://schemas.microsoft.com/office/powerpoint/2013/main/command"/>
      <pc:sldMk xmlns:pc="http://schemas.microsoft.com/office/powerpoint/2013/main/command" cId="2335418494" sldId="550"/>
      <ac:spMk id="3" creationId="{00000000-0000-0000-0000-000000000000}"/>
      <ac:txMk cp="1147" len="9">
        <ac:context len="1755" hash="3611573489"/>
      </ac:txMk>
    </ac:txMkLst>
    <p188:pos x="5792480" y="3668551"/>
    <p188:replyLst>
      <p188:reply id="{A0235A63-81AC-4C46-AC1F-56ED680B1BBE}" authorId="{441AC6E5-4FA3-4934-9497-046370C9AC69}" created="2025-11-01T14:38:54.229">
        <p188:txBody>
          <a:bodyPr/>
          <a:lstStyle/>
          <a:p>
            <a:r>
              <a:rPr lang="en-GB"/>
              <a:t>Difference due to rounding - I have checked and this is 83%</a:t>
            </a:r>
          </a:p>
        </p188:txBody>
      </p188:reply>
    </p188:replyLst>
    <p188:txBody>
      <a:bodyPr/>
      <a:lstStyle/>
      <a:p>
        <a:r>
          <a:rPr lang="en-GB"/>
          <a:t>84%</a:t>
        </a:r>
      </a:p>
    </p188:txBody>
  </p188:cm>
  <p188:cm id="{9A1FFA05-107E-405A-A1FF-A032E364E54B}" authorId="{67EC4B7D-1F10-EDEA-40FF-D3F7874A9FF7}" status="resolved" created="2025-10-29T12:24:56.721" complete="100000">
    <ac:txMkLst xmlns:ac="http://schemas.microsoft.com/office/drawing/2013/main/command">
      <pc:docMk xmlns:pc="http://schemas.microsoft.com/office/powerpoint/2013/main/command"/>
      <pc:sldMk xmlns:pc="http://schemas.microsoft.com/office/powerpoint/2013/main/command" cId="2335418494" sldId="550"/>
      <ac:spMk id="3" creationId="{00000000-0000-0000-0000-000000000000}"/>
      <ac:txMk cp="1426" len="47">
        <ac:context len="1755" hash="3611573489"/>
      </ac:txMk>
    </ac:txMkLst>
    <p188:pos x="3804191" y="4455361"/>
    <p188:replyLst>
      <p188:reply id="{C838B2CD-F0B7-41FB-881D-FAE3009056FF}" authorId="{441AC6E5-4FA3-4934-9497-046370C9AC69}" created="2025-11-01T14:40:36.415">
        <p188:txBody>
          <a:bodyPr/>
          <a:lstStyle/>
          <a:p>
            <a:r>
              <a:rPr lang="en-GB"/>
              <a:t>Please see chart on Pg46 for reference. </a:t>
            </a:r>
          </a:p>
        </p188:txBody>
      </p188:reply>
    </p188:replyLst>
    <p188:txBody>
      <a:bodyPr/>
      <a:lstStyle/>
      <a:p>
        <a:r>
          <a:rPr lang="en-GB"/>
          <a:t>REFERENCE?</a:t>
        </a:r>
      </a:p>
    </p188:txBody>
  </p188:cm>
</p188:cmLst>
</file>

<file path=ppt/comments/modernComment_228_A0153839.xml><?xml version="1.0" encoding="utf-8"?>
<p188:cmLst xmlns:a="http://schemas.openxmlformats.org/drawingml/2006/main" xmlns:r="http://schemas.openxmlformats.org/officeDocument/2006/relationships" xmlns:p188="http://schemas.microsoft.com/office/powerpoint/2018/8/main">
  <p188:cm id="{D260AA01-800C-4414-A93C-C87F1D6B9A47}" authorId="{F0085C57-8E10-F6A0-019C-AA3DF6EE4875}" status="resolved" created="2025-10-29T16:28:19.160" complete="100000">
    <ac:txMkLst xmlns:ac="http://schemas.microsoft.com/office/drawing/2013/main/command">
      <pc:docMk xmlns:pc="http://schemas.microsoft.com/office/powerpoint/2013/main/command"/>
      <pc:sldMk xmlns:pc="http://schemas.microsoft.com/office/powerpoint/2013/main/command" cId="2685745209" sldId="552"/>
      <ac:spMk id="3" creationId="{00000000-0000-0000-0000-000000000000}"/>
      <ac:txMk cp="1547" len="5">
        <ac:context len="1600" hash="1393820788"/>
      </ac:txMk>
    </ac:txMkLst>
    <p188:pos x="14097000" y="5461000"/>
    <p188:replyLst>
      <p188:reply id="{CA729242-7651-4FE4-A5C2-1019FEED1384}" authorId="{441AC6E5-4FA3-4934-9497-046370C9AC69}" created="2025-11-01T15:11:25.870">
        <p188:txBody>
          <a:bodyPr/>
          <a:lstStyle/>
          <a:p>
            <a:r>
              <a:rPr lang="en-GB"/>
              <a:t>Difference due to rounding - I have checked and this is 77%</a:t>
            </a:r>
          </a:p>
        </p188:txBody>
      </p188:reply>
    </p188:replyLst>
    <p188:txBody>
      <a:bodyPr/>
      <a:lstStyle/>
      <a:p>
        <a:r>
          <a:rPr lang="en-GB"/>
          <a:t>78% according to the table on page 79 of the PDF. </a:t>
        </a:r>
      </a:p>
    </p188:txBody>
  </p188:cm>
</p188:cmLst>
</file>

<file path=ppt/comments/modernComment_22B_CA24AA28.xml><?xml version="1.0" encoding="utf-8"?>
<p188:cmLst xmlns:a="http://schemas.openxmlformats.org/drawingml/2006/main" xmlns:r="http://schemas.openxmlformats.org/officeDocument/2006/relationships" xmlns:p188="http://schemas.microsoft.com/office/powerpoint/2018/8/main">
  <p188:cm id="{DE96B4FF-0FD8-4730-B2A9-74B992D5B465}" authorId="{F0085C57-8E10-F6A0-019C-AA3DF6EE4875}" status="resolved" created="2025-10-29T17:54:39.286" complete="100000">
    <ac:txMkLst xmlns:ac="http://schemas.microsoft.com/office/drawing/2013/main/command">
      <pc:docMk xmlns:pc="http://schemas.microsoft.com/office/powerpoint/2013/main/command"/>
      <pc:sldMk xmlns:pc="http://schemas.microsoft.com/office/powerpoint/2013/main/command" cId="3391400488" sldId="555"/>
      <ac:spMk id="6" creationId="{00000000-0000-0000-0000-000000000000}"/>
      <ac:txMk cp="468" len="9">
        <ac:context len="1589" hash="956396125"/>
      </ac:txMk>
    </ac:txMkLst>
    <p188:pos x="5321300" y="2374900"/>
    <p188:txBody>
      <a:bodyPr/>
      <a:lstStyle/>
      <a:p>
        <a:r>
          <a:rPr lang="en-GB"/>
          <a:t>they*</a:t>
        </a:r>
      </a:p>
    </p188:txBody>
  </p188:cm>
</p188:cmLst>
</file>

<file path=ppt/comments/modernComment_230_FEA551E7.xml><?xml version="1.0" encoding="utf-8"?>
<p188:cmLst xmlns:a="http://schemas.openxmlformats.org/drawingml/2006/main" xmlns:r="http://schemas.openxmlformats.org/officeDocument/2006/relationships" xmlns:p188="http://schemas.microsoft.com/office/powerpoint/2018/8/main">
  <p188:cm id="{4FA28911-747B-4D5D-8058-99A578AC933F}" authorId="{67EC4B7D-1F10-EDEA-40FF-D3F7874A9FF7}" status="resolved" created="2025-10-30T16:34:29.935" complete="100000">
    <ac:txMkLst xmlns:ac="http://schemas.microsoft.com/office/drawing/2013/main/command">
      <pc:docMk xmlns:pc="http://schemas.microsoft.com/office/powerpoint/2013/main/command"/>
      <pc:sldMk xmlns:pc="http://schemas.microsoft.com/office/powerpoint/2013/main/command" cId="4272247271" sldId="560"/>
      <ac:spMk id="6" creationId="{00000000-0000-0000-0000-000000000000}"/>
      <ac:txMk cp="1296" len="1">
        <ac:context len="1746" hash="3867078443"/>
      </ac:txMk>
    </ac:txMkLst>
    <p188:pos x="6074658" y="3554876"/>
    <p188:txBody>
      <a:bodyPr/>
      <a:lstStyle/>
      <a:p>
        <a:r>
          <a:rPr lang="en-GB"/>
          <a:t>50%</a:t>
        </a:r>
      </a:p>
    </p188:txBody>
  </p188:cm>
</p188:cmLst>
</file>

<file path=ppt/comments/modernComment_238_CFE44C1B.xml><?xml version="1.0" encoding="utf-8"?>
<p188:cmLst xmlns:a="http://schemas.openxmlformats.org/drawingml/2006/main" xmlns:r="http://schemas.openxmlformats.org/officeDocument/2006/relationships" xmlns:p188="http://schemas.microsoft.com/office/powerpoint/2018/8/main">
  <p188:cm id="{BF4CE24B-9DA1-44E4-99B0-8329AF1130BB}" authorId="{2ABF78CC-BA75-5503-2312-2824AE7556B6}" status="resolved" created="2025-10-27T13:09:08.073" complete="100000">
    <ac:txMkLst xmlns:ac="http://schemas.microsoft.com/office/drawing/2013/main/command">
      <pc:docMk xmlns:pc="http://schemas.microsoft.com/office/powerpoint/2013/main/command"/>
      <pc:sldMk xmlns:pc="http://schemas.microsoft.com/office/powerpoint/2013/main/command" cId="3487845403" sldId="568"/>
      <ac:spMk id="6" creationId="{00000000-0000-0000-0000-000000000000}"/>
      <ac:txMk cp="1094" len="25">
        <ac:context len="1885" hash="3928065586"/>
      </ac:txMk>
    </ac:txMkLst>
    <p188:pos x="3028015" y="3610165"/>
    <p188:txBody>
      <a:bodyPr/>
      <a:lstStyle/>
      <a:p>
        <a:r>
          <a:rPr lang="en-GB"/>
          <a:t>Year 4 have higher percentage than year 6 for minecraft table on page 110 PDF</a:t>
        </a:r>
      </a:p>
    </p188:txBody>
  </p188:cm>
  <p188:cm id="{0B3046C8-B2C6-4C4F-9CF8-B0045DF27784}" authorId="{2ABF78CC-BA75-5503-2312-2824AE7556B6}" status="resolved" created="2025-10-27T13:16:40.924" complete="100000">
    <ac:txMkLst xmlns:ac="http://schemas.microsoft.com/office/drawing/2013/main/command">
      <pc:docMk xmlns:pc="http://schemas.microsoft.com/office/powerpoint/2013/main/command"/>
      <pc:sldMk xmlns:pc="http://schemas.microsoft.com/office/powerpoint/2013/main/command" cId="3487845403" sldId="568"/>
      <ac:spMk id="6" creationId="{00000000-0000-0000-0000-000000000000}"/>
      <ac:txMk cp="1498" len="12">
        <ac:context len="1885" hash="3928065586"/>
      </ac:txMk>
    </ac:txMkLst>
    <p188:pos x="2368796" y="4407607"/>
    <p188:txBody>
      <a:bodyPr/>
      <a:lstStyle/>
      <a:p>
        <a:r>
          <a:rPr lang="en-GB"/>
          <a:t>States 70% in table on page 112 PDF</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31" cy="497915"/>
          </a:xfrm>
          <a:prstGeom prst="rect">
            <a:avLst/>
          </a:prstGeom>
        </p:spPr>
        <p:txBody>
          <a:bodyPr vert="horz" lIns="90873" tIns="45437" rIns="90873" bIns="45437" rtlCol="0"/>
          <a:lstStyle>
            <a:lvl1pPr algn="l">
              <a:defRPr sz="1200"/>
            </a:lvl1pPr>
          </a:lstStyle>
          <a:p>
            <a:endParaRPr lang="en-GB"/>
          </a:p>
        </p:txBody>
      </p:sp>
      <p:sp>
        <p:nvSpPr>
          <p:cNvPr id="3" name="Date Placeholder 2"/>
          <p:cNvSpPr>
            <a:spLocks noGrp="1"/>
          </p:cNvSpPr>
          <p:nvPr>
            <p:ph type="dt" sz="quarter" idx="1"/>
          </p:nvPr>
        </p:nvSpPr>
        <p:spPr>
          <a:xfrm>
            <a:off x="3884988" y="0"/>
            <a:ext cx="2971431" cy="497915"/>
          </a:xfrm>
          <a:prstGeom prst="rect">
            <a:avLst/>
          </a:prstGeom>
        </p:spPr>
        <p:txBody>
          <a:bodyPr vert="horz" lIns="90873" tIns="45437" rIns="90873" bIns="45437" rtlCol="0"/>
          <a:lstStyle>
            <a:lvl1pPr algn="r">
              <a:defRPr sz="1200"/>
            </a:lvl1pPr>
          </a:lstStyle>
          <a:p>
            <a:fld id="{E6A49BB4-2736-4DCC-999C-21F5CCAB9BE6}" type="datetimeFigureOut">
              <a:rPr lang="en-GB" smtClean="0"/>
              <a:t>14/11/2025</a:t>
            </a:fld>
            <a:endParaRPr lang="en-GB"/>
          </a:p>
        </p:txBody>
      </p:sp>
      <p:sp>
        <p:nvSpPr>
          <p:cNvPr id="4" name="Footer Placeholder 3"/>
          <p:cNvSpPr>
            <a:spLocks noGrp="1"/>
          </p:cNvSpPr>
          <p:nvPr>
            <p:ph type="ftr" sz="quarter" idx="2"/>
          </p:nvPr>
        </p:nvSpPr>
        <p:spPr>
          <a:xfrm>
            <a:off x="0" y="9447773"/>
            <a:ext cx="2971431" cy="497915"/>
          </a:xfrm>
          <a:prstGeom prst="rect">
            <a:avLst/>
          </a:prstGeom>
        </p:spPr>
        <p:txBody>
          <a:bodyPr vert="horz" lIns="90873" tIns="45437" rIns="90873" bIns="45437" rtlCol="0" anchor="b"/>
          <a:lstStyle>
            <a:lvl1pPr algn="l">
              <a:defRPr sz="1200"/>
            </a:lvl1pPr>
          </a:lstStyle>
          <a:p>
            <a:endParaRPr lang="en-GB"/>
          </a:p>
        </p:txBody>
      </p:sp>
      <p:sp>
        <p:nvSpPr>
          <p:cNvPr id="5" name="Slide Number Placeholder 4"/>
          <p:cNvSpPr>
            <a:spLocks noGrp="1"/>
          </p:cNvSpPr>
          <p:nvPr>
            <p:ph type="sldNum" sz="quarter" idx="3"/>
          </p:nvPr>
        </p:nvSpPr>
        <p:spPr>
          <a:xfrm>
            <a:off x="3884988" y="9447773"/>
            <a:ext cx="2971431" cy="497915"/>
          </a:xfrm>
          <a:prstGeom prst="rect">
            <a:avLst/>
          </a:prstGeom>
        </p:spPr>
        <p:txBody>
          <a:bodyPr vert="horz" lIns="90873" tIns="45437" rIns="90873" bIns="45437" rtlCol="0" anchor="b"/>
          <a:lstStyle>
            <a:lvl1pPr algn="r">
              <a:defRPr sz="1200"/>
            </a:lvl1pPr>
          </a:lstStyle>
          <a:p>
            <a:fld id="{F0648CA9-1726-4C07-80D9-461AA62B9100}" type="slidenum">
              <a:rPr lang="en-GB" smtClean="0"/>
              <a:t>‹#›</a:t>
            </a:fld>
            <a:endParaRPr lang="en-GB"/>
          </a:p>
        </p:txBody>
      </p:sp>
    </p:spTree>
    <p:extLst>
      <p:ext uri="{BB962C8B-B14F-4D97-AF65-F5344CB8AC3E}">
        <p14:creationId xmlns:p14="http://schemas.microsoft.com/office/powerpoint/2010/main" val="316982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9012"/>
          </a:xfrm>
          <a:prstGeom prst="rect">
            <a:avLst/>
          </a:prstGeom>
        </p:spPr>
        <p:txBody>
          <a:bodyPr vert="horz" lIns="96004" tIns="48003" rIns="96004" bIns="48003" rtlCol="0"/>
          <a:lstStyle>
            <a:lvl1pPr algn="l">
              <a:defRPr sz="130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1"/>
            <a:ext cx="2971800" cy="499012"/>
          </a:xfrm>
          <a:prstGeom prst="rect">
            <a:avLst/>
          </a:prstGeom>
        </p:spPr>
        <p:txBody>
          <a:bodyPr vert="horz" lIns="96004" tIns="48003" rIns="96004" bIns="48003" rtlCol="0"/>
          <a:lstStyle>
            <a:lvl1pPr algn="r">
              <a:defRPr sz="1300">
                <a:latin typeface="Calibri" panose="020F0502020204030204" pitchFamily="34" charset="0"/>
              </a:defRPr>
            </a:lvl1pPr>
          </a:lstStyle>
          <a:p>
            <a:fld id="{7193ABA9-045C-4724-8B70-98278BBE93E5}" type="datetimeFigureOut">
              <a:rPr lang="en-GB" smtClean="0"/>
              <a:pPr/>
              <a:t>14/11/2025</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6004" tIns="48003" rIns="96004" bIns="48003" rtlCol="0" anchor="ctr"/>
          <a:lstStyle/>
          <a:p>
            <a:endParaRPr lang="en-GB"/>
          </a:p>
        </p:txBody>
      </p:sp>
      <p:sp>
        <p:nvSpPr>
          <p:cNvPr id="5" name="Notes Placeholder 4"/>
          <p:cNvSpPr>
            <a:spLocks noGrp="1"/>
          </p:cNvSpPr>
          <p:nvPr>
            <p:ph type="body" sz="quarter" idx="3"/>
          </p:nvPr>
        </p:nvSpPr>
        <p:spPr>
          <a:xfrm>
            <a:off x="685800" y="4786363"/>
            <a:ext cx="5486400" cy="3916115"/>
          </a:xfrm>
          <a:prstGeom prst="rect">
            <a:avLst/>
          </a:prstGeom>
        </p:spPr>
        <p:txBody>
          <a:bodyPr vert="horz" lIns="96004" tIns="48003" rIns="96004" bIns="480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6679"/>
            <a:ext cx="2971800" cy="499009"/>
          </a:xfrm>
          <a:prstGeom prst="rect">
            <a:avLst/>
          </a:prstGeom>
        </p:spPr>
        <p:txBody>
          <a:bodyPr vert="horz" lIns="96004" tIns="48003" rIns="96004" bIns="48003" rtlCol="0" anchor="b"/>
          <a:lstStyle>
            <a:lvl1pPr algn="l">
              <a:defRPr sz="130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9446679"/>
            <a:ext cx="2971800" cy="499009"/>
          </a:xfrm>
          <a:prstGeom prst="rect">
            <a:avLst/>
          </a:prstGeom>
        </p:spPr>
        <p:txBody>
          <a:bodyPr vert="horz" lIns="96004" tIns="48003" rIns="96004" bIns="48003" rtlCol="0" anchor="b"/>
          <a:lstStyle>
            <a:lvl1pPr algn="r">
              <a:defRPr sz="1300">
                <a:latin typeface="Calibri" panose="020F0502020204030204" pitchFamily="34" charset="0"/>
              </a:defRPr>
            </a:lvl1pPr>
          </a:lstStyle>
          <a:p>
            <a:fld id="{74EBF720-DE48-4B24-AA24-66B55E2F2580}" type="slidenum">
              <a:rPr lang="en-GB" smtClean="0"/>
              <a:pPr/>
              <a:t>‹#›</a:t>
            </a:fld>
            <a:endParaRPr lang="en-GB"/>
          </a:p>
        </p:txBody>
      </p:sp>
    </p:spTree>
    <p:extLst>
      <p:ext uri="{BB962C8B-B14F-4D97-AF65-F5344CB8AC3E}">
        <p14:creationId xmlns:p14="http://schemas.microsoft.com/office/powerpoint/2010/main" val="39068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a:t>
            </a:fld>
            <a:endParaRPr lang="en-GB"/>
          </a:p>
        </p:txBody>
      </p:sp>
    </p:spTree>
    <p:extLst>
      <p:ext uri="{BB962C8B-B14F-4D97-AF65-F5344CB8AC3E}">
        <p14:creationId xmlns:p14="http://schemas.microsoft.com/office/powerpoint/2010/main" val="196584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10</a:t>
            </a:fld>
            <a:endParaRPr lang="en-GB"/>
          </a:p>
        </p:txBody>
      </p:sp>
    </p:spTree>
    <p:extLst>
      <p:ext uri="{BB962C8B-B14F-4D97-AF65-F5344CB8AC3E}">
        <p14:creationId xmlns:p14="http://schemas.microsoft.com/office/powerpoint/2010/main" val="1322601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127</a:t>
            </a:fld>
            <a:endParaRPr lang="en-GB"/>
          </a:p>
        </p:txBody>
      </p:sp>
    </p:spTree>
    <p:extLst>
      <p:ext uri="{BB962C8B-B14F-4D97-AF65-F5344CB8AC3E}">
        <p14:creationId xmlns:p14="http://schemas.microsoft.com/office/powerpoint/2010/main" val="11159170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128</a:t>
            </a:fld>
            <a:endParaRPr lang="en-GB"/>
          </a:p>
        </p:txBody>
      </p:sp>
    </p:spTree>
    <p:extLst>
      <p:ext uri="{BB962C8B-B14F-4D97-AF65-F5344CB8AC3E}">
        <p14:creationId xmlns:p14="http://schemas.microsoft.com/office/powerpoint/2010/main" val="36285076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129</a:t>
            </a:fld>
            <a:endParaRPr lang="en-GB"/>
          </a:p>
        </p:txBody>
      </p:sp>
    </p:spTree>
    <p:extLst>
      <p:ext uri="{BB962C8B-B14F-4D97-AF65-F5344CB8AC3E}">
        <p14:creationId xmlns:p14="http://schemas.microsoft.com/office/powerpoint/2010/main" val="5634799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130</a:t>
            </a:fld>
            <a:endParaRPr lang="en-GB"/>
          </a:p>
        </p:txBody>
      </p:sp>
    </p:spTree>
    <p:extLst>
      <p:ext uri="{BB962C8B-B14F-4D97-AF65-F5344CB8AC3E}">
        <p14:creationId xmlns:p14="http://schemas.microsoft.com/office/powerpoint/2010/main" val="26256775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131</a:t>
            </a:fld>
            <a:endParaRPr lang="en-GB"/>
          </a:p>
        </p:txBody>
      </p:sp>
    </p:spTree>
    <p:extLst>
      <p:ext uri="{BB962C8B-B14F-4D97-AF65-F5344CB8AC3E}">
        <p14:creationId xmlns:p14="http://schemas.microsoft.com/office/powerpoint/2010/main" val="35581522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132</a:t>
            </a:fld>
            <a:endParaRPr lang="en-GB"/>
          </a:p>
        </p:txBody>
      </p:sp>
    </p:spTree>
    <p:extLst>
      <p:ext uri="{BB962C8B-B14F-4D97-AF65-F5344CB8AC3E}">
        <p14:creationId xmlns:p14="http://schemas.microsoft.com/office/powerpoint/2010/main" val="42189994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133</a:t>
            </a:fld>
            <a:endParaRPr lang="en-GB"/>
          </a:p>
        </p:txBody>
      </p:sp>
    </p:spTree>
    <p:extLst>
      <p:ext uri="{BB962C8B-B14F-4D97-AF65-F5344CB8AC3E}">
        <p14:creationId xmlns:p14="http://schemas.microsoft.com/office/powerpoint/2010/main" val="33412693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134</a:t>
            </a:fld>
            <a:endParaRPr lang="en-GB"/>
          </a:p>
        </p:txBody>
      </p:sp>
    </p:spTree>
    <p:extLst>
      <p:ext uri="{BB962C8B-B14F-4D97-AF65-F5344CB8AC3E}">
        <p14:creationId xmlns:p14="http://schemas.microsoft.com/office/powerpoint/2010/main" val="16202521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135</a:t>
            </a:fld>
            <a:endParaRPr lang="en-GB"/>
          </a:p>
        </p:txBody>
      </p:sp>
    </p:spTree>
    <p:extLst>
      <p:ext uri="{BB962C8B-B14F-4D97-AF65-F5344CB8AC3E}">
        <p14:creationId xmlns:p14="http://schemas.microsoft.com/office/powerpoint/2010/main" val="28388285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136</a:t>
            </a:fld>
            <a:endParaRPr lang="en-GB"/>
          </a:p>
        </p:txBody>
      </p:sp>
    </p:spTree>
    <p:extLst>
      <p:ext uri="{BB962C8B-B14F-4D97-AF65-F5344CB8AC3E}">
        <p14:creationId xmlns:p14="http://schemas.microsoft.com/office/powerpoint/2010/main" val="146844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11</a:t>
            </a:fld>
            <a:endParaRPr lang="en-GB"/>
          </a:p>
        </p:txBody>
      </p:sp>
    </p:spTree>
    <p:extLst>
      <p:ext uri="{BB962C8B-B14F-4D97-AF65-F5344CB8AC3E}">
        <p14:creationId xmlns:p14="http://schemas.microsoft.com/office/powerpoint/2010/main" val="35788748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137</a:t>
            </a:fld>
            <a:endParaRPr lang="en-GB"/>
          </a:p>
        </p:txBody>
      </p:sp>
    </p:spTree>
    <p:extLst>
      <p:ext uri="{BB962C8B-B14F-4D97-AF65-F5344CB8AC3E}">
        <p14:creationId xmlns:p14="http://schemas.microsoft.com/office/powerpoint/2010/main" val="28813365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138</a:t>
            </a:fld>
            <a:endParaRPr lang="en-GB"/>
          </a:p>
        </p:txBody>
      </p:sp>
    </p:spTree>
    <p:extLst>
      <p:ext uri="{BB962C8B-B14F-4D97-AF65-F5344CB8AC3E}">
        <p14:creationId xmlns:p14="http://schemas.microsoft.com/office/powerpoint/2010/main" val="21112187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139</a:t>
            </a:fld>
            <a:endParaRPr lang="en-GB"/>
          </a:p>
        </p:txBody>
      </p:sp>
    </p:spTree>
    <p:extLst>
      <p:ext uri="{BB962C8B-B14F-4D97-AF65-F5344CB8AC3E}">
        <p14:creationId xmlns:p14="http://schemas.microsoft.com/office/powerpoint/2010/main" val="32680443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140</a:t>
            </a:fld>
            <a:endParaRPr lang="en-GB"/>
          </a:p>
        </p:txBody>
      </p:sp>
    </p:spTree>
    <p:extLst>
      <p:ext uri="{BB962C8B-B14F-4D97-AF65-F5344CB8AC3E}">
        <p14:creationId xmlns:p14="http://schemas.microsoft.com/office/powerpoint/2010/main" val="41972363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141</a:t>
            </a:fld>
            <a:endParaRPr lang="en-GB"/>
          </a:p>
        </p:txBody>
      </p:sp>
    </p:spTree>
    <p:extLst>
      <p:ext uri="{BB962C8B-B14F-4D97-AF65-F5344CB8AC3E}">
        <p14:creationId xmlns:p14="http://schemas.microsoft.com/office/powerpoint/2010/main" val="8095185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142</a:t>
            </a:fld>
            <a:endParaRPr lang="en-GB"/>
          </a:p>
        </p:txBody>
      </p:sp>
    </p:spTree>
    <p:extLst>
      <p:ext uri="{BB962C8B-B14F-4D97-AF65-F5344CB8AC3E}">
        <p14:creationId xmlns:p14="http://schemas.microsoft.com/office/powerpoint/2010/main" val="26832712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143</a:t>
            </a:fld>
            <a:endParaRPr lang="en-GB"/>
          </a:p>
        </p:txBody>
      </p:sp>
    </p:spTree>
    <p:extLst>
      <p:ext uri="{BB962C8B-B14F-4D97-AF65-F5344CB8AC3E}">
        <p14:creationId xmlns:p14="http://schemas.microsoft.com/office/powerpoint/2010/main" val="570621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144</a:t>
            </a:fld>
            <a:endParaRPr lang="en-GB"/>
          </a:p>
        </p:txBody>
      </p:sp>
    </p:spTree>
    <p:extLst>
      <p:ext uri="{BB962C8B-B14F-4D97-AF65-F5344CB8AC3E}">
        <p14:creationId xmlns:p14="http://schemas.microsoft.com/office/powerpoint/2010/main" val="39763144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145</a:t>
            </a:fld>
            <a:endParaRPr lang="en-GB"/>
          </a:p>
        </p:txBody>
      </p:sp>
    </p:spTree>
    <p:extLst>
      <p:ext uri="{BB962C8B-B14F-4D97-AF65-F5344CB8AC3E}">
        <p14:creationId xmlns:p14="http://schemas.microsoft.com/office/powerpoint/2010/main" val="34950831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146</a:t>
            </a:fld>
            <a:endParaRPr lang="en-GB"/>
          </a:p>
        </p:txBody>
      </p:sp>
    </p:spTree>
    <p:extLst>
      <p:ext uri="{BB962C8B-B14F-4D97-AF65-F5344CB8AC3E}">
        <p14:creationId xmlns:p14="http://schemas.microsoft.com/office/powerpoint/2010/main" val="3860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12</a:t>
            </a:fld>
            <a:endParaRPr lang="en-GB"/>
          </a:p>
        </p:txBody>
      </p:sp>
    </p:spTree>
    <p:extLst>
      <p:ext uri="{BB962C8B-B14F-4D97-AF65-F5344CB8AC3E}">
        <p14:creationId xmlns:p14="http://schemas.microsoft.com/office/powerpoint/2010/main" val="40475206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148</a:t>
            </a:fld>
            <a:endParaRPr lang="en-GB"/>
          </a:p>
        </p:txBody>
      </p:sp>
    </p:spTree>
    <p:extLst>
      <p:ext uri="{BB962C8B-B14F-4D97-AF65-F5344CB8AC3E}">
        <p14:creationId xmlns:p14="http://schemas.microsoft.com/office/powerpoint/2010/main" val="313375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13</a:t>
            </a:fld>
            <a:endParaRPr lang="en-GB"/>
          </a:p>
        </p:txBody>
      </p:sp>
    </p:spTree>
    <p:extLst>
      <p:ext uri="{BB962C8B-B14F-4D97-AF65-F5344CB8AC3E}">
        <p14:creationId xmlns:p14="http://schemas.microsoft.com/office/powerpoint/2010/main" val="255453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14</a:t>
            </a:fld>
            <a:endParaRPr lang="en-GB"/>
          </a:p>
        </p:txBody>
      </p:sp>
    </p:spTree>
    <p:extLst>
      <p:ext uri="{BB962C8B-B14F-4D97-AF65-F5344CB8AC3E}">
        <p14:creationId xmlns:p14="http://schemas.microsoft.com/office/powerpoint/2010/main" val="17671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15</a:t>
            </a:fld>
            <a:endParaRPr lang="en-GB"/>
          </a:p>
        </p:txBody>
      </p:sp>
    </p:spTree>
    <p:extLst>
      <p:ext uri="{BB962C8B-B14F-4D97-AF65-F5344CB8AC3E}">
        <p14:creationId xmlns:p14="http://schemas.microsoft.com/office/powerpoint/2010/main" val="247864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16</a:t>
            </a:fld>
            <a:endParaRPr lang="en-GB"/>
          </a:p>
        </p:txBody>
      </p:sp>
    </p:spTree>
    <p:extLst>
      <p:ext uri="{BB962C8B-B14F-4D97-AF65-F5344CB8AC3E}">
        <p14:creationId xmlns:p14="http://schemas.microsoft.com/office/powerpoint/2010/main" val="111185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17</a:t>
            </a:fld>
            <a:endParaRPr lang="en-GB"/>
          </a:p>
        </p:txBody>
      </p:sp>
    </p:spTree>
    <p:extLst>
      <p:ext uri="{BB962C8B-B14F-4D97-AF65-F5344CB8AC3E}">
        <p14:creationId xmlns:p14="http://schemas.microsoft.com/office/powerpoint/2010/main" val="68867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18</a:t>
            </a:fld>
            <a:endParaRPr lang="en-GB"/>
          </a:p>
        </p:txBody>
      </p:sp>
    </p:spTree>
    <p:extLst>
      <p:ext uri="{BB962C8B-B14F-4D97-AF65-F5344CB8AC3E}">
        <p14:creationId xmlns:p14="http://schemas.microsoft.com/office/powerpoint/2010/main" val="223398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19</a:t>
            </a:fld>
            <a:endParaRPr lang="en-GB"/>
          </a:p>
        </p:txBody>
      </p:sp>
    </p:spTree>
    <p:extLst>
      <p:ext uri="{BB962C8B-B14F-4D97-AF65-F5344CB8AC3E}">
        <p14:creationId xmlns:p14="http://schemas.microsoft.com/office/powerpoint/2010/main" val="32299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2</a:t>
            </a:fld>
            <a:endParaRPr lang="en-GB"/>
          </a:p>
        </p:txBody>
      </p:sp>
    </p:spTree>
    <p:extLst>
      <p:ext uri="{BB962C8B-B14F-4D97-AF65-F5344CB8AC3E}">
        <p14:creationId xmlns:p14="http://schemas.microsoft.com/office/powerpoint/2010/main" val="76849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20</a:t>
            </a:fld>
            <a:endParaRPr lang="en-GB"/>
          </a:p>
        </p:txBody>
      </p:sp>
    </p:spTree>
    <p:extLst>
      <p:ext uri="{BB962C8B-B14F-4D97-AF65-F5344CB8AC3E}">
        <p14:creationId xmlns:p14="http://schemas.microsoft.com/office/powerpoint/2010/main" val="421362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21</a:t>
            </a:fld>
            <a:endParaRPr lang="en-GB"/>
          </a:p>
        </p:txBody>
      </p:sp>
    </p:spTree>
    <p:extLst>
      <p:ext uri="{BB962C8B-B14F-4D97-AF65-F5344CB8AC3E}">
        <p14:creationId xmlns:p14="http://schemas.microsoft.com/office/powerpoint/2010/main" val="13775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62F7D-0667-7FE9-E495-1B2A5C144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54E4D-6929-D3D9-B4CD-4E6292EBC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7764D-4DCD-029F-AC7D-0E5F982D92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BA5B83-99FE-16F3-DC31-E1D56A0F6BB7}"/>
              </a:ext>
            </a:extLst>
          </p:cNvPr>
          <p:cNvSpPr>
            <a:spLocks noGrp="1"/>
          </p:cNvSpPr>
          <p:nvPr>
            <p:ph type="sldNum" sz="quarter" idx="10"/>
          </p:nvPr>
        </p:nvSpPr>
        <p:spPr/>
        <p:txBody>
          <a:bodyPr/>
          <a:lstStyle/>
          <a:p>
            <a:fld id="{74EBF720-DE48-4B24-AA24-66B55E2F2580}" type="slidenum">
              <a:rPr lang="en-GB" smtClean="0"/>
              <a:t>22</a:t>
            </a:fld>
            <a:endParaRPr lang="en-GB"/>
          </a:p>
        </p:txBody>
      </p:sp>
    </p:spTree>
    <p:extLst>
      <p:ext uri="{BB962C8B-B14F-4D97-AF65-F5344CB8AC3E}">
        <p14:creationId xmlns:p14="http://schemas.microsoft.com/office/powerpoint/2010/main" val="767252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23</a:t>
            </a:fld>
            <a:endParaRPr lang="en-GB"/>
          </a:p>
        </p:txBody>
      </p:sp>
    </p:spTree>
    <p:extLst>
      <p:ext uri="{BB962C8B-B14F-4D97-AF65-F5344CB8AC3E}">
        <p14:creationId xmlns:p14="http://schemas.microsoft.com/office/powerpoint/2010/main" val="376314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24</a:t>
            </a:fld>
            <a:endParaRPr lang="en-GB"/>
          </a:p>
        </p:txBody>
      </p:sp>
    </p:spTree>
    <p:extLst>
      <p:ext uri="{BB962C8B-B14F-4D97-AF65-F5344CB8AC3E}">
        <p14:creationId xmlns:p14="http://schemas.microsoft.com/office/powerpoint/2010/main" val="298676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25</a:t>
            </a:fld>
            <a:endParaRPr lang="en-GB"/>
          </a:p>
        </p:txBody>
      </p:sp>
    </p:spTree>
    <p:extLst>
      <p:ext uri="{BB962C8B-B14F-4D97-AF65-F5344CB8AC3E}">
        <p14:creationId xmlns:p14="http://schemas.microsoft.com/office/powerpoint/2010/main" val="1124987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26</a:t>
            </a:fld>
            <a:endParaRPr lang="en-GB"/>
          </a:p>
        </p:txBody>
      </p:sp>
    </p:spTree>
    <p:extLst>
      <p:ext uri="{BB962C8B-B14F-4D97-AF65-F5344CB8AC3E}">
        <p14:creationId xmlns:p14="http://schemas.microsoft.com/office/powerpoint/2010/main" val="208137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27</a:t>
            </a:fld>
            <a:endParaRPr lang="en-GB"/>
          </a:p>
        </p:txBody>
      </p:sp>
    </p:spTree>
    <p:extLst>
      <p:ext uri="{BB962C8B-B14F-4D97-AF65-F5344CB8AC3E}">
        <p14:creationId xmlns:p14="http://schemas.microsoft.com/office/powerpoint/2010/main" val="1479571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28</a:t>
            </a:fld>
            <a:endParaRPr lang="en-GB"/>
          </a:p>
        </p:txBody>
      </p:sp>
    </p:spTree>
    <p:extLst>
      <p:ext uri="{BB962C8B-B14F-4D97-AF65-F5344CB8AC3E}">
        <p14:creationId xmlns:p14="http://schemas.microsoft.com/office/powerpoint/2010/main" val="2489439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29</a:t>
            </a:fld>
            <a:endParaRPr lang="en-GB"/>
          </a:p>
        </p:txBody>
      </p:sp>
    </p:spTree>
    <p:extLst>
      <p:ext uri="{BB962C8B-B14F-4D97-AF65-F5344CB8AC3E}">
        <p14:creationId xmlns:p14="http://schemas.microsoft.com/office/powerpoint/2010/main" val="306953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3</a:t>
            </a:fld>
            <a:endParaRPr lang="en-GB"/>
          </a:p>
        </p:txBody>
      </p:sp>
    </p:spTree>
    <p:extLst>
      <p:ext uri="{BB962C8B-B14F-4D97-AF65-F5344CB8AC3E}">
        <p14:creationId xmlns:p14="http://schemas.microsoft.com/office/powerpoint/2010/main" val="134546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30</a:t>
            </a:fld>
            <a:endParaRPr lang="en-GB"/>
          </a:p>
        </p:txBody>
      </p:sp>
    </p:spTree>
    <p:extLst>
      <p:ext uri="{BB962C8B-B14F-4D97-AF65-F5344CB8AC3E}">
        <p14:creationId xmlns:p14="http://schemas.microsoft.com/office/powerpoint/2010/main" val="1123820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31</a:t>
            </a:fld>
            <a:endParaRPr lang="en-GB"/>
          </a:p>
        </p:txBody>
      </p:sp>
    </p:spTree>
    <p:extLst>
      <p:ext uri="{BB962C8B-B14F-4D97-AF65-F5344CB8AC3E}">
        <p14:creationId xmlns:p14="http://schemas.microsoft.com/office/powerpoint/2010/main" val="125747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32</a:t>
            </a:fld>
            <a:endParaRPr lang="en-GB"/>
          </a:p>
        </p:txBody>
      </p:sp>
    </p:spTree>
    <p:extLst>
      <p:ext uri="{BB962C8B-B14F-4D97-AF65-F5344CB8AC3E}">
        <p14:creationId xmlns:p14="http://schemas.microsoft.com/office/powerpoint/2010/main" val="311551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33</a:t>
            </a:fld>
            <a:endParaRPr lang="en-GB"/>
          </a:p>
        </p:txBody>
      </p:sp>
    </p:spTree>
    <p:extLst>
      <p:ext uri="{BB962C8B-B14F-4D97-AF65-F5344CB8AC3E}">
        <p14:creationId xmlns:p14="http://schemas.microsoft.com/office/powerpoint/2010/main" val="993466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34</a:t>
            </a:fld>
            <a:endParaRPr lang="en-GB"/>
          </a:p>
        </p:txBody>
      </p:sp>
    </p:spTree>
    <p:extLst>
      <p:ext uri="{BB962C8B-B14F-4D97-AF65-F5344CB8AC3E}">
        <p14:creationId xmlns:p14="http://schemas.microsoft.com/office/powerpoint/2010/main" val="1229870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35</a:t>
            </a:fld>
            <a:endParaRPr lang="en-GB"/>
          </a:p>
        </p:txBody>
      </p:sp>
    </p:spTree>
    <p:extLst>
      <p:ext uri="{BB962C8B-B14F-4D97-AF65-F5344CB8AC3E}">
        <p14:creationId xmlns:p14="http://schemas.microsoft.com/office/powerpoint/2010/main" val="533113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36</a:t>
            </a:fld>
            <a:endParaRPr lang="en-GB"/>
          </a:p>
        </p:txBody>
      </p:sp>
    </p:spTree>
    <p:extLst>
      <p:ext uri="{BB962C8B-B14F-4D97-AF65-F5344CB8AC3E}">
        <p14:creationId xmlns:p14="http://schemas.microsoft.com/office/powerpoint/2010/main" val="2495020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9C83-FE66-5079-24A1-65D07530B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B69A7-CDF6-BEBF-9551-16F19EAF8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0BFB5-495F-C895-E282-F501BC292D5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5EBEF4-572C-F932-FF0E-6A82A3A484F7}"/>
              </a:ext>
            </a:extLst>
          </p:cNvPr>
          <p:cNvSpPr>
            <a:spLocks noGrp="1"/>
          </p:cNvSpPr>
          <p:nvPr>
            <p:ph type="sldNum" sz="quarter" idx="5"/>
          </p:nvPr>
        </p:nvSpPr>
        <p:spPr/>
        <p:txBody>
          <a:bodyPr/>
          <a:lstStyle/>
          <a:p>
            <a:fld id="{74EBF720-DE48-4B24-AA24-66B55E2F2580}" type="slidenum">
              <a:rPr lang="en-GB" smtClean="0"/>
              <a:pPr/>
              <a:t>37</a:t>
            </a:fld>
            <a:endParaRPr lang="en-GB"/>
          </a:p>
        </p:txBody>
      </p:sp>
    </p:spTree>
    <p:extLst>
      <p:ext uri="{BB962C8B-B14F-4D97-AF65-F5344CB8AC3E}">
        <p14:creationId xmlns:p14="http://schemas.microsoft.com/office/powerpoint/2010/main" val="108622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38</a:t>
            </a:fld>
            <a:endParaRPr lang="en-GB"/>
          </a:p>
        </p:txBody>
      </p:sp>
    </p:spTree>
    <p:extLst>
      <p:ext uri="{BB962C8B-B14F-4D97-AF65-F5344CB8AC3E}">
        <p14:creationId xmlns:p14="http://schemas.microsoft.com/office/powerpoint/2010/main" val="397975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39</a:t>
            </a:fld>
            <a:endParaRPr lang="en-GB"/>
          </a:p>
        </p:txBody>
      </p:sp>
    </p:spTree>
    <p:extLst>
      <p:ext uri="{BB962C8B-B14F-4D97-AF65-F5344CB8AC3E}">
        <p14:creationId xmlns:p14="http://schemas.microsoft.com/office/powerpoint/2010/main" val="406846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4</a:t>
            </a:fld>
            <a:endParaRPr lang="en-GB"/>
          </a:p>
        </p:txBody>
      </p:sp>
    </p:spTree>
    <p:extLst>
      <p:ext uri="{BB962C8B-B14F-4D97-AF65-F5344CB8AC3E}">
        <p14:creationId xmlns:p14="http://schemas.microsoft.com/office/powerpoint/2010/main" val="1439141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40</a:t>
            </a:fld>
            <a:endParaRPr lang="en-GB"/>
          </a:p>
        </p:txBody>
      </p:sp>
    </p:spTree>
    <p:extLst>
      <p:ext uri="{BB962C8B-B14F-4D97-AF65-F5344CB8AC3E}">
        <p14:creationId xmlns:p14="http://schemas.microsoft.com/office/powerpoint/2010/main" val="78137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41</a:t>
            </a:fld>
            <a:endParaRPr lang="en-GB"/>
          </a:p>
        </p:txBody>
      </p:sp>
    </p:spTree>
    <p:extLst>
      <p:ext uri="{BB962C8B-B14F-4D97-AF65-F5344CB8AC3E}">
        <p14:creationId xmlns:p14="http://schemas.microsoft.com/office/powerpoint/2010/main" val="761747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42</a:t>
            </a:fld>
            <a:endParaRPr lang="en-GB"/>
          </a:p>
        </p:txBody>
      </p:sp>
    </p:spTree>
    <p:extLst>
      <p:ext uri="{BB962C8B-B14F-4D97-AF65-F5344CB8AC3E}">
        <p14:creationId xmlns:p14="http://schemas.microsoft.com/office/powerpoint/2010/main" val="1769486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43</a:t>
            </a:fld>
            <a:endParaRPr lang="en-GB"/>
          </a:p>
        </p:txBody>
      </p:sp>
    </p:spTree>
    <p:extLst>
      <p:ext uri="{BB962C8B-B14F-4D97-AF65-F5344CB8AC3E}">
        <p14:creationId xmlns:p14="http://schemas.microsoft.com/office/powerpoint/2010/main" val="675856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44</a:t>
            </a:fld>
            <a:endParaRPr lang="en-GB"/>
          </a:p>
        </p:txBody>
      </p:sp>
    </p:spTree>
    <p:extLst>
      <p:ext uri="{BB962C8B-B14F-4D97-AF65-F5344CB8AC3E}">
        <p14:creationId xmlns:p14="http://schemas.microsoft.com/office/powerpoint/2010/main" val="2678020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45</a:t>
            </a:fld>
            <a:endParaRPr lang="en-GB"/>
          </a:p>
        </p:txBody>
      </p:sp>
    </p:spTree>
    <p:extLst>
      <p:ext uri="{BB962C8B-B14F-4D97-AF65-F5344CB8AC3E}">
        <p14:creationId xmlns:p14="http://schemas.microsoft.com/office/powerpoint/2010/main" val="3911421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46</a:t>
            </a:fld>
            <a:endParaRPr lang="en-GB"/>
          </a:p>
        </p:txBody>
      </p:sp>
    </p:spTree>
    <p:extLst>
      <p:ext uri="{BB962C8B-B14F-4D97-AF65-F5344CB8AC3E}">
        <p14:creationId xmlns:p14="http://schemas.microsoft.com/office/powerpoint/2010/main" val="3474574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47</a:t>
            </a:fld>
            <a:endParaRPr lang="en-GB"/>
          </a:p>
        </p:txBody>
      </p:sp>
    </p:spTree>
    <p:extLst>
      <p:ext uri="{BB962C8B-B14F-4D97-AF65-F5344CB8AC3E}">
        <p14:creationId xmlns:p14="http://schemas.microsoft.com/office/powerpoint/2010/main" val="2611068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50</a:t>
            </a:fld>
            <a:endParaRPr lang="en-GB"/>
          </a:p>
        </p:txBody>
      </p:sp>
    </p:spTree>
    <p:extLst>
      <p:ext uri="{BB962C8B-B14F-4D97-AF65-F5344CB8AC3E}">
        <p14:creationId xmlns:p14="http://schemas.microsoft.com/office/powerpoint/2010/main" val="3181301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51</a:t>
            </a:fld>
            <a:endParaRPr lang="en-GB"/>
          </a:p>
        </p:txBody>
      </p:sp>
    </p:spTree>
    <p:extLst>
      <p:ext uri="{BB962C8B-B14F-4D97-AF65-F5344CB8AC3E}">
        <p14:creationId xmlns:p14="http://schemas.microsoft.com/office/powerpoint/2010/main" val="411257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5</a:t>
            </a:fld>
            <a:endParaRPr lang="en-GB"/>
          </a:p>
        </p:txBody>
      </p:sp>
    </p:spTree>
    <p:extLst>
      <p:ext uri="{BB962C8B-B14F-4D97-AF65-F5344CB8AC3E}">
        <p14:creationId xmlns:p14="http://schemas.microsoft.com/office/powerpoint/2010/main" val="345754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52</a:t>
            </a:fld>
            <a:endParaRPr lang="en-GB"/>
          </a:p>
        </p:txBody>
      </p:sp>
    </p:spTree>
    <p:extLst>
      <p:ext uri="{BB962C8B-B14F-4D97-AF65-F5344CB8AC3E}">
        <p14:creationId xmlns:p14="http://schemas.microsoft.com/office/powerpoint/2010/main" val="2942470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56</a:t>
            </a:fld>
            <a:endParaRPr lang="en-GB"/>
          </a:p>
        </p:txBody>
      </p:sp>
    </p:spTree>
    <p:extLst>
      <p:ext uri="{BB962C8B-B14F-4D97-AF65-F5344CB8AC3E}">
        <p14:creationId xmlns:p14="http://schemas.microsoft.com/office/powerpoint/2010/main" val="3378373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57</a:t>
            </a:fld>
            <a:endParaRPr lang="en-GB"/>
          </a:p>
        </p:txBody>
      </p:sp>
    </p:spTree>
    <p:extLst>
      <p:ext uri="{BB962C8B-B14F-4D97-AF65-F5344CB8AC3E}">
        <p14:creationId xmlns:p14="http://schemas.microsoft.com/office/powerpoint/2010/main" val="1974672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58</a:t>
            </a:fld>
            <a:endParaRPr lang="en-GB"/>
          </a:p>
        </p:txBody>
      </p:sp>
    </p:spTree>
    <p:extLst>
      <p:ext uri="{BB962C8B-B14F-4D97-AF65-F5344CB8AC3E}">
        <p14:creationId xmlns:p14="http://schemas.microsoft.com/office/powerpoint/2010/main" val="1986779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62</a:t>
            </a:fld>
            <a:endParaRPr lang="en-GB"/>
          </a:p>
        </p:txBody>
      </p:sp>
    </p:spTree>
    <p:extLst>
      <p:ext uri="{BB962C8B-B14F-4D97-AF65-F5344CB8AC3E}">
        <p14:creationId xmlns:p14="http://schemas.microsoft.com/office/powerpoint/2010/main" val="3293547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63</a:t>
            </a:fld>
            <a:endParaRPr lang="en-GB"/>
          </a:p>
        </p:txBody>
      </p:sp>
    </p:spTree>
    <p:extLst>
      <p:ext uri="{BB962C8B-B14F-4D97-AF65-F5344CB8AC3E}">
        <p14:creationId xmlns:p14="http://schemas.microsoft.com/office/powerpoint/2010/main" val="2734373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64</a:t>
            </a:fld>
            <a:endParaRPr lang="en-GB"/>
          </a:p>
        </p:txBody>
      </p:sp>
    </p:spTree>
    <p:extLst>
      <p:ext uri="{BB962C8B-B14F-4D97-AF65-F5344CB8AC3E}">
        <p14:creationId xmlns:p14="http://schemas.microsoft.com/office/powerpoint/2010/main" val="2127985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900</a:t>
            </a:r>
          </a:p>
        </p:txBody>
      </p:sp>
      <p:sp>
        <p:nvSpPr>
          <p:cNvPr id="4" name="Slide Number Placeholder 3"/>
          <p:cNvSpPr>
            <a:spLocks noGrp="1"/>
          </p:cNvSpPr>
          <p:nvPr>
            <p:ph type="sldNum" sz="quarter" idx="10"/>
          </p:nvPr>
        </p:nvSpPr>
        <p:spPr/>
        <p:txBody>
          <a:bodyPr/>
          <a:lstStyle/>
          <a:p>
            <a:fld id="{74EBF720-DE48-4B24-AA24-66B55E2F2580}" type="slidenum">
              <a:rPr lang="en-GB" smtClean="0"/>
              <a:t>65</a:t>
            </a:fld>
            <a:endParaRPr lang="en-GB"/>
          </a:p>
        </p:txBody>
      </p:sp>
    </p:spTree>
    <p:extLst>
      <p:ext uri="{BB962C8B-B14F-4D97-AF65-F5344CB8AC3E}">
        <p14:creationId xmlns:p14="http://schemas.microsoft.com/office/powerpoint/2010/main" val="2578118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66</a:t>
            </a:fld>
            <a:endParaRPr lang="en-GB"/>
          </a:p>
        </p:txBody>
      </p:sp>
    </p:spTree>
    <p:extLst>
      <p:ext uri="{BB962C8B-B14F-4D97-AF65-F5344CB8AC3E}">
        <p14:creationId xmlns:p14="http://schemas.microsoft.com/office/powerpoint/2010/main" val="387229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67</a:t>
            </a:fld>
            <a:endParaRPr lang="en-GB"/>
          </a:p>
        </p:txBody>
      </p:sp>
    </p:spTree>
    <p:extLst>
      <p:ext uri="{BB962C8B-B14F-4D97-AF65-F5344CB8AC3E}">
        <p14:creationId xmlns:p14="http://schemas.microsoft.com/office/powerpoint/2010/main" val="415276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6</a:t>
            </a:fld>
            <a:endParaRPr lang="en-GB"/>
          </a:p>
        </p:txBody>
      </p:sp>
    </p:spTree>
    <p:extLst>
      <p:ext uri="{BB962C8B-B14F-4D97-AF65-F5344CB8AC3E}">
        <p14:creationId xmlns:p14="http://schemas.microsoft.com/office/powerpoint/2010/main" val="1612402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70</a:t>
            </a:fld>
            <a:endParaRPr lang="en-GB"/>
          </a:p>
        </p:txBody>
      </p:sp>
    </p:spTree>
    <p:extLst>
      <p:ext uri="{BB962C8B-B14F-4D97-AF65-F5344CB8AC3E}">
        <p14:creationId xmlns:p14="http://schemas.microsoft.com/office/powerpoint/2010/main" val="1349886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72</a:t>
            </a:fld>
            <a:endParaRPr lang="en-GB"/>
          </a:p>
        </p:txBody>
      </p:sp>
    </p:spTree>
    <p:extLst>
      <p:ext uri="{BB962C8B-B14F-4D97-AF65-F5344CB8AC3E}">
        <p14:creationId xmlns:p14="http://schemas.microsoft.com/office/powerpoint/2010/main" val="513675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73</a:t>
            </a:fld>
            <a:endParaRPr lang="en-GB"/>
          </a:p>
        </p:txBody>
      </p:sp>
    </p:spTree>
    <p:extLst>
      <p:ext uri="{BB962C8B-B14F-4D97-AF65-F5344CB8AC3E}">
        <p14:creationId xmlns:p14="http://schemas.microsoft.com/office/powerpoint/2010/main" val="30397509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74</a:t>
            </a:fld>
            <a:endParaRPr lang="en-GB"/>
          </a:p>
        </p:txBody>
      </p:sp>
    </p:spTree>
    <p:extLst>
      <p:ext uri="{BB962C8B-B14F-4D97-AF65-F5344CB8AC3E}">
        <p14:creationId xmlns:p14="http://schemas.microsoft.com/office/powerpoint/2010/main" val="2494054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75</a:t>
            </a:fld>
            <a:endParaRPr lang="en-GB"/>
          </a:p>
        </p:txBody>
      </p:sp>
    </p:spTree>
    <p:extLst>
      <p:ext uri="{BB962C8B-B14F-4D97-AF65-F5344CB8AC3E}">
        <p14:creationId xmlns:p14="http://schemas.microsoft.com/office/powerpoint/2010/main" val="2100066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76</a:t>
            </a:fld>
            <a:endParaRPr lang="en-GB"/>
          </a:p>
        </p:txBody>
      </p:sp>
    </p:spTree>
    <p:extLst>
      <p:ext uri="{BB962C8B-B14F-4D97-AF65-F5344CB8AC3E}">
        <p14:creationId xmlns:p14="http://schemas.microsoft.com/office/powerpoint/2010/main" val="19564734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77</a:t>
            </a:fld>
            <a:endParaRPr lang="en-GB"/>
          </a:p>
        </p:txBody>
      </p:sp>
    </p:spTree>
    <p:extLst>
      <p:ext uri="{BB962C8B-B14F-4D97-AF65-F5344CB8AC3E}">
        <p14:creationId xmlns:p14="http://schemas.microsoft.com/office/powerpoint/2010/main" val="29846297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78</a:t>
            </a:fld>
            <a:endParaRPr lang="en-GB"/>
          </a:p>
        </p:txBody>
      </p:sp>
    </p:spTree>
    <p:extLst>
      <p:ext uri="{BB962C8B-B14F-4D97-AF65-F5344CB8AC3E}">
        <p14:creationId xmlns:p14="http://schemas.microsoft.com/office/powerpoint/2010/main" val="2929905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80</a:t>
            </a:fld>
            <a:endParaRPr lang="en-GB"/>
          </a:p>
        </p:txBody>
      </p:sp>
    </p:spTree>
    <p:extLst>
      <p:ext uri="{BB962C8B-B14F-4D97-AF65-F5344CB8AC3E}">
        <p14:creationId xmlns:p14="http://schemas.microsoft.com/office/powerpoint/2010/main" val="38308837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81</a:t>
            </a:fld>
            <a:endParaRPr lang="en-GB"/>
          </a:p>
        </p:txBody>
      </p:sp>
    </p:spTree>
    <p:extLst>
      <p:ext uri="{BB962C8B-B14F-4D97-AF65-F5344CB8AC3E}">
        <p14:creationId xmlns:p14="http://schemas.microsoft.com/office/powerpoint/2010/main" val="176230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7</a:t>
            </a:fld>
            <a:endParaRPr lang="en-GB"/>
          </a:p>
        </p:txBody>
      </p:sp>
    </p:spTree>
    <p:extLst>
      <p:ext uri="{BB962C8B-B14F-4D97-AF65-F5344CB8AC3E}">
        <p14:creationId xmlns:p14="http://schemas.microsoft.com/office/powerpoint/2010/main" val="3170434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82</a:t>
            </a:fld>
            <a:endParaRPr lang="en-GB"/>
          </a:p>
        </p:txBody>
      </p:sp>
    </p:spTree>
    <p:extLst>
      <p:ext uri="{BB962C8B-B14F-4D97-AF65-F5344CB8AC3E}">
        <p14:creationId xmlns:p14="http://schemas.microsoft.com/office/powerpoint/2010/main" val="34305875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83</a:t>
            </a:fld>
            <a:endParaRPr lang="en-GB"/>
          </a:p>
        </p:txBody>
      </p:sp>
    </p:spTree>
    <p:extLst>
      <p:ext uri="{BB962C8B-B14F-4D97-AF65-F5344CB8AC3E}">
        <p14:creationId xmlns:p14="http://schemas.microsoft.com/office/powerpoint/2010/main" val="24673822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85</a:t>
            </a:fld>
            <a:endParaRPr lang="en-GB"/>
          </a:p>
        </p:txBody>
      </p:sp>
    </p:spTree>
    <p:extLst>
      <p:ext uri="{BB962C8B-B14F-4D97-AF65-F5344CB8AC3E}">
        <p14:creationId xmlns:p14="http://schemas.microsoft.com/office/powerpoint/2010/main" val="22262266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88</a:t>
            </a:fld>
            <a:endParaRPr lang="en-GB"/>
          </a:p>
        </p:txBody>
      </p:sp>
    </p:spTree>
    <p:extLst>
      <p:ext uri="{BB962C8B-B14F-4D97-AF65-F5344CB8AC3E}">
        <p14:creationId xmlns:p14="http://schemas.microsoft.com/office/powerpoint/2010/main" val="3191817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EBF720-DE48-4B24-AA24-66B55E2F2580}" type="slidenum">
              <a:rPr lang="en-GB" smtClean="0"/>
              <a:pPr/>
              <a:t>90</a:t>
            </a:fld>
            <a:endParaRPr lang="en-GB"/>
          </a:p>
        </p:txBody>
      </p:sp>
    </p:spTree>
    <p:extLst>
      <p:ext uri="{BB962C8B-B14F-4D97-AF65-F5344CB8AC3E}">
        <p14:creationId xmlns:p14="http://schemas.microsoft.com/office/powerpoint/2010/main" val="7553944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91</a:t>
            </a:fld>
            <a:endParaRPr lang="en-GB"/>
          </a:p>
        </p:txBody>
      </p:sp>
    </p:spTree>
    <p:extLst>
      <p:ext uri="{BB962C8B-B14F-4D97-AF65-F5344CB8AC3E}">
        <p14:creationId xmlns:p14="http://schemas.microsoft.com/office/powerpoint/2010/main" val="3150886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95</a:t>
            </a:fld>
            <a:endParaRPr lang="en-GB"/>
          </a:p>
        </p:txBody>
      </p:sp>
    </p:spTree>
    <p:extLst>
      <p:ext uri="{BB962C8B-B14F-4D97-AF65-F5344CB8AC3E}">
        <p14:creationId xmlns:p14="http://schemas.microsoft.com/office/powerpoint/2010/main" val="7642475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96</a:t>
            </a:fld>
            <a:endParaRPr lang="en-GB"/>
          </a:p>
        </p:txBody>
      </p:sp>
    </p:spTree>
    <p:extLst>
      <p:ext uri="{BB962C8B-B14F-4D97-AF65-F5344CB8AC3E}">
        <p14:creationId xmlns:p14="http://schemas.microsoft.com/office/powerpoint/2010/main" val="1134013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99</a:t>
            </a:fld>
            <a:endParaRPr lang="en-GB"/>
          </a:p>
        </p:txBody>
      </p:sp>
    </p:spTree>
    <p:extLst>
      <p:ext uri="{BB962C8B-B14F-4D97-AF65-F5344CB8AC3E}">
        <p14:creationId xmlns:p14="http://schemas.microsoft.com/office/powerpoint/2010/main" val="3560530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100</a:t>
            </a:fld>
            <a:endParaRPr lang="en-GB"/>
          </a:p>
        </p:txBody>
      </p:sp>
    </p:spTree>
    <p:extLst>
      <p:ext uri="{BB962C8B-B14F-4D97-AF65-F5344CB8AC3E}">
        <p14:creationId xmlns:p14="http://schemas.microsoft.com/office/powerpoint/2010/main" val="21082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8</a:t>
            </a:fld>
            <a:endParaRPr lang="en-GB"/>
          </a:p>
        </p:txBody>
      </p:sp>
    </p:spTree>
    <p:extLst>
      <p:ext uri="{BB962C8B-B14F-4D97-AF65-F5344CB8AC3E}">
        <p14:creationId xmlns:p14="http://schemas.microsoft.com/office/powerpoint/2010/main" val="2171785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101</a:t>
            </a:fld>
            <a:endParaRPr lang="en-GB"/>
          </a:p>
        </p:txBody>
      </p:sp>
    </p:spTree>
    <p:extLst>
      <p:ext uri="{BB962C8B-B14F-4D97-AF65-F5344CB8AC3E}">
        <p14:creationId xmlns:p14="http://schemas.microsoft.com/office/powerpoint/2010/main" val="28459773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104</a:t>
            </a:fld>
            <a:endParaRPr lang="en-GB"/>
          </a:p>
        </p:txBody>
      </p:sp>
    </p:spTree>
    <p:extLst>
      <p:ext uri="{BB962C8B-B14F-4D97-AF65-F5344CB8AC3E}">
        <p14:creationId xmlns:p14="http://schemas.microsoft.com/office/powerpoint/2010/main" val="1433469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105</a:t>
            </a:fld>
            <a:endParaRPr lang="en-GB"/>
          </a:p>
        </p:txBody>
      </p:sp>
    </p:spTree>
    <p:extLst>
      <p:ext uri="{BB962C8B-B14F-4D97-AF65-F5344CB8AC3E}">
        <p14:creationId xmlns:p14="http://schemas.microsoft.com/office/powerpoint/2010/main" val="5472786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106</a:t>
            </a:fld>
            <a:endParaRPr lang="en-GB"/>
          </a:p>
        </p:txBody>
      </p:sp>
    </p:spTree>
    <p:extLst>
      <p:ext uri="{BB962C8B-B14F-4D97-AF65-F5344CB8AC3E}">
        <p14:creationId xmlns:p14="http://schemas.microsoft.com/office/powerpoint/2010/main" val="35759025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107</a:t>
            </a:fld>
            <a:endParaRPr lang="en-GB"/>
          </a:p>
        </p:txBody>
      </p:sp>
    </p:spTree>
    <p:extLst>
      <p:ext uri="{BB962C8B-B14F-4D97-AF65-F5344CB8AC3E}">
        <p14:creationId xmlns:p14="http://schemas.microsoft.com/office/powerpoint/2010/main" val="1943756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108</a:t>
            </a:fld>
            <a:endParaRPr lang="en-GB"/>
          </a:p>
        </p:txBody>
      </p:sp>
    </p:spTree>
    <p:extLst>
      <p:ext uri="{BB962C8B-B14F-4D97-AF65-F5344CB8AC3E}">
        <p14:creationId xmlns:p14="http://schemas.microsoft.com/office/powerpoint/2010/main" val="23699206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109</a:t>
            </a:fld>
            <a:endParaRPr lang="en-GB"/>
          </a:p>
        </p:txBody>
      </p:sp>
    </p:spTree>
    <p:extLst>
      <p:ext uri="{BB962C8B-B14F-4D97-AF65-F5344CB8AC3E}">
        <p14:creationId xmlns:p14="http://schemas.microsoft.com/office/powerpoint/2010/main" val="32445377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110</a:t>
            </a:fld>
            <a:endParaRPr lang="en-GB"/>
          </a:p>
        </p:txBody>
      </p:sp>
    </p:spTree>
    <p:extLst>
      <p:ext uri="{BB962C8B-B14F-4D97-AF65-F5344CB8AC3E}">
        <p14:creationId xmlns:p14="http://schemas.microsoft.com/office/powerpoint/2010/main" val="26933977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111</a:t>
            </a:fld>
            <a:endParaRPr lang="en-GB"/>
          </a:p>
        </p:txBody>
      </p:sp>
    </p:spTree>
    <p:extLst>
      <p:ext uri="{BB962C8B-B14F-4D97-AF65-F5344CB8AC3E}">
        <p14:creationId xmlns:p14="http://schemas.microsoft.com/office/powerpoint/2010/main" val="32205170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112</a:t>
            </a:fld>
            <a:endParaRPr lang="en-GB"/>
          </a:p>
        </p:txBody>
      </p:sp>
    </p:spTree>
    <p:extLst>
      <p:ext uri="{BB962C8B-B14F-4D97-AF65-F5344CB8AC3E}">
        <p14:creationId xmlns:p14="http://schemas.microsoft.com/office/powerpoint/2010/main" val="266948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9</a:t>
            </a:fld>
            <a:endParaRPr lang="en-GB"/>
          </a:p>
        </p:txBody>
      </p:sp>
    </p:spTree>
    <p:extLst>
      <p:ext uri="{BB962C8B-B14F-4D97-AF65-F5344CB8AC3E}">
        <p14:creationId xmlns:p14="http://schemas.microsoft.com/office/powerpoint/2010/main" val="3378937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114</a:t>
            </a:fld>
            <a:endParaRPr lang="en-GB"/>
          </a:p>
        </p:txBody>
      </p:sp>
    </p:spTree>
    <p:extLst>
      <p:ext uri="{BB962C8B-B14F-4D97-AF65-F5344CB8AC3E}">
        <p14:creationId xmlns:p14="http://schemas.microsoft.com/office/powerpoint/2010/main" val="22620430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115</a:t>
            </a:fld>
            <a:endParaRPr lang="en-GB"/>
          </a:p>
        </p:txBody>
      </p:sp>
    </p:spTree>
    <p:extLst>
      <p:ext uri="{BB962C8B-B14F-4D97-AF65-F5344CB8AC3E}">
        <p14:creationId xmlns:p14="http://schemas.microsoft.com/office/powerpoint/2010/main" val="11141357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119</a:t>
            </a:fld>
            <a:endParaRPr lang="en-GB"/>
          </a:p>
        </p:txBody>
      </p:sp>
    </p:spTree>
    <p:extLst>
      <p:ext uri="{BB962C8B-B14F-4D97-AF65-F5344CB8AC3E}">
        <p14:creationId xmlns:p14="http://schemas.microsoft.com/office/powerpoint/2010/main" val="32429942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120</a:t>
            </a:fld>
            <a:endParaRPr lang="en-GB"/>
          </a:p>
        </p:txBody>
      </p:sp>
    </p:spTree>
    <p:extLst>
      <p:ext uri="{BB962C8B-B14F-4D97-AF65-F5344CB8AC3E}">
        <p14:creationId xmlns:p14="http://schemas.microsoft.com/office/powerpoint/2010/main" val="6217798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121</a:t>
            </a:fld>
            <a:endParaRPr lang="en-GB"/>
          </a:p>
        </p:txBody>
      </p:sp>
    </p:spTree>
    <p:extLst>
      <p:ext uri="{BB962C8B-B14F-4D97-AF65-F5344CB8AC3E}">
        <p14:creationId xmlns:p14="http://schemas.microsoft.com/office/powerpoint/2010/main" val="16021411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122</a:t>
            </a:fld>
            <a:endParaRPr lang="en-GB"/>
          </a:p>
        </p:txBody>
      </p:sp>
    </p:spTree>
    <p:extLst>
      <p:ext uri="{BB962C8B-B14F-4D97-AF65-F5344CB8AC3E}">
        <p14:creationId xmlns:p14="http://schemas.microsoft.com/office/powerpoint/2010/main" val="5845221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123</a:t>
            </a:fld>
            <a:endParaRPr lang="en-GB"/>
          </a:p>
        </p:txBody>
      </p:sp>
    </p:spTree>
    <p:extLst>
      <p:ext uri="{BB962C8B-B14F-4D97-AF65-F5344CB8AC3E}">
        <p14:creationId xmlns:p14="http://schemas.microsoft.com/office/powerpoint/2010/main" val="1816043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124</a:t>
            </a:fld>
            <a:endParaRPr lang="en-GB"/>
          </a:p>
        </p:txBody>
      </p:sp>
    </p:spTree>
    <p:extLst>
      <p:ext uri="{BB962C8B-B14F-4D97-AF65-F5344CB8AC3E}">
        <p14:creationId xmlns:p14="http://schemas.microsoft.com/office/powerpoint/2010/main" val="24888027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125</a:t>
            </a:fld>
            <a:endParaRPr lang="en-GB"/>
          </a:p>
        </p:txBody>
      </p:sp>
    </p:spTree>
    <p:extLst>
      <p:ext uri="{BB962C8B-B14F-4D97-AF65-F5344CB8AC3E}">
        <p14:creationId xmlns:p14="http://schemas.microsoft.com/office/powerpoint/2010/main" val="28720247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t>126</a:t>
            </a:fld>
            <a:endParaRPr lang="en-GB"/>
          </a:p>
        </p:txBody>
      </p:sp>
    </p:spTree>
    <p:extLst>
      <p:ext uri="{BB962C8B-B14F-4D97-AF65-F5344CB8AC3E}">
        <p14:creationId xmlns:p14="http://schemas.microsoft.com/office/powerpoint/2010/main" val="423750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463867" y="6356350"/>
            <a:ext cx="541865" cy="365125"/>
          </a:xfrm>
          <a:prstGeom prst="rect">
            <a:avLst/>
          </a:prstGeom>
          <a:solidFill>
            <a:schemeClr val="bg1"/>
          </a:solidFill>
        </p:spPr>
        <p:txBody>
          <a:bodyPr vert="horz" lIns="91440" tIns="45720" rIns="91440" bIns="45720" rtlCol="0" anchor="ctr"/>
          <a:lstStyle>
            <a:lvl1pPr>
              <a:defRPr lang="en-GB" sz="1400" smtClean="0">
                <a:solidFill>
                  <a:srgbClr val="004376"/>
                </a:solidFill>
                <a:latin typeface="DINPro-Medium" panose="020B0604020101020102" pitchFamily="34" charset="0"/>
                <a:cs typeface="DINPro-Medium" panose="020B0604020101020102" pitchFamily="34" charset="0"/>
              </a:defRPr>
            </a:lvl1pPr>
          </a:lstStyle>
          <a:p>
            <a:pPr algn="r"/>
            <a:fld id="{1791705F-2838-4ADA-8B99-7BA7DB5F2023}" type="slidenum">
              <a:rPr lang="en-GB" smtClean="0"/>
              <a:pPr algn="r"/>
              <a:t>‹#›</a:t>
            </a:fld>
            <a:endParaRPr lang="en-GB"/>
          </a:p>
        </p:txBody>
      </p:sp>
    </p:spTree>
    <p:extLst>
      <p:ext uri="{BB962C8B-B14F-4D97-AF65-F5344CB8AC3E}">
        <p14:creationId xmlns:p14="http://schemas.microsoft.com/office/powerpoint/2010/main" val="251517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248230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233548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9900000" cy="900000"/>
          </a:xfrm>
        </p:spPr>
        <p:txBody>
          <a:bodyPr>
            <a:normAutofit/>
          </a:bodyPr>
          <a:lstStyle>
            <a:lvl1pPr>
              <a:defRPr sz="4400">
                <a:solidFill>
                  <a:srgbClr val="008E91"/>
                </a:solidFill>
                <a:latin typeface="Calibri" panose="020F0502020204030204" pitchFamily="34" charset="0"/>
                <a:cs typeface="DINPro" panose="020B0504020101020102" pitchFamily="34" charset="0"/>
              </a:defRPr>
            </a:lvl1pPr>
          </a:lstStyle>
          <a:p>
            <a:r>
              <a:rPr lang="en-US"/>
              <a:t>Click to edit Master title style</a:t>
            </a:r>
            <a:endParaRPr lang="en-GB"/>
          </a:p>
        </p:txBody>
      </p:sp>
      <p:sp>
        <p:nvSpPr>
          <p:cNvPr id="3" name="Content Placeholder 2"/>
          <p:cNvSpPr>
            <a:spLocks noGrp="1"/>
          </p:cNvSpPr>
          <p:nvPr>
            <p:ph idx="1"/>
          </p:nvPr>
        </p:nvSpPr>
        <p:spPr>
          <a:xfrm>
            <a:off x="180000" y="1235689"/>
            <a:ext cx="10515600" cy="4351338"/>
          </a:xfrm>
        </p:spPr>
        <p:txBody>
          <a:bodyPr/>
          <a:lstStyle>
            <a:lvl1pPr>
              <a:defRPr>
                <a:solidFill>
                  <a:srgbClr val="004376"/>
                </a:solidFill>
                <a:latin typeface="Calibri" panose="020F0502020204030204" pitchFamily="34" charset="0"/>
                <a:cs typeface="DINPro" panose="020B0504020101020102" pitchFamily="34" charset="0"/>
              </a:defRPr>
            </a:lvl1pPr>
            <a:lvl2pPr>
              <a:defRPr>
                <a:solidFill>
                  <a:srgbClr val="004376"/>
                </a:solidFill>
                <a:latin typeface="Calibri" panose="020F0502020204030204" pitchFamily="34" charset="0"/>
                <a:cs typeface="DINPro" panose="020B0504020101020102" pitchFamily="34" charset="0"/>
              </a:defRPr>
            </a:lvl2pPr>
            <a:lvl3pPr>
              <a:defRPr>
                <a:solidFill>
                  <a:srgbClr val="004376"/>
                </a:solidFill>
                <a:latin typeface="Calibri" panose="020F0502020204030204" pitchFamily="34" charset="0"/>
                <a:cs typeface="DINPro" panose="020B0504020101020102" pitchFamily="34" charset="0"/>
              </a:defRPr>
            </a:lvl3pPr>
            <a:lvl4pPr>
              <a:defRPr>
                <a:solidFill>
                  <a:srgbClr val="004376"/>
                </a:solidFill>
                <a:latin typeface="Calibri" panose="020F0502020204030204" pitchFamily="34" charset="0"/>
                <a:cs typeface="DINPro" panose="020B0504020101020102" pitchFamily="34" charset="0"/>
              </a:defRPr>
            </a:lvl4pPr>
            <a:lvl5pPr>
              <a:defRPr>
                <a:solidFill>
                  <a:srgbClr val="004376"/>
                </a:solidFill>
                <a:latin typeface="Calibri" panose="020F0502020204030204" pitchFamily="34" charset="0"/>
                <a:cs typeface="DINPro" panose="020B050402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latin typeface="+mn-lt"/>
              </a:rPr>
              <a:pPr lvl="0"/>
              <a:t>‹#›</a:t>
            </a:fld>
            <a:endParaRPr lang="en-GB">
              <a:latin typeface="+mn-lt"/>
            </a:endParaRPr>
          </a:p>
        </p:txBody>
      </p:sp>
    </p:spTree>
    <p:extLst>
      <p:ext uri="{BB962C8B-B14F-4D97-AF65-F5344CB8AC3E}">
        <p14:creationId xmlns:p14="http://schemas.microsoft.com/office/powerpoint/2010/main" val="13778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75EDB-482D-421C-B984-684890EF835A}"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1614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675EDB-482D-421C-B984-684890EF835A}"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34185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675EDB-482D-421C-B984-684890EF835A}" type="datetimeFigureOut">
              <a:rPr lang="en-GB" smtClean="0"/>
              <a:t>14/11/2025</a:t>
            </a:fld>
            <a:endParaRPr lang="en-GB"/>
          </a:p>
        </p:txBody>
      </p:sp>
      <p:sp>
        <p:nvSpPr>
          <p:cNvPr id="8" name="Footer Placeholder 7"/>
          <p:cNvSpPr>
            <a:spLocks noGrp="1"/>
          </p:cNvSpPr>
          <p:nvPr>
            <p:ph type="ftr" sz="quarter" idx="11"/>
          </p:nvPr>
        </p:nvSpPr>
        <p:spPr/>
        <p:txBody>
          <a:bodyPr/>
          <a:lstStyle/>
          <a:p>
            <a:endParaRPr lang="en-GB"/>
          </a:p>
        </p:txBody>
      </p:sp>
      <p:sp>
        <p:nvSpPr>
          <p:cNvPr id="10"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29164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675EDB-482D-421C-B984-684890EF835A}" type="datetimeFigureOut">
              <a:rPr lang="en-GB" smtClean="0"/>
              <a:t>14/11/2025</a:t>
            </a:fld>
            <a:endParaRPr lang="en-GB"/>
          </a:p>
        </p:txBody>
      </p:sp>
      <p:sp>
        <p:nvSpPr>
          <p:cNvPr id="4" name="Footer Placeholder 3"/>
          <p:cNvSpPr>
            <a:spLocks noGrp="1"/>
          </p:cNvSpPr>
          <p:nvPr>
            <p:ph type="ftr" sz="quarter" idx="11"/>
          </p:nvPr>
        </p:nvSpPr>
        <p:spPr/>
        <p:txBody>
          <a:bodyPr/>
          <a:lstStyle/>
          <a:p>
            <a:endParaRPr lang="en-GB"/>
          </a:p>
        </p:txBody>
      </p:sp>
      <p:sp>
        <p:nvSpPr>
          <p:cNvPr id="6"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9382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75EDB-482D-421C-B984-684890EF835A}" type="datetimeFigureOut">
              <a:rPr lang="en-GB" smtClean="0"/>
              <a:t>14/11/2025</a:t>
            </a:fld>
            <a:endParaRPr lang="en-GB"/>
          </a:p>
        </p:txBody>
      </p:sp>
      <p:sp>
        <p:nvSpPr>
          <p:cNvPr id="3" name="Footer Placeholder 2"/>
          <p:cNvSpPr>
            <a:spLocks noGrp="1"/>
          </p:cNvSpPr>
          <p:nvPr>
            <p:ph type="ftr" sz="quarter" idx="11"/>
          </p:nvPr>
        </p:nvSpPr>
        <p:spPr/>
        <p:txBody>
          <a:bodyPr/>
          <a:lstStyle/>
          <a:p>
            <a:endParaRPr lang="en-GB"/>
          </a:p>
        </p:txBody>
      </p:sp>
      <p:sp>
        <p:nvSpPr>
          <p:cNvPr id="5"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406300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73613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a:p>
        </p:txBody>
      </p:sp>
    </p:spTree>
    <p:extLst>
      <p:ext uri="{BB962C8B-B14F-4D97-AF65-F5344CB8AC3E}">
        <p14:creationId xmlns:p14="http://schemas.microsoft.com/office/powerpoint/2010/main" val="344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7D675EDB-482D-421C-B984-684890EF835A}" type="datetimeFigureOut">
              <a:rPr lang="en-GB" smtClean="0"/>
              <a:pPr/>
              <a:t>14/11/2025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9"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200">
                <a:solidFill>
                  <a:schemeClr val="tx1">
                    <a:tint val="75000"/>
                  </a:schemeClr>
                </a:solidFill>
              </a:defRPr>
            </a:lvl1pPr>
          </a:lstStyle>
          <a:p>
            <a:pPr lvl="0"/>
            <a:fld id="{1791705F-2838-4ADA-8B99-7BA7DB5F2023}" type="slidenum">
              <a:rPr lang="en-GB" sz="1400" smtClean="0">
                <a:solidFill>
                  <a:srgbClr val="004376"/>
                </a:solidFill>
                <a:latin typeface="DINPro-Medium" panose="020B0604020101020102" pitchFamily="34" charset="0"/>
                <a:cs typeface="DINPro-Medium" panose="020B0604020101020102" pitchFamily="34" charset="0"/>
              </a:rPr>
              <a:pPr lvl="0"/>
              <a:t>‹#›</a:t>
            </a:fld>
            <a:endParaRPr lang="en-GB" sz="1400">
              <a:solidFill>
                <a:srgbClr val="004376"/>
              </a:solidFill>
              <a:latin typeface="DINPro-Medium" panose="020B0604020101020102" pitchFamily="34" charset="0"/>
              <a:cs typeface="DINPro-Medium" panose="020B0604020101020102" pitchFamily="34" charset="0"/>
            </a:endParaRPr>
          </a:p>
        </p:txBody>
      </p:sp>
    </p:spTree>
    <p:extLst>
      <p:ext uri="{BB962C8B-B14F-4D97-AF65-F5344CB8AC3E}">
        <p14:creationId xmlns:p14="http://schemas.microsoft.com/office/powerpoint/2010/main" val="306664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226_8B33A87E.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chart" Target="../charts/chart7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2.xml"/><Relationship Id="rId5" Type="http://schemas.openxmlformats.org/officeDocument/2006/relationships/chart" Target="../charts/chart83.xml"/><Relationship Id="rId4" Type="http://schemas.openxmlformats.org/officeDocument/2006/relationships/chart" Target="../charts/chart8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228_A015383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microsoft.com/office/2018/10/relationships/comments" Target="../comments/modernComment_238_CFE44C1B.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microsoft.com/office/2018/10/relationships/comments" Target="../comments/modernComment_22B_CA24AA28.xm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microsoft.com/office/2018/10/relationships/comments" Target="../comments/modernComment_230_FEA551E7.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60.xml"/><Relationship Id="rId2" Type="http://schemas.microsoft.com/office/2018/10/relationships/comments" Target="../comments/modernComment_1F2_CED9240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25_F25A275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69.xml"/><Relationship Id="rId4" Type="http://schemas.openxmlformats.org/officeDocument/2006/relationships/chart" Target="../charts/chart6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928159" y="2217405"/>
            <a:ext cx="7775575" cy="3257691"/>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a:solidFill>
                  <a:srgbClr val="00A98A"/>
                </a:solidFill>
                <a:latin typeface="Calibri" panose="020F0502020204030204" pitchFamily="34" charset="0"/>
                <a:ea typeface="MS Mincho" panose="02020609040205080304" pitchFamily="49" charset="-128"/>
                <a:cs typeface="Times New Roman" panose="02020603050405020304" pitchFamily="18" charset="0"/>
              </a:rPr>
              <a:t>City of Doncaster Council </a:t>
            </a:r>
          </a:p>
          <a:p>
            <a:pPr>
              <a:spcAft>
                <a:spcPts val="0"/>
              </a:spcAft>
            </a:pPr>
            <a:r>
              <a:rPr lang="en-GB" sz="3600">
                <a:solidFill>
                  <a:srgbClr val="00A98A"/>
                </a:solidFill>
                <a:latin typeface="Calibri" panose="020F0502020204030204" pitchFamily="34" charset="0"/>
                <a:ea typeface="MS Mincho" panose="02020609040205080304" pitchFamily="49" charset="-128"/>
                <a:cs typeface="Times New Roman" panose="02020603050405020304" pitchFamily="18" charset="0"/>
              </a:rPr>
              <a:t>Pupil Lifestyle Survey </a:t>
            </a:r>
          </a:p>
          <a:p>
            <a:pPr>
              <a:spcAft>
                <a:spcPts val="0"/>
              </a:spcAft>
            </a:pPr>
            <a:r>
              <a:rPr lang="en-GB" sz="3600">
                <a:solidFill>
                  <a:srgbClr val="00A98A"/>
                </a:solidFill>
                <a:latin typeface="Calibri" panose="020F0502020204030204" pitchFamily="34" charset="0"/>
                <a:ea typeface="MS Mincho" panose="02020609040205080304" pitchFamily="49" charset="-128"/>
                <a:cs typeface="Times New Roman" panose="02020603050405020304" pitchFamily="18" charset="0"/>
              </a:rPr>
              <a:t>Primary School Report</a:t>
            </a:r>
            <a:endParaRPr lang="en-GB" sz="280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2025</a:t>
            </a: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381350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(7)</a:t>
            </a:r>
          </a:p>
        </p:txBody>
      </p:sp>
      <p:sp>
        <p:nvSpPr>
          <p:cNvPr id="3" name="Content Placeholder 2"/>
          <p:cNvSpPr>
            <a:spLocks noGrp="1"/>
          </p:cNvSpPr>
          <p:nvPr>
            <p:ph idx="1"/>
          </p:nvPr>
        </p:nvSpPr>
        <p:spPr>
          <a:xfrm>
            <a:off x="183018" y="850286"/>
            <a:ext cx="11237253" cy="5678068"/>
          </a:xfrm>
        </p:spPr>
        <p:txBody>
          <a:bodyPr>
            <a:noAutofit/>
          </a:bodyPr>
          <a:lstStyle/>
          <a:p>
            <a:pPr marL="0" indent="0">
              <a:lnSpc>
                <a:spcPct val="100000"/>
              </a:lnSpc>
              <a:spcBef>
                <a:spcPts val="600"/>
              </a:spcBef>
              <a:spcAft>
                <a:spcPts val="600"/>
              </a:spcAft>
              <a:buNone/>
            </a:pPr>
            <a:r>
              <a:rPr lang="en-GB" sz="1600" b="1" dirty="0">
                <a:solidFill>
                  <a:srgbClr val="F2851F"/>
                </a:solidFill>
                <a:latin typeface="+mn-lt"/>
              </a:rPr>
              <a:t>Physical activity</a:t>
            </a:r>
          </a:p>
          <a:p>
            <a:pPr>
              <a:lnSpc>
                <a:spcPct val="100000"/>
              </a:lnSpc>
              <a:spcBef>
                <a:spcPts val="600"/>
              </a:spcBef>
              <a:spcAft>
                <a:spcPts val="600"/>
              </a:spcAft>
            </a:pPr>
            <a:r>
              <a:rPr lang="en-GB" sz="1400" dirty="0">
                <a:solidFill>
                  <a:srgbClr val="404040"/>
                </a:solidFill>
                <a:latin typeface="+mn-lt"/>
              </a:rPr>
              <a:t>Overall, 43% of primary pupils walk to school and 45% are driven by car. Girls and FSM pupils are more likely to walk (47%). Boys are more likely to cycle to school than girls (8% and 4% respectively). </a:t>
            </a:r>
          </a:p>
          <a:p>
            <a:pPr>
              <a:lnSpc>
                <a:spcPct val="100000"/>
              </a:lnSpc>
              <a:spcBef>
                <a:spcPts val="600"/>
              </a:spcBef>
              <a:spcAft>
                <a:spcPts val="600"/>
              </a:spcAft>
            </a:pPr>
            <a:r>
              <a:rPr lang="en-GB" sz="1400" dirty="0">
                <a:solidFill>
                  <a:srgbClr val="404040"/>
                </a:solidFill>
                <a:latin typeface="+mn-lt"/>
              </a:rPr>
              <a:t>Pupils overall are more likely to engage in physical activities outside school time (86%) than within school hours (68%). </a:t>
            </a:r>
          </a:p>
          <a:p>
            <a:pPr>
              <a:lnSpc>
                <a:spcPct val="100000"/>
              </a:lnSpc>
              <a:spcBef>
                <a:spcPts val="600"/>
              </a:spcBef>
              <a:spcAft>
                <a:spcPts val="600"/>
              </a:spcAft>
            </a:pPr>
            <a:r>
              <a:rPr lang="en-US" sz="1400" dirty="0">
                <a:solidFill>
                  <a:srgbClr val="404040"/>
                </a:solidFill>
                <a:latin typeface="+mn-lt"/>
              </a:rPr>
              <a:t>The majority of pupils (98%) had at least one day of activity over the period of 7 days prior to taking the survey. </a:t>
            </a:r>
            <a:r>
              <a:rPr lang="en-GB" sz="1400" dirty="0">
                <a:solidFill>
                  <a:srgbClr val="404040"/>
                </a:solidFill>
                <a:latin typeface="+mn-lt"/>
              </a:rPr>
              <a:t>48% of pupils are doing five+ days a week. with boys more likely to do so than any other group </a:t>
            </a:r>
            <a:r>
              <a:rPr lang="en-GB" sz="1400" dirty="0">
                <a:solidFill>
                  <a:srgbClr val="404040"/>
                </a:solidFill>
              </a:rPr>
              <a:t>(53%)</a:t>
            </a:r>
            <a:r>
              <a:rPr lang="en-GB" sz="1400" dirty="0">
                <a:solidFill>
                  <a:srgbClr val="404040"/>
                </a:solidFill>
                <a:latin typeface="+mn-lt"/>
              </a:rPr>
              <a:t>.</a:t>
            </a:r>
          </a:p>
          <a:p>
            <a:pPr>
              <a:lnSpc>
                <a:spcPct val="100000"/>
              </a:lnSpc>
              <a:spcBef>
                <a:spcPts val="600"/>
              </a:spcBef>
              <a:spcAft>
                <a:spcPts val="600"/>
              </a:spcAft>
            </a:pPr>
            <a:r>
              <a:rPr lang="en-GB" sz="1400" dirty="0">
                <a:solidFill>
                  <a:srgbClr val="404040"/>
                </a:solidFill>
                <a:latin typeface="+mn-lt"/>
              </a:rPr>
              <a:t>Year 6 are more likely than Year 4 to participate in physical activities with their friends after school with Year 4 more likely to do school clubs. </a:t>
            </a:r>
          </a:p>
          <a:p>
            <a:pPr>
              <a:lnSpc>
                <a:spcPct val="100000"/>
              </a:lnSpc>
              <a:spcBef>
                <a:spcPts val="600"/>
              </a:spcBef>
              <a:spcAft>
                <a:spcPts val="600"/>
              </a:spcAft>
            </a:pPr>
            <a:r>
              <a:rPr lang="en-GB" sz="1400" dirty="0">
                <a:solidFill>
                  <a:srgbClr val="404040"/>
                </a:solidFill>
                <a:latin typeface="+mn-lt"/>
              </a:rPr>
              <a:t>76% off all primary pupils exercise for at least 30 minutes per day. Boys spend longer doing physical activity: 50% of boys are doing more than an hour compared to 36% of girls who do the same.</a:t>
            </a:r>
          </a:p>
          <a:p>
            <a:pPr>
              <a:lnSpc>
                <a:spcPct val="100000"/>
              </a:lnSpc>
              <a:spcBef>
                <a:spcPts val="600"/>
              </a:spcBef>
              <a:spcAft>
                <a:spcPts val="600"/>
              </a:spcAft>
            </a:pPr>
            <a:r>
              <a:rPr lang="en-GB" sz="1400" dirty="0">
                <a:solidFill>
                  <a:srgbClr val="404040"/>
                </a:solidFill>
                <a:latin typeface="+mn-lt"/>
              </a:rPr>
              <a:t>52% of pupils exercise to a point of showing physical signs (i.e. out of breath, getting hot and tired), </a:t>
            </a:r>
            <a:r>
              <a:rPr lang="en-US" sz="1400" dirty="0">
                <a:solidFill>
                  <a:srgbClr val="404040"/>
                </a:solidFill>
                <a:latin typeface="+mn-lt"/>
              </a:rPr>
              <a:t>young carers are the cohort most likely to agree with this at 61%.</a:t>
            </a:r>
            <a:endParaRPr lang="en-GB" sz="1400" dirty="0">
              <a:solidFill>
                <a:srgbClr val="404040"/>
              </a:solidFill>
              <a:latin typeface="+mn-lt"/>
            </a:endParaRPr>
          </a:p>
          <a:p>
            <a:pPr>
              <a:lnSpc>
                <a:spcPct val="100000"/>
              </a:lnSpc>
              <a:spcBef>
                <a:spcPts val="600"/>
              </a:spcBef>
              <a:spcAft>
                <a:spcPts val="600"/>
              </a:spcAft>
            </a:pPr>
            <a:r>
              <a:rPr lang="en-US" sz="1400" dirty="0">
                <a:solidFill>
                  <a:srgbClr val="404040"/>
                </a:solidFill>
                <a:latin typeface="+mn-lt"/>
              </a:rPr>
              <a:t>Overall, pupils have a positive attitude towards physical activities with 83% overall saying they enjoy it ‘a lot’ or ‘quite a lot’. Boys express the most enthusiasm for physical activity, with 55% saying they like it ‘a lot’ compared to 43% amongst girls who say the same. Year 4 are also more enthusiastic than Year 6 about physical activities. </a:t>
            </a:r>
          </a:p>
          <a:p>
            <a:pPr>
              <a:lnSpc>
                <a:spcPct val="100000"/>
              </a:lnSpc>
              <a:spcBef>
                <a:spcPts val="600"/>
              </a:spcBef>
              <a:spcAft>
                <a:spcPts val="600"/>
              </a:spcAft>
            </a:pPr>
            <a:r>
              <a:rPr lang="en-GB" sz="1400" dirty="0">
                <a:solidFill>
                  <a:srgbClr val="404040"/>
                </a:solidFill>
                <a:latin typeface="+mn-lt"/>
              </a:rPr>
              <a:t>29% of pupils are exercising seven days a week.</a:t>
            </a:r>
          </a:p>
          <a:p>
            <a:pPr>
              <a:lnSpc>
                <a:spcPct val="100000"/>
              </a:lnSpc>
              <a:spcBef>
                <a:spcPts val="600"/>
              </a:spcBef>
              <a:spcAft>
                <a:spcPts val="600"/>
              </a:spcAft>
            </a:pPr>
            <a:r>
              <a:rPr lang="en-US" sz="1400" dirty="0">
                <a:solidFill>
                  <a:srgbClr val="404040"/>
                </a:solidFill>
                <a:latin typeface="+mn-lt"/>
              </a:rPr>
              <a:t>Of those who don’t like exercise, disliking physical exhaustion, preferring to do other things, and not being very good at it are the top three reasons for not enjoying participating in physical activity (52%, 39% and 39% respectively). All options have increased from last year. </a:t>
            </a:r>
            <a:endParaRPr lang="en-GB" sz="1400" dirty="0">
              <a:solidFill>
                <a:srgbClr val="404040"/>
              </a:solidFill>
              <a:latin typeface="+mn-lt"/>
            </a:endParaRPr>
          </a:p>
        </p:txBody>
      </p:sp>
    </p:spTree>
    <p:extLst>
      <p:ext uri="{BB962C8B-B14F-4D97-AF65-F5344CB8AC3E}">
        <p14:creationId xmlns:p14="http://schemas.microsoft.com/office/powerpoint/2010/main" val="2335418494"/>
      </p:ext>
    </p:extLst>
  </p:cSld>
  <p:clrMapOvr>
    <a:masterClrMapping/>
  </p:clrMapOvr>
  <p:extLst>
    <p:ext uri="{6950BFC3-D8DA-4A85-94F7-54DA5524770B}">
      <p188:commentRel xmlns:p188="http://schemas.microsoft.com/office/powerpoint/2018/8/main" r:id="rId3"/>
    </p:ext>
  </p:extLs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169160" cy="900000"/>
          </a:xfrm>
        </p:spPr>
        <p:txBody>
          <a:bodyPr vert="horz" lIns="91440" tIns="45720" rIns="91440" bIns="45720" rtlCol="0" anchor="t" anchorCtr="0">
            <a:normAutofit/>
          </a:bodyPr>
          <a:lstStyle/>
          <a:p>
            <a:r>
              <a:rPr lang="en-GB" sz="1600"/>
              <a:t>Family and carers are the preferred go-to sources for pupils to be told about growing up and body changes (68%). </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92599819"/>
              </p:ext>
            </p:extLst>
          </p:nvPr>
        </p:nvGraphicFramePr>
        <p:xfrm>
          <a:off x="1860697" y="1293656"/>
          <a:ext cx="8470605" cy="48610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Who would you like to tell you about growing up and body changes?</a:t>
            </a:r>
          </a:p>
          <a:p>
            <a:r>
              <a:rPr lang="en-GB" sz="1000" i="1">
                <a:solidFill>
                  <a:srgbClr val="002060"/>
                </a:solidFill>
              </a:rPr>
              <a:t>Base: All valid respondents, 2023 n=2,453, 2024 n=2,640, 2025 n=2,404. </a:t>
            </a:r>
          </a:p>
        </p:txBody>
      </p:sp>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Self awareness</a:t>
            </a:r>
          </a:p>
        </p:txBody>
      </p:sp>
    </p:spTree>
    <p:extLst>
      <p:ext uri="{BB962C8B-B14F-4D97-AF65-F5344CB8AC3E}">
        <p14:creationId xmlns:p14="http://schemas.microsoft.com/office/powerpoint/2010/main" val="19739453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721936" cy="900000"/>
          </a:xfrm>
        </p:spPr>
        <p:txBody>
          <a:bodyPr vert="horz" lIns="91440" tIns="45720" rIns="91440" bIns="45720" rtlCol="0" anchor="t">
            <a:noAutofit/>
          </a:bodyPr>
          <a:lstStyle/>
          <a:p>
            <a:r>
              <a:rPr lang="en-GB" sz="1600"/>
              <a:t>Girls are those most likely to prefer parents, carers or family members to tell them about growing up and body changes (74%). FSM, SEN pupils and Young carers are the least likely to confide in Parents/carers or family members (63%, 63% and 53% respectively). </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Who would you like to tell you about growing up and body changes?</a:t>
            </a:r>
          </a:p>
        </p:txBody>
      </p:sp>
      <p:graphicFrame>
        <p:nvGraphicFramePr>
          <p:cNvPr id="6" name="Table 5"/>
          <p:cNvGraphicFramePr>
            <a:graphicFrameLocks noGrp="1"/>
          </p:cNvGraphicFramePr>
          <p:nvPr>
            <p:extLst>
              <p:ext uri="{D42A27DB-BD31-4B8C-83A1-F6EECF244321}">
                <p14:modId xmlns:p14="http://schemas.microsoft.com/office/powerpoint/2010/main" val="2538351462"/>
              </p:ext>
            </p:extLst>
          </p:nvPr>
        </p:nvGraphicFramePr>
        <p:xfrm>
          <a:off x="710117" y="966018"/>
          <a:ext cx="10922496" cy="2563306"/>
        </p:xfrm>
        <a:graphic>
          <a:graphicData uri="http://schemas.openxmlformats.org/drawingml/2006/table">
            <a:tbl>
              <a:tblPr firstRow="1" bandRow="1">
                <a:tableStyleId>{5940675A-B579-460E-94D1-54222C63F5DA}</a:tableStyleId>
              </a:tblPr>
              <a:tblGrid>
                <a:gridCol w="2422806">
                  <a:extLst>
                    <a:ext uri="{9D8B030D-6E8A-4147-A177-3AD203B41FA5}">
                      <a16:colId xmlns:a16="http://schemas.microsoft.com/office/drawing/2014/main" val="20000"/>
                    </a:ext>
                  </a:extLst>
                </a:gridCol>
                <a:gridCol w="1416615">
                  <a:extLst>
                    <a:ext uri="{9D8B030D-6E8A-4147-A177-3AD203B41FA5}">
                      <a16:colId xmlns:a16="http://schemas.microsoft.com/office/drawing/2014/main" val="20001"/>
                    </a:ext>
                  </a:extLst>
                </a:gridCol>
                <a:gridCol w="1416615">
                  <a:extLst>
                    <a:ext uri="{9D8B030D-6E8A-4147-A177-3AD203B41FA5}">
                      <a16:colId xmlns:a16="http://schemas.microsoft.com/office/drawing/2014/main" val="20003"/>
                    </a:ext>
                  </a:extLst>
                </a:gridCol>
                <a:gridCol w="1416615">
                  <a:extLst>
                    <a:ext uri="{9D8B030D-6E8A-4147-A177-3AD203B41FA5}">
                      <a16:colId xmlns:a16="http://schemas.microsoft.com/office/drawing/2014/main" val="20005"/>
                    </a:ext>
                  </a:extLst>
                </a:gridCol>
                <a:gridCol w="1416615">
                  <a:extLst>
                    <a:ext uri="{9D8B030D-6E8A-4147-A177-3AD203B41FA5}">
                      <a16:colId xmlns:a16="http://schemas.microsoft.com/office/drawing/2014/main" val="20007"/>
                    </a:ext>
                  </a:extLst>
                </a:gridCol>
                <a:gridCol w="1416615">
                  <a:extLst>
                    <a:ext uri="{9D8B030D-6E8A-4147-A177-3AD203B41FA5}">
                      <a16:colId xmlns:a16="http://schemas.microsoft.com/office/drawing/2014/main" val="20009"/>
                    </a:ext>
                  </a:extLst>
                </a:gridCol>
                <a:gridCol w="1416615">
                  <a:extLst>
                    <a:ext uri="{9D8B030D-6E8A-4147-A177-3AD203B41FA5}">
                      <a16:colId xmlns:a16="http://schemas.microsoft.com/office/drawing/2014/main" val="20011"/>
                    </a:ext>
                  </a:extLst>
                </a:gridCol>
              </a:tblGrid>
              <a:tr h="43879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296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6000">
                <a:tc>
                  <a:txBody>
                    <a:bodyPr/>
                    <a:lstStyle/>
                    <a:p>
                      <a:r>
                        <a:rPr lang="en-GB" sz="1100">
                          <a:solidFill>
                            <a:schemeClr val="tx1">
                              <a:lumMod val="75000"/>
                              <a:lumOff val="25000"/>
                            </a:schemeClr>
                          </a:solidFill>
                        </a:rPr>
                        <a:t>Parents, carers or</a:t>
                      </a:r>
                      <a:r>
                        <a:rPr lang="en-GB" sz="1100" baseline="0">
                          <a:solidFill>
                            <a:schemeClr val="tx1">
                              <a:lumMod val="75000"/>
                              <a:lumOff val="25000"/>
                            </a:schemeClr>
                          </a:solidFill>
                        </a:rPr>
                        <a:t> other family members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2965">
                <a:tc>
                  <a:txBody>
                    <a:bodyPr/>
                    <a:lstStyle/>
                    <a:p>
                      <a:r>
                        <a:rPr lang="en-GB" sz="110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2965">
                <a:tc>
                  <a:txBody>
                    <a:bodyPr/>
                    <a:lstStyle/>
                    <a:p>
                      <a:r>
                        <a:rPr lang="en-GB" sz="110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2965">
                <a:tc>
                  <a:txBody>
                    <a:bodyPr/>
                    <a:lstStyle/>
                    <a:p>
                      <a:r>
                        <a:rPr lang="en-GB" sz="110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2965">
                <a:tc>
                  <a:txBody>
                    <a:bodyPr/>
                    <a:lstStyle/>
                    <a:p>
                      <a:r>
                        <a:rPr lang="en-GB" sz="1100">
                          <a:solidFill>
                            <a:schemeClr val="tx1">
                              <a:lumMod val="75000"/>
                              <a:lumOff val="25000"/>
                            </a:schemeClr>
                          </a:solidFill>
                        </a:rPr>
                        <a:t>Visitors</a:t>
                      </a:r>
                      <a:r>
                        <a:rPr lang="en-GB" sz="1100" baseline="0">
                          <a:solidFill>
                            <a:schemeClr val="tx1">
                              <a:lumMod val="75000"/>
                              <a:lumOff val="25000"/>
                            </a:schemeClr>
                          </a:solidFill>
                        </a:rPr>
                        <a:t> or speakers in school lessons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2965">
                <a:tc>
                  <a:txBody>
                    <a:bodyPr/>
                    <a:lstStyle/>
                    <a:p>
                      <a:r>
                        <a:rPr lang="en-GB" sz="110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Self awareness</a:t>
            </a:r>
          </a:p>
        </p:txBody>
      </p:sp>
      <p:graphicFrame>
        <p:nvGraphicFramePr>
          <p:cNvPr id="10" name="Table 9">
            <a:extLst>
              <a:ext uri="{FF2B5EF4-FFF2-40B4-BE49-F238E27FC236}">
                <a16:creationId xmlns:a16="http://schemas.microsoft.com/office/drawing/2014/main" id="{5B21ED9F-589E-4EA4-B6D1-3B0195AFE6D3}"/>
              </a:ext>
            </a:extLst>
          </p:cNvPr>
          <p:cNvGraphicFramePr>
            <a:graphicFrameLocks noGrp="1"/>
          </p:cNvGraphicFramePr>
          <p:nvPr>
            <p:extLst>
              <p:ext uri="{D42A27DB-BD31-4B8C-83A1-F6EECF244321}">
                <p14:modId xmlns:p14="http://schemas.microsoft.com/office/powerpoint/2010/main" val="3735844550"/>
              </p:ext>
            </p:extLst>
          </p:nvPr>
        </p:nvGraphicFramePr>
        <p:xfrm>
          <a:off x="710119" y="3610838"/>
          <a:ext cx="10922496" cy="2622610"/>
        </p:xfrm>
        <a:graphic>
          <a:graphicData uri="http://schemas.openxmlformats.org/drawingml/2006/table">
            <a:tbl>
              <a:tblPr firstRow="1" bandRow="1">
                <a:tableStyleId>{5940675A-B579-460E-94D1-54222C63F5DA}</a:tableStyleId>
              </a:tblPr>
              <a:tblGrid>
                <a:gridCol w="2422806">
                  <a:extLst>
                    <a:ext uri="{9D8B030D-6E8A-4147-A177-3AD203B41FA5}">
                      <a16:colId xmlns:a16="http://schemas.microsoft.com/office/drawing/2014/main" val="20000"/>
                    </a:ext>
                  </a:extLst>
                </a:gridCol>
                <a:gridCol w="1416615">
                  <a:extLst>
                    <a:ext uri="{9D8B030D-6E8A-4147-A177-3AD203B41FA5}">
                      <a16:colId xmlns:a16="http://schemas.microsoft.com/office/drawing/2014/main" val="20001"/>
                    </a:ext>
                  </a:extLst>
                </a:gridCol>
                <a:gridCol w="1416615">
                  <a:extLst>
                    <a:ext uri="{9D8B030D-6E8A-4147-A177-3AD203B41FA5}">
                      <a16:colId xmlns:a16="http://schemas.microsoft.com/office/drawing/2014/main" val="20003"/>
                    </a:ext>
                  </a:extLst>
                </a:gridCol>
                <a:gridCol w="1416615">
                  <a:extLst>
                    <a:ext uri="{9D8B030D-6E8A-4147-A177-3AD203B41FA5}">
                      <a16:colId xmlns:a16="http://schemas.microsoft.com/office/drawing/2014/main" val="20005"/>
                    </a:ext>
                  </a:extLst>
                </a:gridCol>
                <a:gridCol w="1416615">
                  <a:extLst>
                    <a:ext uri="{9D8B030D-6E8A-4147-A177-3AD203B41FA5}">
                      <a16:colId xmlns:a16="http://schemas.microsoft.com/office/drawing/2014/main" val="20007"/>
                    </a:ext>
                  </a:extLst>
                </a:gridCol>
                <a:gridCol w="1416615">
                  <a:extLst>
                    <a:ext uri="{9D8B030D-6E8A-4147-A177-3AD203B41FA5}">
                      <a16:colId xmlns:a16="http://schemas.microsoft.com/office/drawing/2014/main" val="20009"/>
                    </a:ext>
                  </a:extLst>
                </a:gridCol>
                <a:gridCol w="1416615">
                  <a:extLst>
                    <a:ext uri="{9D8B030D-6E8A-4147-A177-3AD203B41FA5}">
                      <a16:colId xmlns:a16="http://schemas.microsoft.com/office/drawing/2014/main" val="20011"/>
                    </a:ext>
                  </a:extLst>
                </a:gridCol>
              </a:tblGrid>
              <a:tr h="426892">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6000">
                <a:tc>
                  <a:txBody>
                    <a:bodyPr/>
                    <a:lstStyle/>
                    <a:p>
                      <a:r>
                        <a:rPr lang="en-GB" sz="1100">
                          <a:solidFill>
                            <a:schemeClr val="tx1">
                              <a:lumMod val="75000"/>
                              <a:lumOff val="25000"/>
                            </a:schemeClr>
                          </a:solidFill>
                        </a:rPr>
                        <a:t>Parents, carers or</a:t>
                      </a:r>
                      <a:r>
                        <a:rPr lang="en-GB" sz="1100" baseline="0">
                          <a:solidFill>
                            <a:schemeClr val="tx1">
                              <a:lumMod val="75000"/>
                              <a:lumOff val="25000"/>
                            </a:schemeClr>
                          </a:solidFill>
                        </a:rPr>
                        <a:t> other family members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10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10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10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r>
                        <a:rPr lang="en-GB" sz="1100">
                          <a:solidFill>
                            <a:schemeClr val="tx1">
                              <a:lumMod val="75000"/>
                              <a:lumOff val="25000"/>
                            </a:schemeClr>
                          </a:solidFill>
                        </a:rPr>
                        <a:t>Visitors</a:t>
                      </a:r>
                      <a:r>
                        <a:rPr lang="en-GB" sz="1100" baseline="0">
                          <a:solidFill>
                            <a:schemeClr val="tx1">
                              <a:lumMod val="75000"/>
                              <a:lumOff val="25000"/>
                            </a:schemeClr>
                          </a:solidFill>
                        </a:rPr>
                        <a:t> or speakers in school lessons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10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20594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721936" cy="900000"/>
          </a:xfrm>
        </p:spPr>
        <p:txBody>
          <a:bodyPr vert="horz" lIns="91440" tIns="45720" rIns="91440" bIns="45720" rtlCol="0" anchor="t" anchorCtr="0">
            <a:normAutofit/>
          </a:bodyPr>
          <a:lstStyle/>
          <a:p>
            <a:r>
              <a:rPr lang="en-GB" sz="1600"/>
              <a:t>Year 6 pupils are more likely than Year 4 to say they know enough about how their body changes as they get older. </a:t>
            </a:r>
          </a:p>
        </p:txBody>
      </p:sp>
      <p:sp>
        <p:nvSpPr>
          <p:cNvPr id="7" name="TextBox 6"/>
          <p:cNvSpPr txBox="1"/>
          <p:nvPr/>
        </p:nvSpPr>
        <p:spPr>
          <a:xfrm>
            <a:off x="9080787" y="1699637"/>
            <a:ext cx="2578388" cy="830997"/>
          </a:xfrm>
          <a:prstGeom prst="rect">
            <a:avLst/>
          </a:prstGeom>
          <a:noFill/>
        </p:spPr>
        <p:txBody>
          <a:bodyPr wrap="square" rtlCol="0">
            <a:spAutoFit/>
          </a:bodyPr>
          <a:lstStyle/>
          <a:p>
            <a:endParaRPr lang="en-GB" sz="1600">
              <a:solidFill>
                <a:schemeClr val="tx1">
                  <a:lumMod val="65000"/>
                  <a:lumOff val="35000"/>
                </a:schemeClr>
              </a:solidFill>
              <a:latin typeface="Calibri" panose="020F0502020204030204" pitchFamily="34" charset="0"/>
            </a:endParaRPr>
          </a:p>
          <a:p>
            <a:endParaRPr lang="en-GB" sz="1600">
              <a:solidFill>
                <a:schemeClr val="tx1">
                  <a:lumMod val="65000"/>
                  <a:lumOff val="35000"/>
                </a:schemeClr>
              </a:solidFill>
              <a:latin typeface="Calibri" panose="020F0502020204030204" pitchFamily="34" charset="0"/>
            </a:endParaRPr>
          </a:p>
          <a:p>
            <a:endParaRPr lang="en-GB" sz="1600">
              <a:solidFill>
                <a:schemeClr val="tx1">
                  <a:lumMod val="65000"/>
                  <a:lumOff val="35000"/>
                </a:schemeClr>
              </a:solidFill>
              <a:latin typeface="Calibri" panose="020F0502020204030204" pitchFamily="34" charset="0"/>
            </a:endParaRP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Do you feel that you know enough about how your body changes as you get older? </a:t>
            </a:r>
          </a:p>
          <a:p>
            <a:r>
              <a:rPr lang="en-GB" sz="1000" i="1">
                <a:solidFill>
                  <a:srgbClr val="002060"/>
                </a:solidFill>
              </a:rPr>
              <a:t>Base: All valid respondents, 2023 n=2,453, 2024 n=2,640, 2025 n=2,404. </a:t>
            </a:r>
          </a:p>
        </p:txBody>
      </p:sp>
      <p:graphicFrame>
        <p:nvGraphicFramePr>
          <p:cNvPr id="9" name="Chart 8"/>
          <p:cNvGraphicFramePr/>
          <p:nvPr>
            <p:extLst>
              <p:ext uri="{D42A27DB-BD31-4B8C-83A1-F6EECF244321}">
                <p14:modId xmlns:p14="http://schemas.microsoft.com/office/powerpoint/2010/main" val="1587258000"/>
              </p:ext>
            </p:extLst>
          </p:nvPr>
        </p:nvGraphicFramePr>
        <p:xfrm>
          <a:off x="416483" y="1175668"/>
          <a:ext cx="4318643" cy="391444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Self awareness</a:t>
            </a:r>
          </a:p>
        </p:txBody>
      </p:sp>
      <p:graphicFrame>
        <p:nvGraphicFramePr>
          <p:cNvPr id="11" name="Table 10"/>
          <p:cNvGraphicFramePr>
            <a:graphicFrameLocks noGrp="1"/>
          </p:cNvGraphicFramePr>
          <p:nvPr>
            <p:extLst>
              <p:ext uri="{D42A27DB-BD31-4B8C-83A1-F6EECF244321}">
                <p14:modId xmlns:p14="http://schemas.microsoft.com/office/powerpoint/2010/main" val="4054624427"/>
              </p:ext>
            </p:extLst>
          </p:nvPr>
        </p:nvGraphicFramePr>
        <p:xfrm>
          <a:off x="5062175" y="1373959"/>
          <a:ext cx="6571023" cy="1657800"/>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42740">
                  <a:extLst>
                    <a:ext uri="{9D8B030D-6E8A-4147-A177-3AD203B41FA5}">
                      <a16:colId xmlns:a16="http://schemas.microsoft.com/office/drawing/2014/main" val="20002"/>
                    </a:ext>
                  </a:extLst>
                </a:gridCol>
                <a:gridCol w="790845">
                  <a:extLst>
                    <a:ext uri="{9D8B030D-6E8A-4147-A177-3AD203B41FA5}">
                      <a16:colId xmlns:a16="http://schemas.microsoft.com/office/drawing/2014/main" val="20003"/>
                    </a:ext>
                  </a:extLst>
                </a:gridCol>
                <a:gridCol w="790845">
                  <a:extLst>
                    <a:ext uri="{9D8B030D-6E8A-4147-A177-3AD203B41FA5}">
                      <a16:colId xmlns:a16="http://schemas.microsoft.com/office/drawing/2014/main" val="20004"/>
                    </a:ext>
                  </a:extLst>
                </a:gridCol>
                <a:gridCol w="790845">
                  <a:extLst>
                    <a:ext uri="{9D8B030D-6E8A-4147-A177-3AD203B41FA5}">
                      <a16:colId xmlns:a16="http://schemas.microsoft.com/office/drawing/2014/main" val="20005"/>
                    </a:ext>
                  </a:extLst>
                </a:gridCol>
                <a:gridCol w="790845">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4000">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r>
                        <a:rPr lang="en-GB" sz="110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2968980"/>
              </p:ext>
            </p:extLst>
          </p:nvPr>
        </p:nvGraphicFramePr>
        <p:xfrm>
          <a:off x="5062176" y="3150410"/>
          <a:ext cx="6571022" cy="1825440"/>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97726">
                  <a:extLst>
                    <a:ext uri="{9D8B030D-6E8A-4147-A177-3AD203B41FA5}">
                      <a16:colId xmlns:a16="http://schemas.microsoft.com/office/drawing/2014/main" val="20002"/>
                    </a:ext>
                  </a:extLst>
                </a:gridCol>
                <a:gridCol w="726177">
                  <a:extLst>
                    <a:ext uri="{9D8B030D-6E8A-4147-A177-3AD203B41FA5}">
                      <a16:colId xmlns:a16="http://schemas.microsoft.com/office/drawing/2014/main" val="20003"/>
                    </a:ext>
                  </a:extLst>
                </a:gridCol>
                <a:gridCol w="837003">
                  <a:extLst>
                    <a:ext uri="{9D8B030D-6E8A-4147-A177-3AD203B41FA5}">
                      <a16:colId xmlns:a16="http://schemas.microsoft.com/office/drawing/2014/main" val="20004"/>
                    </a:ext>
                  </a:extLst>
                </a:gridCol>
                <a:gridCol w="819796">
                  <a:extLst>
                    <a:ext uri="{9D8B030D-6E8A-4147-A177-3AD203B41FA5}">
                      <a16:colId xmlns:a16="http://schemas.microsoft.com/office/drawing/2014/main" val="20005"/>
                    </a:ext>
                  </a:extLst>
                </a:gridCol>
                <a:gridCol w="725417">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4000">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r>
                        <a:rPr lang="en-GB" sz="110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27806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GB" sz="1600"/>
              <a:t>Over half (52%) of pupils feel positive about their body and growing up…. </a:t>
            </a:r>
          </a:p>
        </p:txBody>
      </p:sp>
      <p:graphicFrame>
        <p:nvGraphicFramePr>
          <p:cNvPr id="4" name="Chart 3"/>
          <p:cNvGraphicFramePr/>
          <p:nvPr>
            <p:extLst>
              <p:ext uri="{D42A27DB-BD31-4B8C-83A1-F6EECF244321}">
                <p14:modId xmlns:p14="http://schemas.microsoft.com/office/powerpoint/2010/main" val="4188551067"/>
              </p:ext>
            </p:extLst>
          </p:nvPr>
        </p:nvGraphicFramePr>
        <p:xfrm>
          <a:off x="1055615" y="621191"/>
          <a:ext cx="10756327" cy="533391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a:off x="1921377" y="1521191"/>
            <a:ext cx="2" cy="34794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a:t>
            </a:r>
            <a:r>
              <a:rPr lang="en-US" sz="1000">
                <a:solidFill>
                  <a:srgbClr val="002060"/>
                </a:solidFill>
              </a:rPr>
              <a:t>How do you feel about growing up and body changes? Answers given on a sliding scale with face that they can move from happy to sad.</a:t>
            </a:r>
            <a:endParaRPr lang="en-GB" sz="1000">
              <a:solidFill>
                <a:srgbClr val="002060"/>
              </a:solidFill>
            </a:endParaRPr>
          </a:p>
          <a:p>
            <a:r>
              <a:rPr lang="en-GB" sz="1000" i="1">
                <a:solidFill>
                  <a:srgbClr val="002060"/>
                </a:solidFill>
              </a:rPr>
              <a:t>Base: All valid respondents, n=2,404. </a:t>
            </a:r>
          </a:p>
        </p:txBody>
      </p:sp>
      <p:sp>
        <p:nvSpPr>
          <p:cNvPr id="7" name="Rounded Rectangle 6"/>
          <p:cNvSpPr/>
          <p:nvPr/>
        </p:nvSpPr>
        <p:spPr>
          <a:xfrm>
            <a:off x="9951000" y="1658332"/>
            <a:ext cx="626606" cy="85486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chemeClr val="bg1"/>
                </a:solidFill>
                <a:cs typeface="DINPro" panose="020B0504020101020102" pitchFamily="34" charset="0"/>
              </a:rPr>
              <a:t>52%</a:t>
            </a:r>
          </a:p>
        </p:txBody>
      </p:sp>
      <p:sp>
        <p:nvSpPr>
          <p:cNvPr id="8" name="Right Brace 7"/>
          <p:cNvSpPr/>
          <p:nvPr/>
        </p:nvSpPr>
        <p:spPr>
          <a:xfrm>
            <a:off x="9595536" y="1300504"/>
            <a:ext cx="363984" cy="1570519"/>
          </a:xfrm>
          <a:prstGeom prst="rightBrace">
            <a:avLst>
              <a:gd name="adj1" fmla="val 8333"/>
              <a:gd name="adj2" fmla="val 49083"/>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Self awareness</a:t>
            </a:r>
          </a:p>
        </p:txBody>
      </p:sp>
    </p:spTree>
    <p:extLst>
      <p:ext uri="{BB962C8B-B14F-4D97-AF65-F5344CB8AC3E}">
        <p14:creationId xmlns:p14="http://schemas.microsoft.com/office/powerpoint/2010/main" val="11531259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a:t>…however, girls appear less happy </a:t>
            </a:r>
            <a:r>
              <a:rPr lang="en-US" sz="1600"/>
              <a:t>about growing up and body changes</a:t>
            </a:r>
            <a:r>
              <a:rPr lang="en-GB" sz="1600"/>
              <a:t>, with 44% selecting a point on the scale to indicate they are happy, much lower than boys who scored 61%. Girls are also the group most likely group to be ambivalent, with Young carers the groups most likely to be worried.</a:t>
            </a:r>
          </a:p>
        </p:txBody>
      </p:sp>
      <p:sp>
        <p:nvSpPr>
          <p:cNvPr id="7" name="TextBox 6"/>
          <p:cNvSpPr txBox="1"/>
          <p:nvPr/>
        </p:nvSpPr>
        <p:spPr>
          <a:xfrm>
            <a:off x="183599" y="6522289"/>
            <a:ext cx="943626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a:t>
            </a:r>
            <a:r>
              <a:rPr lang="en-US">
                <a:latin typeface="+mn-lt"/>
              </a:rPr>
              <a:t>How do you feel about growing up and body changes? Answers given on a sliding scale with face that they can move from happy to sad.</a:t>
            </a:r>
            <a:endParaRPr lang="en-GB">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3630643250"/>
              </p:ext>
            </p:extLst>
          </p:nvPr>
        </p:nvGraphicFramePr>
        <p:xfrm>
          <a:off x="651751" y="1080000"/>
          <a:ext cx="10981446" cy="1868574"/>
        </p:xfrm>
        <a:graphic>
          <a:graphicData uri="http://schemas.openxmlformats.org/drawingml/2006/table">
            <a:tbl>
              <a:tblPr firstRow="1" bandRow="1">
                <a:tableStyleId>{5940675A-B579-460E-94D1-54222C63F5DA}</a:tableStyleId>
              </a:tblPr>
              <a:tblGrid>
                <a:gridCol w="3327180">
                  <a:extLst>
                    <a:ext uri="{9D8B030D-6E8A-4147-A177-3AD203B41FA5}">
                      <a16:colId xmlns:a16="http://schemas.microsoft.com/office/drawing/2014/main" val="20000"/>
                    </a:ext>
                  </a:extLst>
                </a:gridCol>
                <a:gridCol w="1275711">
                  <a:extLst>
                    <a:ext uri="{9D8B030D-6E8A-4147-A177-3AD203B41FA5}">
                      <a16:colId xmlns:a16="http://schemas.microsoft.com/office/drawing/2014/main" val="20002"/>
                    </a:ext>
                  </a:extLst>
                </a:gridCol>
                <a:gridCol w="1275711">
                  <a:extLst>
                    <a:ext uri="{9D8B030D-6E8A-4147-A177-3AD203B41FA5}">
                      <a16:colId xmlns:a16="http://schemas.microsoft.com/office/drawing/2014/main" val="20003"/>
                    </a:ext>
                  </a:extLst>
                </a:gridCol>
                <a:gridCol w="1275711">
                  <a:extLst>
                    <a:ext uri="{9D8B030D-6E8A-4147-A177-3AD203B41FA5}">
                      <a16:colId xmlns:a16="http://schemas.microsoft.com/office/drawing/2014/main" val="20004"/>
                    </a:ext>
                  </a:extLst>
                </a:gridCol>
                <a:gridCol w="1275711">
                  <a:extLst>
                    <a:ext uri="{9D8B030D-6E8A-4147-A177-3AD203B41FA5}">
                      <a16:colId xmlns:a16="http://schemas.microsoft.com/office/drawing/2014/main" val="20005"/>
                    </a:ext>
                  </a:extLst>
                </a:gridCol>
                <a:gridCol w="1275711">
                  <a:extLst>
                    <a:ext uri="{9D8B030D-6E8A-4147-A177-3AD203B41FA5}">
                      <a16:colId xmlns:a16="http://schemas.microsoft.com/office/drawing/2014/main" val="20006"/>
                    </a:ext>
                  </a:extLst>
                </a:gridCol>
                <a:gridCol w="1275711">
                  <a:extLst>
                    <a:ext uri="{9D8B030D-6E8A-4147-A177-3AD203B41FA5}">
                      <a16:colId xmlns:a16="http://schemas.microsoft.com/office/drawing/2014/main" val="20007"/>
                    </a:ext>
                  </a:extLst>
                </a:gridCol>
              </a:tblGrid>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r>
                        <a:rPr lang="en-GB" sz="1100">
                          <a:solidFill>
                            <a:schemeClr val="tx1">
                              <a:lumMod val="75000"/>
                              <a:lumOff val="25000"/>
                            </a:schemeClr>
                          </a:solidFill>
                        </a:rPr>
                        <a:t>Happy (scoring 7 to</a:t>
                      </a:r>
                      <a:r>
                        <a:rPr lang="en-GB" sz="1100" baseline="0">
                          <a:solidFill>
                            <a:schemeClr val="tx1">
                              <a:lumMod val="75000"/>
                              <a:lumOff val="25000"/>
                            </a:schemeClr>
                          </a:solidFill>
                        </a:rPr>
                        <a:t> 10)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a:solidFill>
                            <a:schemeClr val="tx1">
                              <a:lumMod val="75000"/>
                              <a:lumOff val="25000"/>
                            </a:schemeClr>
                          </a:solidFill>
                        </a:rPr>
                        <a:t>OK</a:t>
                      </a:r>
                      <a:r>
                        <a:rPr lang="en-GB" sz="1100" baseline="0">
                          <a:solidFill>
                            <a:schemeClr val="tx1">
                              <a:lumMod val="75000"/>
                              <a:lumOff val="25000"/>
                            </a:schemeClr>
                          </a:solidFill>
                        </a:rPr>
                        <a:t> (scoring 5 and 6)</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a:solidFill>
                            <a:schemeClr val="tx1">
                              <a:lumMod val="75000"/>
                              <a:lumOff val="25000"/>
                            </a:schemeClr>
                          </a:solidFill>
                        </a:rPr>
                        <a:t>Worried (scoring</a:t>
                      </a:r>
                      <a:r>
                        <a:rPr lang="en-GB" sz="1100" baseline="0">
                          <a:solidFill>
                            <a:schemeClr val="tx1">
                              <a:lumMod val="75000"/>
                              <a:lumOff val="25000"/>
                            </a:schemeClr>
                          </a:solidFill>
                        </a:rPr>
                        <a:t> 1 to 4)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32739207"/>
              </p:ext>
            </p:extLst>
          </p:nvPr>
        </p:nvGraphicFramePr>
        <p:xfrm>
          <a:off x="651752" y="3138602"/>
          <a:ext cx="10981445" cy="1897092"/>
        </p:xfrm>
        <a:graphic>
          <a:graphicData uri="http://schemas.openxmlformats.org/drawingml/2006/table">
            <a:tbl>
              <a:tblPr firstRow="1" bandRow="1">
                <a:tableStyleId>{5940675A-B579-460E-94D1-54222C63F5DA}</a:tableStyleId>
              </a:tblPr>
              <a:tblGrid>
                <a:gridCol w="3335621">
                  <a:extLst>
                    <a:ext uri="{9D8B030D-6E8A-4147-A177-3AD203B41FA5}">
                      <a16:colId xmlns:a16="http://schemas.microsoft.com/office/drawing/2014/main" val="20000"/>
                    </a:ext>
                  </a:extLst>
                </a:gridCol>
                <a:gridCol w="1274304">
                  <a:extLst>
                    <a:ext uri="{9D8B030D-6E8A-4147-A177-3AD203B41FA5}">
                      <a16:colId xmlns:a16="http://schemas.microsoft.com/office/drawing/2014/main" val="20002"/>
                    </a:ext>
                  </a:extLst>
                </a:gridCol>
                <a:gridCol w="1274304">
                  <a:extLst>
                    <a:ext uri="{9D8B030D-6E8A-4147-A177-3AD203B41FA5}">
                      <a16:colId xmlns:a16="http://schemas.microsoft.com/office/drawing/2014/main" val="20003"/>
                    </a:ext>
                  </a:extLst>
                </a:gridCol>
                <a:gridCol w="1274304">
                  <a:extLst>
                    <a:ext uri="{9D8B030D-6E8A-4147-A177-3AD203B41FA5}">
                      <a16:colId xmlns:a16="http://schemas.microsoft.com/office/drawing/2014/main" val="20004"/>
                    </a:ext>
                  </a:extLst>
                </a:gridCol>
                <a:gridCol w="1274304">
                  <a:extLst>
                    <a:ext uri="{9D8B030D-6E8A-4147-A177-3AD203B41FA5}">
                      <a16:colId xmlns:a16="http://schemas.microsoft.com/office/drawing/2014/main" val="20005"/>
                    </a:ext>
                  </a:extLst>
                </a:gridCol>
                <a:gridCol w="1274304">
                  <a:extLst>
                    <a:ext uri="{9D8B030D-6E8A-4147-A177-3AD203B41FA5}">
                      <a16:colId xmlns:a16="http://schemas.microsoft.com/office/drawing/2014/main" val="20006"/>
                    </a:ext>
                  </a:extLst>
                </a:gridCol>
                <a:gridCol w="1274304">
                  <a:extLst>
                    <a:ext uri="{9D8B030D-6E8A-4147-A177-3AD203B41FA5}">
                      <a16:colId xmlns:a16="http://schemas.microsoft.com/office/drawing/2014/main" val="20007"/>
                    </a:ext>
                  </a:extLst>
                </a:gridCol>
              </a:tblGrid>
              <a:tr h="398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227">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100">
                          <a:solidFill>
                            <a:schemeClr val="tx1">
                              <a:lumMod val="75000"/>
                              <a:lumOff val="25000"/>
                            </a:schemeClr>
                          </a:solidFill>
                        </a:rPr>
                        <a:t>Happy (scoring 7 to</a:t>
                      </a:r>
                      <a:r>
                        <a:rPr lang="en-GB" sz="1100" baseline="0">
                          <a:solidFill>
                            <a:schemeClr val="tx1">
                              <a:lumMod val="75000"/>
                              <a:lumOff val="25000"/>
                            </a:schemeClr>
                          </a:solidFill>
                        </a:rPr>
                        <a:t> 10)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100">
                          <a:solidFill>
                            <a:schemeClr val="tx1">
                              <a:lumMod val="75000"/>
                              <a:lumOff val="25000"/>
                            </a:schemeClr>
                          </a:solidFill>
                        </a:rPr>
                        <a:t>OK</a:t>
                      </a:r>
                      <a:r>
                        <a:rPr lang="en-GB" sz="1100" baseline="0">
                          <a:solidFill>
                            <a:schemeClr val="tx1">
                              <a:lumMod val="75000"/>
                              <a:lumOff val="25000"/>
                            </a:schemeClr>
                          </a:solidFill>
                        </a:rPr>
                        <a:t> (scoring 5 and 6)</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100">
                          <a:solidFill>
                            <a:schemeClr val="tx1">
                              <a:lumMod val="75000"/>
                              <a:lumOff val="25000"/>
                            </a:schemeClr>
                          </a:solidFill>
                        </a:rPr>
                        <a:t>Worried (scoring</a:t>
                      </a:r>
                      <a:r>
                        <a:rPr lang="en-GB" sz="1100" baseline="0">
                          <a:solidFill>
                            <a:schemeClr val="tx1">
                              <a:lumMod val="75000"/>
                              <a:lumOff val="25000"/>
                            </a:schemeClr>
                          </a:solidFill>
                        </a:rPr>
                        <a:t> 1 to 4)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10">
            <a:extLst>
              <a:ext uri="{FF2B5EF4-FFF2-40B4-BE49-F238E27FC236}">
                <a16:creationId xmlns:a16="http://schemas.microsoft.com/office/drawing/2014/main" id="{5995A517-6941-4180-B1BA-80A0D4B64314}"/>
              </a:ext>
            </a:extLst>
          </p:cNvPr>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Self awareness</a:t>
            </a:r>
          </a:p>
        </p:txBody>
      </p:sp>
    </p:spTree>
    <p:extLst>
      <p:ext uri="{BB962C8B-B14F-4D97-AF65-F5344CB8AC3E}">
        <p14:creationId xmlns:p14="http://schemas.microsoft.com/office/powerpoint/2010/main" val="40584594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Technology and being online:</a:t>
            </a:r>
          </a:p>
          <a:p>
            <a:r>
              <a:rPr lang="en-GB">
                <a:latin typeface="Calibri" panose="020F0502020204030204" pitchFamily="34" charset="0"/>
                <a:cs typeface="DINPro" panose="020B0504020101020102" pitchFamily="34" charset="0"/>
              </a:rPr>
              <a:t>Screen time and online safety</a:t>
            </a:r>
          </a:p>
          <a:p>
            <a:endParaRPr lang="en-GB">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12677744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a:t>98% of primary pupils overall have access to a device in order to go online at home. 71% of pupils have their own mobile phone and 57% have their own tablet. Just over half have access to a games console or access to a smart TV (52% and 51%). </a:t>
            </a:r>
          </a:p>
        </p:txBody>
      </p:sp>
      <p:graphicFrame>
        <p:nvGraphicFramePr>
          <p:cNvPr id="15" name="Chart 14"/>
          <p:cNvGraphicFramePr/>
          <p:nvPr>
            <p:extLst>
              <p:ext uri="{D42A27DB-BD31-4B8C-83A1-F6EECF244321}">
                <p14:modId xmlns:p14="http://schemas.microsoft.com/office/powerpoint/2010/main" val="154340572"/>
              </p:ext>
            </p:extLst>
          </p:nvPr>
        </p:nvGraphicFramePr>
        <p:xfrm>
          <a:off x="1503932" y="1004008"/>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522289"/>
            <a:ext cx="10227733" cy="246221"/>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Which devices do you use to go online at home? </a:t>
            </a:r>
            <a:r>
              <a:rPr lang="en-GB" sz="1000" i="1">
                <a:solidFill>
                  <a:srgbClr val="002060"/>
                </a:solidFill>
                <a:latin typeface="Calibri" panose="020F0502020204030204" pitchFamily="34" charset="0"/>
              </a:rPr>
              <a:t>Base: All valid respondents, 2023 n=2,453, 2024 n=2,640, 2025 n=2,404. </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Tree>
    <p:extLst>
      <p:ext uri="{BB962C8B-B14F-4D97-AF65-F5344CB8AC3E}">
        <p14:creationId xmlns:p14="http://schemas.microsoft.com/office/powerpoint/2010/main" val="427169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a:t>Girls are more likely to go online on their own mobile and their own tablet. Boys are almost twice as likely to go online with a games console than girls. 86% of Year 6 go online on their phone compared to 57% of Year 4. Ethnic Minority Groups, pupils with English as a 2</a:t>
            </a:r>
            <a:r>
              <a:rPr lang="en-GB" sz="1600" baseline="30000"/>
              <a:t>nd</a:t>
            </a:r>
            <a:r>
              <a:rPr lang="en-GB" sz="1600"/>
              <a:t> language and Young carers are more likely to have use shared laptops/computers and phones than any other group. </a:t>
            </a:r>
          </a:p>
        </p:txBody>
      </p:sp>
      <p:graphicFrame>
        <p:nvGraphicFramePr>
          <p:cNvPr id="6" name="Table 5"/>
          <p:cNvGraphicFramePr>
            <a:graphicFrameLocks noGrp="1"/>
          </p:cNvGraphicFramePr>
          <p:nvPr>
            <p:extLst>
              <p:ext uri="{D42A27DB-BD31-4B8C-83A1-F6EECF244321}">
                <p14:modId xmlns:p14="http://schemas.microsoft.com/office/powerpoint/2010/main" val="3045953120"/>
              </p:ext>
            </p:extLst>
          </p:nvPr>
        </p:nvGraphicFramePr>
        <p:xfrm>
          <a:off x="414337" y="1399481"/>
          <a:ext cx="11214912" cy="3837523"/>
        </p:xfrm>
        <a:graphic>
          <a:graphicData uri="http://schemas.openxmlformats.org/drawingml/2006/table">
            <a:tbl>
              <a:tblPr firstRow="1" bandRow="1">
                <a:tableStyleId>{5940675A-B579-460E-94D1-54222C63F5DA}</a:tableStyleId>
              </a:tblPr>
              <a:tblGrid>
                <a:gridCol w="2722898">
                  <a:extLst>
                    <a:ext uri="{9D8B030D-6E8A-4147-A177-3AD203B41FA5}">
                      <a16:colId xmlns:a16="http://schemas.microsoft.com/office/drawing/2014/main" val="20000"/>
                    </a:ext>
                  </a:extLst>
                </a:gridCol>
                <a:gridCol w="707668">
                  <a:extLst>
                    <a:ext uri="{9D8B030D-6E8A-4147-A177-3AD203B41FA5}">
                      <a16:colId xmlns:a16="http://schemas.microsoft.com/office/drawing/2014/main" val="20002"/>
                    </a:ext>
                  </a:extLst>
                </a:gridCol>
                <a:gridCol w="707668">
                  <a:extLst>
                    <a:ext uri="{9D8B030D-6E8A-4147-A177-3AD203B41FA5}">
                      <a16:colId xmlns:a16="http://schemas.microsoft.com/office/drawing/2014/main" val="20003"/>
                    </a:ext>
                  </a:extLst>
                </a:gridCol>
                <a:gridCol w="707668">
                  <a:extLst>
                    <a:ext uri="{9D8B030D-6E8A-4147-A177-3AD203B41FA5}">
                      <a16:colId xmlns:a16="http://schemas.microsoft.com/office/drawing/2014/main" val="20004"/>
                    </a:ext>
                  </a:extLst>
                </a:gridCol>
                <a:gridCol w="707668">
                  <a:extLst>
                    <a:ext uri="{9D8B030D-6E8A-4147-A177-3AD203B41FA5}">
                      <a16:colId xmlns:a16="http://schemas.microsoft.com/office/drawing/2014/main" val="20005"/>
                    </a:ext>
                  </a:extLst>
                </a:gridCol>
                <a:gridCol w="707668">
                  <a:extLst>
                    <a:ext uri="{9D8B030D-6E8A-4147-A177-3AD203B41FA5}">
                      <a16:colId xmlns:a16="http://schemas.microsoft.com/office/drawing/2014/main" val="20006"/>
                    </a:ext>
                  </a:extLst>
                </a:gridCol>
                <a:gridCol w="707668">
                  <a:extLst>
                    <a:ext uri="{9D8B030D-6E8A-4147-A177-3AD203B41FA5}">
                      <a16:colId xmlns:a16="http://schemas.microsoft.com/office/drawing/2014/main" val="20007"/>
                    </a:ext>
                  </a:extLst>
                </a:gridCol>
                <a:gridCol w="624236">
                  <a:extLst>
                    <a:ext uri="{9D8B030D-6E8A-4147-A177-3AD203B41FA5}">
                      <a16:colId xmlns:a16="http://schemas.microsoft.com/office/drawing/2014/main" val="20008"/>
                    </a:ext>
                  </a:extLst>
                </a:gridCol>
                <a:gridCol w="791099">
                  <a:extLst>
                    <a:ext uri="{9D8B030D-6E8A-4147-A177-3AD203B41FA5}">
                      <a16:colId xmlns:a16="http://schemas.microsoft.com/office/drawing/2014/main" val="20009"/>
                    </a:ext>
                  </a:extLst>
                </a:gridCol>
                <a:gridCol w="707668">
                  <a:extLst>
                    <a:ext uri="{9D8B030D-6E8A-4147-A177-3AD203B41FA5}">
                      <a16:colId xmlns:a16="http://schemas.microsoft.com/office/drawing/2014/main" val="20010"/>
                    </a:ext>
                  </a:extLst>
                </a:gridCol>
                <a:gridCol w="739370">
                  <a:extLst>
                    <a:ext uri="{9D8B030D-6E8A-4147-A177-3AD203B41FA5}">
                      <a16:colId xmlns:a16="http://schemas.microsoft.com/office/drawing/2014/main" val="20011"/>
                    </a:ext>
                  </a:extLst>
                </a:gridCol>
                <a:gridCol w="703777">
                  <a:extLst>
                    <a:ext uri="{9D8B030D-6E8A-4147-A177-3AD203B41FA5}">
                      <a16:colId xmlns:a16="http://schemas.microsoft.com/office/drawing/2014/main" val="554914961"/>
                    </a:ext>
                  </a:extLst>
                </a:gridCol>
                <a:gridCol w="679856">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My own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My own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A games console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A smart TV</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My own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100">
                          <a:solidFill>
                            <a:schemeClr val="tx1">
                              <a:lumMod val="75000"/>
                              <a:lumOff val="25000"/>
                            </a:schemeClr>
                          </a:solidFill>
                        </a:rPr>
                        <a:t>A shared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A shared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A shared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94833">
                <a:tc>
                  <a:txBody>
                    <a:bodyPr/>
                    <a:lstStyle/>
                    <a:p>
                      <a:r>
                        <a:rPr lang="en-GB" sz="110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94833">
                <a:tc>
                  <a:txBody>
                    <a:bodyPr/>
                    <a:lstStyle/>
                    <a:p>
                      <a:r>
                        <a:rPr lang="en-GB" sz="1100">
                          <a:solidFill>
                            <a:schemeClr val="tx1">
                              <a:lumMod val="75000"/>
                              <a:lumOff val="25000"/>
                            </a:schemeClr>
                          </a:solidFill>
                        </a:rPr>
                        <a:t>I don’t go online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a:solidFill>
                  <a:srgbClr val="002060"/>
                </a:solidFill>
              </a:rPr>
              <a:t>Q: Which devices do you use to go online at home? </a:t>
            </a:r>
            <a:r>
              <a:rPr lang="en-GB" sz="1000" i="1">
                <a:solidFill>
                  <a:srgbClr val="002060"/>
                </a:solidFill>
              </a:rPr>
              <a:t>Introduced in 2021 survey.</a:t>
            </a:r>
          </a:p>
        </p:txBody>
      </p:sp>
    </p:spTree>
    <p:extLst>
      <p:ext uri="{BB962C8B-B14F-4D97-AF65-F5344CB8AC3E}">
        <p14:creationId xmlns:p14="http://schemas.microsoft.com/office/powerpoint/2010/main" val="503001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a:t>Most pupils receive support when being online. 81% of pupils say that their parents/carers help them when something bothers them, with the top three responses remaining consistent over the years.</a:t>
            </a:r>
          </a:p>
        </p:txBody>
      </p:sp>
      <p:graphicFrame>
        <p:nvGraphicFramePr>
          <p:cNvPr id="15" name="Chart 14"/>
          <p:cNvGraphicFramePr/>
          <p:nvPr>
            <p:extLst>
              <p:ext uri="{D42A27DB-BD31-4B8C-83A1-F6EECF244321}">
                <p14:modId xmlns:p14="http://schemas.microsoft.com/office/powerpoint/2010/main" val="1820493228"/>
              </p:ext>
            </p:extLst>
          </p:nvPr>
        </p:nvGraphicFramePr>
        <p:xfrm>
          <a:off x="1605784" y="928356"/>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Do your parents / carers…? </a:t>
            </a:r>
            <a:r>
              <a:rPr lang="en-GB" sz="1000" i="1">
                <a:solidFill>
                  <a:srgbClr val="002060"/>
                </a:solidFill>
              </a:rPr>
              <a:t>Base: All valid respondents, 2023 n=2,453, 2024 n=2,640, 2025 n=2,404. </a:t>
            </a:r>
          </a:p>
          <a:p>
            <a:r>
              <a:rPr lang="en-GB" sz="1000" i="1">
                <a:solidFill>
                  <a:srgbClr val="002060"/>
                </a:solidFill>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Tree>
    <p:extLst>
      <p:ext uri="{BB962C8B-B14F-4D97-AF65-F5344CB8AC3E}">
        <p14:creationId xmlns:p14="http://schemas.microsoft.com/office/powerpoint/2010/main" val="2042511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a:t>Girls are more likely to have help when something online bothers them compared to boys (86% and 77% respectively). Year 4, Ethnic Minority groups and Pupils with English as a 2</a:t>
            </a:r>
            <a:r>
              <a:rPr lang="en-GB" sz="1600" baseline="30000"/>
              <a:t>nd</a:t>
            </a:r>
            <a:r>
              <a:rPr lang="en-GB" sz="1600"/>
              <a:t> language are more likely to encounter rules about how long they can stay online.</a:t>
            </a:r>
          </a:p>
        </p:txBody>
      </p:sp>
      <p:graphicFrame>
        <p:nvGraphicFramePr>
          <p:cNvPr id="6" name="Table 5"/>
          <p:cNvGraphicFramePr>
            <a:graphicFrameLocks noGrp="1"/>
          </p:cNvGraphicFramePr>
          <p:nvPr>
            <p:extLst>
              <p:ext uri="{D42A27DB-BD31-4B8C-83A1-F6EECF244321}">
                <p14:modId xmlns:p14="http://schemas.microsoft.com/office/powerpoint/2010/main" val="406785087"/>
              </p:ext>
            </p:extLst>
          </p:nvPr>
        </p:nvGraphicFramePr>
        <p:xfrm>
          <a:off x="496111" y="1195200"/>
          <a:ext cx="11137088" cy="4039179"/>
        </p:xfrm>
        <a:graphic>
          <a:graphicData uri="http://schemas.openxmlformats.org/drawingml/2006/table">
            <a:tbl>
              <a:tblPr firstRow="1" bandRow="1">
                <a:tableStyleId>{5940675A-B579-460E-94D1-54222C63F5DA}</a:tableStyleId>
              </a:tblPr>
              <a:tblGrid>
                <a:gridCol w="2704003">
                  <a:extLst>
                    <a:ext uri="{9D8B030D-6E8A-4147-A177-3AD203B41FA5}">
                      <a16:colId xmlns:a16="http://schemas.microsoft.com/office/drawing/2014/main" val="20000"/>
                    </a:ext>
                  </a:extLst>
                </a:gridCol>
                <a:gridCol w="702757">
                  <a:extLst>
                    <a:ext uri="{9D8B030D-6E8A-4147-A177-3AD203B41FA5}">
                      <a16:colId xmlns:a16="http://schemas.microsoft.com/office/drawing/2014/main" val="20002"/>
                    </a:ext>
                  </a:extLst>
                </a:gridCol>
                <a:gridCol w="702757">
                  <a:extLst>
                    <a:ext uri="{9D8B030D-6E8A-4147-A177-3AD203B41FA5}">
                      <a16:colId xmlns:a16="http://schemas.microsoft.com/office/drawing/2014/main" val="20003"/>
                    </a:ext>
                  </a:extLst>
                </a:gridCol>
                <a:gridCol w="702757">
                  <a:extLst>
                    <a:ext uri="{9D8B030D-6E8A-4147-A177-3AD203B41FA5}">
                      <a16:colId xmlns:a16="http://schemas.microsoft.com/office/drawing/2014/main" val="20004"/>
                    </a:ext>
                  </a:extLst>
                </a:gridCol>
                <a:gridCol w="702757">
                  <a:extLst>
                    <a:ext uri="{9D8B030D-6E8A-4147-A177-3AD203B41FA5}">
                      <a16:colId xmlns:a16="http://schemas.microsoft.com/office/drawing/2014/main" val="20005"/>
                    </a:ext>
                  </a:extLst>
                </a:gridCol>
                <a:gridCol w="702757">
                  <a:extLst>
                    <a:ext uri="{9D8B030D-6E8A-4147-A177-3AD203B41FA5}">
                      <a16:colId xmlns:a16="http://schemas.microsoft.com/office/drawing/2014/main" val="20006"/>
                    </a:ext>
                  </a:extLst>
                </a:gridCol>
                <a:gridCol w="702757">
                  <a:extLst>
                    <a:ext uri="{9D8B030D-6E8A-4147-A177-3AD203B41FA5}">
                      <a16:colId xmlns:a16="http://schemas.microsoft.com/office/drawing/2014/main" val="20007"/>
                    </a:ext>
                  </a:extLst>
                </a:gridCol>
                <a:gridCol w="628118">
                  <a:extLst>
                    <a:ext uri="{9D8B030D-6E8A-4147-A177-3AD203B41FA5}">
                      <a16:colId xmlns:a16="http://schemas.microsoft.com/office/drawing/2014/main" val="20008"/>
                    </a:ext>
                  </a:extLst>
                </a:gridCol>
                <a:gridCol w="777396">
                  <a:extLst>
                    <a:ext uri="{9D8B030D-6E8A-4147-A177-3AD203B41FA5}">
                      <a16:colId xmlns:a16="http://schemas.microsoft.com/office/drawing/2014/main" val="20009"/>
                    </a:ext>
                  </a:extLst>
                </a:gridCol>
                <a:gridCol w="652570">
                  <a:extLst>
                    <a:ext uri="{9D8B030D-6E8A-4147-A177-3AD203B41FA5}">
                      <a16:colId xmlns:a16="http://schemas.microsoft.com/office/drawing/2014/main" val="20010"/>
                    </a:ext>
                  </a:extLst>
                </a:gridCol>
                <a:gridCol w="739303">
                  <a:extLst>
                    <a:ext uri="{9D8B030D-6E8A-4147-A177-3AD203B41FA5}">
                      <a16:colId xmlns:a16="http://schemas.microsoft.com/office/drawing/2014/main" val="20011"/>
                    </a:ext>
                  </a:extLst>
                </a:gridCol>
                <a:gridCol w="716399">
                  <a:extLst>
                    <a:ext uri="{9D8B030D-6E8A-4147-A177-3AD203B41FA5}">
                      <a16:colId xmlns:a16="http://schemas.microsoft.com/office/drawing/2014/main" val="554914961"/>
                    </a:ext>
                  </a:extLst>
                </a:gridCol>
                <a:gridCol w="702757">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100">
                          <a:solidFill>
                            <a:schemeClr val="tx1">
                              <a:lumMod val="75000"/>
                              <a:lumOff val="25000"/>
                            </a:schemeClr>
                          </a:solidFill>
                        </a:rPr>
                        <a:t>Help you when something online bothers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40878834"/>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Know your passwords for online sites or apps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100">
                          <a:solidFill>
                            <a:schemeClr val="tx1">
                              <a:lumMod val="75000"/>
                              <a:lumOff val="25000"/>
                            </a:schemeClr>
                          </a:solidFill>
                        </a:rPr>
                        <a:t>Explain why some sites or apps are appropriate or inappropriate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85151954"/>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Talk to you about what you can do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8366323"/>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Have rules about how long you can stay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3682723"/>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Have rules about what times you can go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100">
                          <a:solidFill>
                            <a:schemeClr val="tx1">
                              <a:lumMod val="75000"/>
                              <a:lumOff val="25000"/>
                            </a:schemeClr>
                          </a:solidFill>
                        </a:rPr>
                        <a:t>Watch what you are doing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5529381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Tell you to explore and learn things on the internet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a:solidFill>
                  <a:srgbClr val="002060"/>
                </a:solidFill>
              </a:rPr>
              <a:t>Q: Do your parents/carers….? </a:t>
            </a:r>
            <a:r>
              <a:rPr lang="en-GB" sz="1000" i="1">
                <a:solidFill>
                  <a:srgbClr val="002060"/>
                </a:solidFill>
              </a:rPr>
              <a:t>Introduced in 2021 survey.</a:t>
            </a:r>
          </a:p>
        </p:txBody>
      </p:sp>
    </p:spTree>
    <p:extLst>
      <p:ext uri="{BB962C8B-B14F-4D97-AF65-F5344CB8AC3E}">
        <p14:creationId xmlns:p14="http://schemas.microsoft.com/office/powerpoint/2010/main" val="329391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(8)</a:t>
            </a:r>
          </a:p>
        </p:txBody>
      </p:sp>
      <p:sp>
        <p:nvSpPr>
          <p:cNvPr id="3" name="Content Placeholder 2"/>
          <p:cNvSpPr>
            <a:spLocks noGrp="1"/>
          </p:cNvSpPr>
          <p:nvPr>
            <p:ph idx="1"/>
          </p:nvPr>
        </p:nvSpPr>
        <p:spPr>
          <a:xfrm>
            <a:off x="183018" y="834244"/>
            <a:ext cx="11256709" cy="5678068"/>
          </a:xfrm>
        </p:spPr>
        <p:txBody>
          <a:bodyPr>
            <a:noAutofit/>
          </a:bodyPr>
          <a:lstStyle/>
          <a:p>
            <a:pPr marL="0" indent="0">
              <a:lnSpc>
                <a:spcPct val="100000"/>
              </a:lnSpc>
              <a:spcBef>
                <a:spcPts val="600"/>
              </a:spcBef>
              <a:spcAft>
                <a:spcPts val="600"/>
              </a:spcAft>
              <a:buNone/>
            </a:pPr>
            <a:r>
              <a:rPr lang="en-GB" sz="1600" b="1">
                <a:solidFill>
                  <a:srgbClr val="00B0F0"/>
                </a:solidFill>
                <a:latin typeface="+mn-lt"/>
              </a:rPr>
              <a:t>Relationships</a:t>
            </a:r>
          </a:p>
          <a:p>
            <a:pPr>
              <a:lnSpc>
                <a:spcPct val="100000"/>
              </a:lnSpc>
              <a:spcBef>
                <a:spcPts val="600"/>
              </a:spcBef>
              <a:spcAft>
                <a:spcPts val="600"/>
              </a:spcAft>
            </a:pPr>
            <a:r>
              <a:rPr lang="en-GB" sz="1400">
                <a:solidFill>
                  <a:srgbClr val="404040"/>
                </a:solidFill>
                <a:latin typeface="+mn-lt"/>
              </a:rPr>
              <a:t>81% of pupils feel they get love and support at home at all times. This decreases to 63% amongst Young carers. </a:t>
            </a:r>
          </a:p>
          <a:p>
            <a:pPr>
              <a:lnSpc>
                <a:spcPct val="100000"/>
              </a:lnSpc>
              <a:spcBef>
                <a:spcPts val="600"/>
              </a:spcBef>
              <a:spcAft>
                <a:spcPts val="600"/>
              </a:spcAft>
            </a:pPr>
            <a:r>
              <a:rPr lang="en-GB" sz="1400">
                <a:solidFill>
                  <a:srgbClr val="404040"/>
                </a:solidFill>
                <a:latin typeface="+mn-lt"/>
              </a:rPr>
              <a:t>Overall, 27% of students have experienced bullying at or near school in the last 12 months. Young carers are bullied more than any other cohort (46%).</a:t>
            </a:r>
          </a:p>
          <a:p>
            <a:pPr>
              <a:lnSpc>
                <a:spcPct val="100000"/>
              </a:lnSpc>
              <a:spcBef>
                <a:spcPts val="600"/>
              </a:spcBef>
              <a:spcAft>
                <a:spcPts val="600"/>
              </a:spcAft>
            </a:pPr>
            <a:r>
              <a:rPr lang="en-US" sz="1400">
                <a:solidFill>
                  <a:srgbClr val="404040"/>
                </a:solidFill>
                <a:latin typeface="+mn-lt"/>
              </a:rPr>
              <a:t>15% of pupils say they have been bullied online in the last 12 months, Young carers are more likely to be bullied in every location detailed.</a:t>
            </a:r>
          </a:p>
          <a:p>
            <a:pPr>
              <a:lnSpc>
                <a:spcPct val="100000"/>
              </a:lnSpc>
              <a:spcBef>
                <a:spcPts val="600"/>
              </a:spcBef>
              <a:spcAft>
                <a:spcPts val="600"/>
              </a:spcAft>
            </a:pPr>
            <a:r>
              <a:rPr lang="en-GB" sz="1400">
                <a:solidFill>
                  <a:srgbClr val="404040"/>
                </a:solidFill>
                <a:latin typeface="+mn-lt"/>
              </a:rPr>
              <a:t>63% of pupils feel their school takes bullying seriously. Overall, 10% of pupils think that bullying is not a problem at their school. </a:t>
            </a:r>
          </a:p>
          <a:p>
            <a:pPr>
              <a:lnSpc>
                <a:spcPct val="100000"/>
              </a:lnSpc>
              <a:spcBef>
                <a:spcPts val="600"/>
              </a:spcBef>
              <a:spcAft>
                <a:spcPts val="600"/>
              </a:spcAft>
            </a:pPr>
            <a:r>
              <a:rPr lang="en-GB" sz="1400">
                <a:solidFill>
                  <a:srgbClr val="404040"/>
                </a:solidFill>
                <a:latin typeface="+mn-lt"/>
              </a:rPr>
              <a:t>Of those that said they have been bullied in the last year (both at school and elsewhere) physical attributes are most often the target of bullying, with 29% of pupils saying they were bullied because of the way they looked and 24% because of their size or weight. 25% overall said they did not know why they are getting bullied.</a:t>
            </a:r>
          </a:p>
          <a:p>
            <a:pPr>
              <a:lnSpc>
                <a:spcPct val="100000"/>
              </a:lnSpc>
              <a:spcBef>
                <a:spcPts val="600"/>
              </a:spcBef>
              <a:spcAft>
                <a:spcPts val="600"/>
              </a:spcAft>
            </a:pPr>
            <a:r>
              <a:rPr lang="en-GB" sz="1400">
                <a:solidFill>
                  <a:srgbClr val="404040"/>
                </a:solidFill>
                <a:latin typeface="+mn-lt"/>
              </a:rPr>
              <a:t>Bullied pupils confide more in their parents/carer (54%) than any other person. 35% confide in teachers or other adults at school (an increase on last year). 45% of those pupils that had been bullied found the problem stopped after they told someone, which has increased from 41% in 2024. </a:t>
            </a:r>
          </a:p>
          <a:p>
            <a:pPr>
              <a:lnSpc>
                <a:spcPct val="100000"/>
              </a:lnSpc>
              <a:spcBef>
                <a:spcPts val="600"/>
              </a:spcBef>
              <a:spcAft>
                <a:spcPts val="600"/>
              </a:spcAft>
            </a:pPr>
            <a:r>
              <a:rPr lang="en-US" sz="1400">
                <a:solidFill>
                  <a:srgbClr val="404040"/>
                </a:solidFill>
                <a:latin typeface="+mn-lt"/>
              </a:rPr>
              <a:t>18% of pupils have deliberately hurt someone in the last 12 months. Young carers and SEN pupils (both 27%) are more likely than any other group to say they have deliberately hurt someone; boys are much more likely than girls to say they have deliberately hurt someone (23% vs. 12%).</a:t>
            </a:r>
          </a:p>
          <a:p>
            <a:pPr>
              <a:lnSpc>
                <a:spcPct val="100000"/>
              </a:lnSpc>
              <a:spcBef>
                <a:spcPts val="600"/>
              </a:spcBef>
              <a:spcAft>
                <a:spcPts val="600"/>
              </a:spcAft>
            </a:pPr>
            <a:r>
              <a:rPr lang="en-GB" sz="1400">
                <a:solidFill>
                  <a:srgbClr val="404040"/>
                </a:solidFill>
                <a:latin typeface="+mn-lt"/>
              </a:rPr>
              <a:t>72% of pupils overall feel able to share ideas on how to make things better at school. </a:t>
            </a:r>
            <a:r>
              <a:rPr lang="en-US" sz="1400">
                <a:solidFill>
                  <a:srgbClr val="404040"/>
                </a:solidFill>
                <a:latin typeface="+mn-lt"/>
              </a:rPr>
              <a:t>Young carers feel the least able to share their ideas with 62% agreeing they could do so.</a:t>
            </a:r>
            <a:endParaRPr lang="en-GB" sz="1400">
              <a:solidFill>
                <a:srgbClr val="404040"/>
              </a:solidFill>
              <a:latin typeface="+mn-lt"/>
            </a:endParaRPr>
          </a:p>
        </p:txBody>
      </p:sp>
    </p:spTree>
    <p:extLst>
      <p:ext uri="{BB962C8B-B14F-4D97-AF65-F5344CB8AC3E}">
        <p14:creationId xmlns:p14="http://schemas.microsoft.com/office/powerpoint/2010/main" val="4181089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a:t>Nearly all (96%) of students have a social media account or profile, with Roblox being the most popular (76%). The use of WhatsApp, TikTok, Snapchat and streaming services have decreased from last year. </a:t>
            </a:r>
          </a:p>
        </p:txBody>
      </p:sp>
      <p:graphicFrame>
        <p:nvGraphicFramePr>
          <p:cNvPr id="15" name="Chart 14"/>
          <p:cNvGraphicFramePr/>
          <p:nvPr>
            <p:extLst>
              <p:ext uri="{D42A27DB-BD31-4B8C-83A1-F6EECF244321}">
                <p14:modId xmlns:p14="http://schemas.microsoft.com/office/powerpoint/2010/main" val="1748441342"/>
              </p:ext>
            </p:extLst>
          </p:nvPr>
        </p:nvGraphicFramePr>
        <p:xfrm>
          <a:off x="1147863" y="671209"/>
          <a:ext cx="9961123" cy="58852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20" y="5906736"/>
            <a:ext cx="9685600" cy="861774"/>
          </a:xfrm>
          <a:prstGeom prst="rect">
            <a:avLst/>
          </a:prstGeom>
          <a:noFill/>
        </p:spPr>
        <p:txBody>
          <a:bodyPr wrap="square" rtlCol="0" anchor="b" anchorCtr="0">
            <a:spAutoFit/>
          </a:bodyPr>
          <a:lstStyle/>
          <a:p>
            <a:r>
              <a:rPr lang="en-GB" sz="1000">
                <a:solidFill>
                  <a:srgbClr val="002060"/>
                </a:solidFill>
              </a:rPr>
              <a:t>Q: Do you have an account or profile on any social media sites or apps? (Tick all that apply)</a:t>
            </a:r>
          </a:p>
          <a:p>
            <a:r>
              <a:rPr lang="en-GB" sz="1000" i="1">
                <a:solidFill>
                  <a:srgbClr val="002060"/>
                </a:solidFill>
              </a:rPr>
              <a:t>Base: All valid respondents, 2023 n=2,453, 2024 n=2,640, 2025 n=2,404. </a:t>
            </a:r>
          </a:p>
          <a:p>
            <a:r>
              <a:rPr lang="en-GB" sz="1000" i="1">
                <a:solidFill>
                  <a:srgbClr val="002060"/>
                </a:solidFill>
              </a:rPr>
              <a:t>Please note: Question was introduced in 2020 survey. New options added for 2021 survey: ‘TikTok’, ‘House Party’, ‘Facebook Messenger’, ‘Roblox’, ‘Minecraft’, ‘Fortnite’, ‘On a games console’, and ‘On streaming services’. New options added for 2023 survey: ‘Reddit’, ‘Twitch’, and ‘Twitter’, ‘House Party’ removed. ‘Twitter’ changed to ‘X’ for 2024. New option added for 2025 survey: ‘Artificial Intelligence Chatbots (such as Chat GPT, DALL-E, Claude, Perplexity, Snapchat My AI, Midjourney)’.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Tree>
    <p:extLst>
      <p:ext uri="{BB962C8B-B14F-4D97-AF65-F5344CB8AC3E}">
        <p14:creationId xmlns:p14="http://schemas.microsoft.com/office/powerpoint/2010/main" val="3748794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04829"/>
            <a:ext cx="11677548" cy="900000"/>
          </a:xfrm>
        </p:spPr>
        <p:txBody>
          <a:bodyPr vert="horz" lIns="91440" tIns="45720" rIns="91440" bIns="45720" rtlCol="0" anchor="t">
            <a:noAutofit/>
          </a:bodyPr>
          <a:lstStyle/>
          <a:p>
            <a:r>
              <a:rPr lang="en-GB" sz="1600"/>
              <a:t>Roblox and YouTube are favoured across all cohorts. Gaming consoles, Minecraft and Fortnite are particularly favoured by boys. Girls use Roblox and Snapchat more than boys. Year 6 are the group most likely to have Instagram accounts.</a:t>
            </a:r>
          </a:p>
        </p:txBody>
      </p:sp>
      <p:graphicFrame>
        <p:nvGraphicFramePr>
          <p:cNvPr id="6" name="Table 5"/>
          <p:cNvGraphicFramePr>
            <a:graphicFrameLocks noGrp="1"/>
          </p:cNvGraphicFramePr>
          <p:nvPr>
            <p:extLst>
              <p:ext uri="{D42A27DB-BD31-4B8C-83A1-F6EECF244321}">
                <p14:modId xmlns:p14="http://schemas.microsoft.com/office/powerpoint/2010/main" val="390043196"/>
              </p:ext>
            </p:extLst>
          </p:nvPr>
        </p:nvGraphicFramePr>
        <p:xfrm>
          <a:off x="331433" y="719136"/>
          <a:ext cx="11301762" cy="5516880"/>
        </p:xfrm>
        <a:graphic>
          <a:graphicData uri="http://schemas.openxmlformats.org/drawingml/2006/table">
            <a:tbl>
              <a:tblPr firstRow="1" bandRow="1">
                <a:tableStyleId>{5940675A-B579-460E-94D1-54222C63F5DA}</a:tableStyleId>
              </a:tblPr>
              <a:tblGrid>
                <a:gridCol w="2743985">
                  <a:extLst>
                    <a:ext uri="{9D8B030D-6E8A-4147-A177-3AD203B41FA5}">
                      <a16:colId xmlns:a16="http://schemas.microsoft.com/office/drawing/2014/main" val="20000"/>
                    </a:ext>
                  </a:extLst>
                </a:gridCol>
                <a:gridCol w="713148">
                  <a:extLst>
                    <a:ext uri="{9D8B030D-6E8A-4147-A177-3AD203B41FA5}">
                      <a16:colId xmlns:a16="http://schemas.microsoft.com/office/drawing/2014/main" val="20002"/>
                    </a:ext>
                  </a:extLst>
                </a:gridCol>
                <a:gridCol w="713148">
                  <a:extLst>
                    <a:ext uri="{9D8B030D-6E8A-4147-A177-3AD203B41FA5}">
                      <a16:colId xmlns:a16="http://schemas.microsoft.com/office/drawing/2014/main" val="20003"/>
                    </a:ext>
                  </a:extLst>
                </a:gridCol>
                <a:gridCol w="713148">
                  <a:extLst>
                    <a:ext uri="{9D8B030D-6E8A-4147-A177-3AD203B41FA5}">
                      <a16:colId xmlns:a16="http://schemas.microsoft.com/office/drawing/2014/main" val="20004"/>
                    </a:ext>
                  </a:extLst>
                </a:gridCol>
                <a:gridCol w="713148">
                  <a:extLst>
                    <a:ext uri="{9D8B030D-6E8A-4147-A177-3AD203B41FA5}">
                      <a16:colId xmlns:a16="http://schemas.microsoft.com/office/drawing/2014/main" val="20005"/>
                    </a:ext>
                  </a:extLst>
                </a:gridCol>
                <a:gridCol w="713148">
                  <a:extLst>
                    <a:ext uri="{9D8B030D-6E8A-4147-A177-3AD203B41FA5}">
                      <a16:colId xmlns:a16="http://schemas.microsoft.com/office/drawing/2014/main" val="20006"/>
                    </a:ext>
                  </a:extLst>
                </a:gridCol>
                <a:gridCol w="713148">
                  <a:extLst>
                    <a:ext uri="{9D8B030D-6E8A-4147-A177-3AD203B41FA5}">
                      <a16:colId xmlns:a16="http://schemas.microsoft.com/office/drawing/2014/main" val="20007"/>
                    </a:ext>
                  </a:extLst>
                </a:gridCol>
                <a:gridCol w="713148">
                  <a:extLst>
                    <a:ext uri="{9D8B030D-6E8A-4147-A177-3AD203B41FA5}">
                      <a16:colId xmlns:a16="http://schemas.microsoft.com/office/drawing/2014/main" val="20008"/>
                    </a:ext>
                  </a:extLst>
                </a:gridCol>
                <a:gridCol w="713148">
                  <a:extLst>
                    <a:ext uri="{9D8B030D-6E8A-4147-A177-3AD203B41FA5}">
                      <a16:colId xmlns:a16="http://schemas.microsoft.com/office/drawing/2014/main" val="20009"/>
                    </a:ext>
                  </a:extLst>
                </a:gridCol>
                <a:gridCol w="643953">
                  <a:extLst>
                    <a:ext uri="{9D8B030D-6E8A-4147-A177-3AD203B41FA5}">
                      <a16:colId xmlns:a16="http://schemas.microsoft.com/office/drawing/2014/main" val="20010"/>
                    </a:ext>
                  </a:extLst>
                </a:gridCol>
                <a:gridCol w="748145">
                  <a:extLst>
                    <a:ext uri="{9D8B030D-6E8A-4147-A177-3AD203B41FA5}">
                      <a16:colId xmlns:a16="http://schemas.microsoft.com/office/drawing/2014/main" val="20011"/>
                    </a:ext>
                  </a:extLst>
                </a:gridCol>
                <a:gridCol w="747347">
                  <a:extLst>
                    <a:ext uri="{9D8B030D-6E8A-4147-A177-3AD203B41FA5}">
                      <a16:colId xmlns:a16="http://schemas.microsoft.com/office/drawing/2014/main" val="554914961"/>
                    </a:ext>
                  </a:extLst>
                </a:gridCol>
                <a:gridCol w="713148">
                  <a:extLst>
                    <a:ext uri="{9D8B030D-6E8A-4147-A177-3AD203B41FA5}">
                      <a16:colId xmlns:a16="http://schemas.microsoft.com/office/drawing/2014/main" val="20012"/>
                    </a:ext>
                  </a:extLst>
                </a:gridCol>
              </a:tblGrid>
              <a:tr h="567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828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Roblox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en-GB" sz="1100" b="0" i="0" u="none" strike="noStrike">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en-GB" sz="1100" b="0" i="0" u="none" strike="noStrike">
                          <a:solidFill>
                            <a:schemeClr val="tx1">
                              <a:lumMod val="75000"/>
                              <a:lumOff val="25000"/>
                            </a:schemeClr>
                          </a:solidFill>
                          <a:effectLst/>
                          <a:latin typeface="+mn-lt"/>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YouTube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en-GB" sz="1100" b="0" i="0" u="none" strike="noStrike">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en-GB" sz="1100" b="0" i="0" u="none" strike="noStrike">
                          <a:solidFill>
                            <a:schemeClr val="tx1">
                              <a:lumMod val="75000"/>
                              <a:lumOff val="25000"/>
                            </a:schemeClr>
                          </a:solidFill>
                          <a:effectLst/>
                          <a:latin typeface="+mn-lt"/>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Game Consoles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Minecraft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Fortnite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WhatsApp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9713088"/>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Snapchat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38184081"/>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TikTok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On streaming services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Artificial Intelligence Chatbots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Instagram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770275861"/>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Twitch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70842778"/>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Facebook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60334097"/>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Facebook Messenger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10603184"/>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X (Formerly known as Twitter)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3080855"/>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Reddit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86134852"/>
                  </a:ext>
                </a:extLst>
              </a:tr>
              <a:tr h="258289">
                <a:tc>
                  <a:txBody>
                    <a:bodyPr/>
                    <a:lstStyle/>
                    <a:p>
                      <a:r>
                        <a:rPr lang="en-GB" sz="110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64675884"/>
                  </a:ext>
                </a:extLst>
              </a:tr>
              <a:tr h="258289">
                <a:tc>
                  <a:txBody>
                    <a:bodyPr/>
                    <a:lstStyle/>
                    <a:p>
                      <a:r>
                        <a:rPr lang="en-GB" sz="1100">
                          <a:solidFill>
                            <a:schemeClr val="tx1">
                              <a:lumMod val="75000"/>
                              <a:lumOff val="25000"/>
                            </a:schemeClr>
                          </a:solidFill>
                        </a:rPr>
                        <a:t>I don’t have any accounts or profiles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1529778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482721"/>
            <a:ext cx="10227733" cy="246221"/>
          </a:xfrm>
          <a:prstGeom prst="rect">
            <a:avLst/>
          </a:prstGeom>
          <a:noFill/>
        </p:spPr>
        <p:txBody>
          <a:bodyPr wrap="square" rtlCol="0" anchor="b" anchorCtr="0">
            <a:spAutoFit/>
          </a:bodyPr>
          <a:lstStyle/>
          <a:p>
            <a:r>
              <a:rPr lang="en-GB" sz="1000">
                <a:solidFill>
                  <a:srgbClr val="002060"/>
                </a:solidFill>
              </a:rPr>
              <a:t>Q: Do you have an account or profile on any social media?</a:t>
            </a:r>
          </a:p>
        </p:txBody>
      </p:sp>
    </p:spTree>
    <p:extLst>
      <p:ext uri="{BB962C8B-B14F-4D97-AF65-F5344CB8AC3E}">
        <p14:creationId xmlns:p14="http://schemas.microsoft.com/office/powerpoint/2010/main" val="32356959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a:t>96% of all pupils have been told how to stay safe online. 67% were told by parents/carers and 68% were told by school. </a:t>
            </a:r>
          </a:p>
        </p:txBody>
      </p:sp>
      <p:graphicFrame>
        <p:nvGraphicFramePr>
          <p:cNvPr id="15" name="Chart 14"/>
          <p:cNvGraphicFramePr/>
          <p:nvPr>
            <p:extLst>
              <p:ext uri="{D42A27DB-BD31-4B8C-83A1-F6EECF244321}">
                <p14:modId xmlns:p14="http://schemas.microsoft.com/office/powerpoint/2010/main" val="3333640485"/>
              </p:ext>
            </p:extLst>
          </p:nvPr>
        </p:nvGraphicFramePr>
        <p:xfrm>
          <a:off x="347933" y="841534"/>
          <a:ext cx="4578098" cy="37171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Have you ever been told how to stay safe while being online? </a:t>
            </a:r>
            <a:r>
              <a:rPr lang="en-GB" sz="1000" i="1">
                <a:solidFill>
                  <a:srgbClr val="002060"/>
                </a:solidFill>
              </a:rPr>
              <a:t>Options modified for 2024.</a:t>
            </a:r>
            <a:endParaRPr lang="en-GB" sz="1000">
              <a:solidFill>
                <a:srgbClr val="002060"/>
              </a:solidFill>
            </a:endParaRPr>
          </a:p>
          <a:p>
            <a:r>
              <a:rPr lang="en-GB" sz="1000" i="1">
                <a:solidFill>
                  <a:srgbClr val="002060"/>
                </a:solidFill>
              </a:rPr>
              <a:t>Base: All valid respondents, 2023 n=2,453, 2024 n=2,640, 2025 n=2,404. </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graphicFrame>
        <p:nvGraphicFramePr>
          <p:cNvPr id="9" name="Table 8"/>
          <p:cNvGraphicFramePr>
            <a:graphicFrameLocks noGrp="1"/>
          </p:cNvGraphicFramePr>
          <p:nvPr>
            <p:extLst>
              <p:ext uri="{D42A27DB-BD31-4B8C-83A1-F6EECF244321}">
                <p14:modId xmlns:p14="http://schemas.microsoft.com/office/powerpoint/2010/main" val="3138022710"/>
              </p:ext>
            </p:extLst>
          </p:nvPr>
        </p:nvGraphicFramePr>
        <p:xfrm>
          <a:off x="5246920" y="963233"/>
          <a:ext cx="6400981" cy="2363468"/>
        </p:xfrm>
        <a:graphic>
          <a:graphicData uri="http://schemas.openxmlformats.org/drawingml/2006/table">
            <a:tbl>
              <a:tblPr firstRow="1" bandRow="1">
                <a:tableStyleId>{5940675A-B579-460E-94D1-54222C63F5DA}</a:tableStyleId>
              </a:tblPr>
              <a:tblGrid>
                <a:gridCol w="1778697">
                  <a:extLst>
                    <a:ext uri="{9D8B030D-6E8A-4147-A177-3AD203B41FA5}">
                      <a16:colId xmlns:a16="http://schemas.microsoft.com/office/drawing/2014/main" val="20000"/>
                    </a:ext>
                  </a:extLst>
                </a:gridCol>
                <a:gridCol w="817244">
                  <a:extLst>
                    <a:ext uri="{9D8B030D-6E8A-4147-A177-3AD203B41FA5}">
                      <a16:colId xmlns:a16="http://schemas.microsoft.com/office/drawing/2014/main" val="20001"/>
                    </a:ext>
                  </a:extLst>
                </a:gridCol>
                <a:gridCol w="723520">
                  <a:extLst>
                    <a:ext uri="{9D8B030D-6E8A-4147-A177-3AD203B41FA5}">
                      <a16:colId xmlns:a16="http://schemas.microsoft.com/office/drawing/2014/main" val="20002"/>
                    </a:ext>
                  </a:extLst>
                </a:gridCol>
                <a:gridCol w="770380">
                  <a:extLst>
                    <a:ext uri="{9D8B030D-6E8A-4147-A177-3AD203B41FA5}">
                      <a16:colId xmlns:a16="http://schemas.microsoft.com/office/drawing/2014/main" val="20003"/>
                    </a:ext>
                  </a:extLst>
                </a:gridCol>
                <a:gridCol w="770380">
                  <a:extLst>
                    <a:ext uri="{9D8B030D-6E8A-4147-A177-3AD203B41FA5}">
                      <a16:colId xmlns:a16="http://schemas.microsoft.com/office/drawing/2014/main" val="20004"/>
                    </a:ext>
                  </a:extLst>
                </a:gridCol>
                <a:gridCol w="770380">
                  <a:extLst>
                    <a:ext uri="{9D8B030D-6E8A-4147-A177-3AD203B41FA5}">
                      <a16:colId xmlns:a16="http://schemas.microsoft.com/office/drawing/2014/main" val="20005"/>
                    </a:ext>
                  </a:extLst>
                </a:gridCol>
                <a:gridCol w="77038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21116">
                <a:tc>
                  <a:txBody>
                    <a:bodyPr/>
                    <a:lstStyle/>
                    <a:p>
                      <a:r>
                        <a:rPr lang="en-GB" sz="1100">
                          <a:solidFill>
                            <a:schemeClr val="tx1">
                              <a:lumMod val="75000"/>
                              <a:lumOff val="25000"/>
                            </a:schemeClr>
                          </a:solidFill>
                        </a:rPr>
                        <a:t>Yes, by parents/carers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Yes, by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Yes, I found information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76874633"/>
              </p:ext>
            </p:extLst>
          </p:nvPr>
        </p:nvGraphicFramePr>
        <p:xfrm>
          <a:off x="5232220" y="3499040"/>
          <a:ext cx="6400980" cy="2524908"/>
        </p:xfrm>
        <a:graphic>
          <a:graphicData uri="http://schemas.openxmlformats.org/drawingml/2006/table">
            <a:tbl>
              <a:tblPr firstRow="1" bandRow="1">
                <a:tableStyleId>{5940675A-B579-460E-94D1-54222C63F5DA}</a:tableStyleId>
              </a:tblPr>
              <a:tblGrid>
                <a:gridCol w="1778697">
                  <a:extLst>
                    <a:ext uri="{9D8B030D-6E8A-4147-A177-3AD203B41FA5}">
                      <a16:colId xmlns:a16="http://schemas.microsoft.com/office/drawing/2014/main" val="20000"/>
                    </a:ext>
                  </a:extLst>
                </a:gridCol>
                <a:gridCol w="817244">
                  <a:extLst>
                    <a:ext uri="{9D8B030D-6E8A-4147-A177-3AD203B41FA5}">
                      <a16:colId xmlns:a16="http://schemas.microsoft.com/office/drawing/2014/main" val="20001"/>
                    </a:ext>
                  </a:extLst>
                </a:gridCol>
                <a:gridCol w="777083">
                  <a:extLst>
                    <a:ext uri="{9D8B030D-6E8A-4147-A177-3AD203B41FA5}">
                      <a16:colId xmlns:a16="http://schemas.microsoft.com/office/drawing/2014/main" val="20002"/>
                    </a:ext>
                  </a:extLst>
                </a:gridCol>
                <a:gridCol w="707385">
                  <a:extLst>
                    <a:ext uri="{9D8B030D-6E8A-4147-A177-3AD203B41FA5}">
                      <a16:colId xmlns:a16="http://schemas.microsoft.com/office/drawing/2014/main" val="20003"/>
                    </a:ext>
                  </a:extLst>
                </a:gridCol>
                <a:gridCol w="815344">
                  <a:extLst>
                    <a:ext uri="{9D8B030D-6E8A-4147-A177-3AD203B41FA5}">
                      <a16:colId xmlns:a16="http://schemas.microsoft.com/office/drawing/2014/main" val="20004"/>
                    </a:ext>
                  </a:extLst>
                </a:gridCol>
                <a:gridCol w="798582">
                  <a:extLst>
                    <a:ext uri="{9D8B030D-6E8A-4147-A177-3AD203B41FA5}">
                      <a16:colId xmlns:a16="http://schemas.microsoft.com/office/drawing/2014/main" val="20005"/>
                    </a:ext>
                  </a:extLst>
                </a:gridCol>
                <a:gridCol w="706645">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 by parents/carers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Yes, by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Yes, I found information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4B59FE70-5844-FE4F-7427-C6462A0250B9}"/>
              </a:ext>
            </a:extLst>
          </p:cNvPr>
          <p:cNvSpPr txBox="1"/>
          <p:nvPr/>
        </p:nvSpPr>
        <p:spPr>
          <a:xfrm>
            <a:off x="788176" y="4761494"/>
            <a:ext cx="4137855" cy="600164"/>
          </a:xfrm>
          <a:prstGeom prst="rect">
            <a:avLst/>
          </a:prstGeom>
          <a:noFill/>
        </p:spPr>
        <p:txBody>
          <a:bodyPr wrap="square" rtlCol="0">
            <a:spAutoFit/>
          </a:bodyPr>
          <a:lstStyle/>
          <a:p>
            <a:r>
              <a:rPr lang="en-GB" sz="1100">
                <a:solidFill>
                  <a:schemeClr val="tx1">
                    <a:lumMod val="75000"/>
                    <a:lumOff val="25000"/>
                  </a:schemeClr>
                </a:solidFill>
              </a:rPr>
              <a:t>This question has been asked in previous years with the options ‘Yes’ or ‘No’. In 2023 91% answered ‘Yes’, and in 2022 89% answered ‘Yes’.</a:t>
            </a:r>
          </a:p>
        </p:txBody>
      </p:sp>
    </p:spTree>
    <p:extLst>
      <p:ext uri="{BB962C8B-B14F-4D97-AF65-F5344CB8AC3E}">
        <p14:creationId xmlns:p14="http://schemas.microsoft.com/office/powerpoint/2010/main" val="31714240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704181" cy="900000"/>
          </a:xfrm>
        </p:spPr>
        <p:txBody>
          <a:bodyPr vert="horz" lIns="91440" tIns="45720" rIns="91440" bIns="45720" rtlCol="0" anchor="t" anchorCtr="0">
            <a:normAutofit/>
          </a:bodyPr>
          <a:lstStyle/>
          <a:p>
            <a:r>
              <a:rPr lang="en-GB" sz="1600"/>
              <a:t>Overall, the majority of pupils feel informed about staying safe online and believe they always follow the advice to stay safe. 11% know about the CEOP button. 33% of pupils have lied about their age to look at a website/play a game. 32% of pupils have seen images online that have upset them.</a:t>
            </a:r>
          </a:p>
        </p:txBody>
      </p:sp>
      <p:sp>
        <p:nvSpPr>
          <p:cNvPr id="9" name="TextBox 8"/>
          <p:cNvSpPr txBox="1"/>
          <p:nvPr/>
        </p:nvSpPr>
        <p:spPr>
          <a:xfrm>
            <a:off x="183018" y="6278754"/>
            <a:ext cx="10481668" cy="507831"/>
          </a:xfrm>
          <a:prstGeom prst="rect">
            <a:avLst/>
          </a:prstGeom>
          <a:noFill/>
        </p:spPr>
        <p:txBody>
          <a:bodyPr wrap="square" rtlCol="0" anchor="b" anchorCtr="0">
            <a:spAutoFit/>
          </a:bodyPr>
          <a:lstStyle/>
          <a:p>
            <a:r>
              <a:rPr lang="en-GB" sz="900">
                <a:solidFill>
                  <a:srgbClr val="002060"/>
                </a:solidFill>
              </a:rPr>
              <a:t>Q: Do you follow the advice you have been given about staying safe online? </a:t>
            </a:r>
          </a:p>
          <a:p>
            <a:r>
              <a:rPr lang="en-GB" sz="900" i="1">
                <a:solidFill>
                  <a:srgbClr val="002060"/>
                </a:solidFill>
              </a:rPr>
              <a:t>2023 n=2,239, 2024 n=2,533, 2025 n=2,296. </a:t>
            </a:r>
          </a:p>
          <a:p>
            <a:r>
              <a:rPr lang="en-GB" sz="900">
                <a:solidFill>
                  <a:srgbClr val="002060"/>
                </a:solidFill>
              </a:rPr>
              <a:t>Q: Do you know what the CEOP button is for?</a:t>
            </a:r>
            <a:r>
              <a:rPr lang="en-GB" sz="900" i="1">
                <a:solidFill>
                  <a:srgbClr val="002060"/>
                </a:solidFill>
              </a:rPr>
              <a:t> 2023 n=2,453, 2024 n=2,640, 2025 n=2,404. </a:t>
            </a:r>
          </a:p>
        </p:txBody>
      </p:sp>
      <p:graphicFrame>
        <p:nvGraphicFramePr>
          <p:cNvPr id="11" name="Chart 10"/>
          <p:cNvGraphicFramePr/>
          <p:nvPr>
            <p:extLst>
              <p:ext uri="{D42A27DB-BD31-4B8C-83A1-F6EECF244321}">
                <p14:modId xmlns:p14="http://schemas.microsoft.com/office/powerpoint/2010/main" val="2077750260"/>
              </p:ext>
            </p:extLst>
          </p:nvPr>
        </p:nvGraphicFramePr>
        <p:xfrm>
          <a:off x="2596353" y="3609357"/>
          <a:ext cx="3551451" cy="2512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24603767"/>
              </p:ext>
            </p:extLst>
          </p:nvPr>
        </p:nvGraphicFramePr>
        <p:xfrm>
          <a:off x="2625723" y="970626"/>
          <a:ext cx="3522081" cy="253499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graphicFrame>
        <p:nvGraphicFramePr>
          <p:cNvPr id="14" name="Chart 13"/>
          <p:cNvGraphicFramePr/>
          <p:nvPr>
            <p:extLst>
              <p:ext uri="{D42A27DB-BD31-4B8C-83A1-F6EECF244321}">
                <p14:modId xmlns:p14="http://schemas.microsoft.com/office/powerpoint/2010/main" val="2731184038"/>
              </p:ext>
            </p:extLst>
          </p:nvPr>
        </p:nvGraphicFramePr>
        <p:xfrm>
          <a:off x="6287662" y="939424"/>
          <a:ext cx="3522082" cy="2557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1521964915"/>
              </p:ext>
            </p:extLst>
          </p:nvPr>
        </p:nvGraphicFramePr>
        <p:xfrm>
          <a:off x="6287662" y="3587193"/>
          <a:ext cx="3522082" cy="253499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460006" y="6243260"/>
            <a:ext cx="5556863" cy="646331"/>
          </a:xfrm>
          <a:prstGeom prst="rect">
            <a:avLst/>
          </a:prstGeom>
          <a:noFill/>
        </p:spPr>
        <p:txBody>
          <a:bodyPr wrap="square" rtlCol="0" anchor="b" anchorCtr="0">
            <a:spAutoFit/>
          </a:bodyPr>
          <a:lstStyle/>
          <a:p>
            <a:r>
              <a:rPr lang="en-GB" sz="900">
                <a:solidFill>
                  <a:srgbClr val="002060"/>
                </a:solidFill>
                <a:latin typeface="Calibri" panose="020F0502020204030204" pitchFamily="34" charset="0"/>
              </a:rPr>
              <a:t>Q: Have you ever seen anything online that you found worrying or upset you? </a:t>
            </a:r>
          </a:p>
          <a:p>
            <a:r>
              <a:rPr lang="en-GB" sz="900" i="1">
                <a:solidFill>
                  <a:srgbClr val="002060"/>
                </a:solidFill>
                <a:latin typeface="Calibri" panose="020F0502020204030204" pitchFamily="34" charset="0"/>
              </a:rPr>
              <a:t>2023 n=2,453, 2024 n=2,640, 2025 n=2,404. </a:t>
            </a:r>
          </a:p>
          <a:p>
            <a:r>
              <a:rPr lang="en-GB" sz="900">
                <a:solidFill>
                  <a:srgbClr val="002060"/>
                </a:solidFill>
                <a:latin typeface="Calibri" panose="020F0502020204030204" pitchFamily="34" charset="0"/>
              </a:rPr>
              <a:t>Q: Have you ever lied online about your age to look at a website or play a game? </a:t>
            </a:r>
          </a:p>
          <a:p>
            <a:r>
              <a:rPr lang="en-GB" sz="900" i="1">
                <a:solidFill>
                  <a:srgbClr val="002060"/>
                </a:solidFill>
                <a:latin typeface="Calibri" panose="020F0502020204030204" pitchFamily="34" charset="0"/>
              </a:rPr>
              <a:t>2023 n=2,453, 2024 n=2,640, 2025 n=2,404. </a:t>
            </a:r>
            <a:endParaRPr lang="en-GB" sz="900">
              <a:solidFill>
                <a:srgbClr val="002060"/>
              </a:solidFill>
              <a:latin typeface="Calibri" panose="020F0502020204030204" pitchFamily="34" charset="0"/>
            </a:endParaRPr>
          </a:p>
        </p:txBody>
      </p:sp>
    </p:spTree>
    <p:extLst>
      <p:ext uri="{BB962C8B-B14F-4D97-AF65-F5344CB8AC3E}">
        <p14:creationId xmlns:p14="http://schemas.microsoft.com/office/powerpoint/2010/main" val="25850029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a:t>Year 6, FSM pupils and boys are the groups most likely to lie about their age online (40%, 38% and 38% respectively). </a:t>
            </a:r>
          </a:p>
        </p:txBody>
      </p:sp>
      <p:graphicFrame>
        <p:nvGraphicFramePr>
          <p:cNvPr id="6" name="Table 5"/>
          <p:cNvGraphicFramePr>
            <a:graphicFrameLocks noGrp="1"/>
          </p:cNvGraphicFramePr>
          <p:nvPr>
            <p:extLst>
              <p:ext uri="{D42A27DB-BD31-4B8C-83A1-F6EECF244321}">
                <p14:modId xmlns:p14="http://schemas.microsoft.com/office/powerpoint/2010/main" val="250657956"/>
              </p:ext>
            </p:extLst>
          </p:nvPr>
        </p:nvGraphicFramePr>
        <p:xfrm>
          <a:off x="262646" y="1248333"/>
          <a:ext cx="11370552" cy="2341922"/>
        </p:xfrm>
        <a:graphic>
          <a:graphicData uri="http://schemas.openxmlformats.org/drawingml/2006/table">
            <a:tbl>
              <a:tblPr firstRow="1" bandRow="1">
                <a:tableStyleId>{5940675A-B579-460E-94D1-54222C63F5DA}</a:tableStyleId>
              </a:tblPr>
              <a:tblGrid>
                <a:gridCol w="3454529">
                  <a:extLst>
                    <a:ext uri="{9D8B030D-6E8A-4147-A177-3AD203B41FA5}">
                      <a16:colId xmlns:a16="http://schemas.microsoft.com/office/drawing/2014/main" val="20000"/>
                    </a:ext>
                  </a:extLst>
                </a:gridCol>
                <a:gridCol w="341311">
                  <a:extLst>
                    <a:ext uri="{9D8B030D-6E8A-4147-A177-3AD203B41FA5}">
                      <a16:colId xmlns:a16="http://schemas.microsoft.com/office/drawing/2014/main" val="20001"/>
                    </a:ext>
                  </a:extLst>
                </a:gridCol>
                <a:gridCol w="1262452">
                  <a:extLst>
                    <a:ext uri="{9D8B030D-6E8A-4147-A177-3AD203B41FA5}">
                      <a16:colId xmlns:a16="http://schemas.microsoft.com/office/drawing/2014/main" val="2222456110"/>
                    </a:ext>
                  </a:extLst>
                </a:gridCol>
                <a:gridCol w="1262452">
                  <a:extLst>
                    <a:ext uri="{9D8B030D-6E8A-4147-A177-3AD203B41FA5}">
                      <a16:colId xmlns:a16="http://schemas.microsoft.com/office/drawing/2014/main" val="20003"/>
                    </a:ext>
                  </a:extLst>
                </a:gridCol>
                <a:gridCol w="1262452">
                  <a:extLst>
                    <a:ext uri="{9D8B030D-6E8A-4147-A177-3AD203B41FA5}">
                      <a16:colId xmlns:a16="http://schemas.microsoft.com/office/drawing/2014/main" val="20005"/>
                    </a:ext>
                  </a:extLst>
                </a:gridCol>
                <a:gridCol w="1262452">
                  <a:extLst>
                    <a:ext uri="{9D8B030D-6E8A-4147-A177-3AD203B41FA5}">
                      <a16:colId xmlns:a16="http://schemas.microsoft.com/office/drawing/2014/main" val="20007"/>
                    </a:ext>
                  </a:extLst>
                </a:gridCol>
                <a:gridCol w="1262452">
                  <a:extLst>
                    <a:ext uri="{9D8B030D-6E8A-4147-A177-3AD203B41FA5}">
                      <a16:colId xmlns:a16="http://schemas.microsoft.com/office/drawing/2014/main" val="20009"/>
                    </a:ext>
                  </a:extLst>
                </a:gridCol>
                <a:gridCol w="1262452">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 you follow the advice you have been given about staying safe online? </a:t>
                      </a:r>
                      <a:r>
                        <a:rPr lang="en-GB" sz="1100" i="1" kern="1200">
                          <a:solidFill>
                            <a:schemeClr val="tx1">
                              <a:lumMod val="75000"/>
                              <a:lumOff val="25000"/>
                            </a:schemeClr>
                          </a:solidFill>
                          <a:latin typeface="+mn-lt"/>
                          <a:ea typeface="+mn-ea"/>
                          <a:cs typeface="+mn-cs"/>
                        </a:rPr>
                        <a:t>(% saying ‘Yes, Always’)*</a:t>
                      </a:r>
                      <a:endParaRPr lang="en-GB" sz="110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85776">
                <a:tc>
                  <a:txBody>
                    <a:bodyPr/>
                    <a:lstStyle/>
                    <a:p>
                      <a:r>
                        <a:rPr lang="en-GB" sz="1100">
                          <a:solidFill>
                            <a:schemeClr val="tx1">
                              <a:lumMod val="75000"/>
                              <a:lumOff val="25000"/>
                            </a:schemeClr>
                          </a:solidFill>
                        </a:rPr>
                        <a:t>Have you ever lied about your age to look at </a:t>
                      </a:r>
                      <a:r>
                        <a:rPr lang="en-US" sz="1100">
                          <a:solidFill>
                            <a:schemeClr val="tx1">
                              <a:lumMod val="75000"/>
                              <a:lumOff val="25000"/>
                            </a:schemeClr>
                          </a:solidFill>
                        </a:rPr>
                        <a:t>a website or play a game</a:t>
                      </a:r>
                      <a:r>
                        <a:rPr lang="en-GB" sz="110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US" sz="1100">
                          <a:solidFill>
                            <a:schemeClr val="tx1">
                              <a:lumMod val="75000"/>
                              <a:lumOff val="25000"/>
                            </a:schemeClr>
                          </a:solidFill>
                        </a:rPr>
                        <a:t>Have you ever seen anything online that you found worrying or nasty in some way that you didn’t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
        <p:nvSpPr>
          <p:cNvPr id="11" name="TextBox 10"/>
          <p:cNvSpPr txBox="1"/>
          <p:nvPr/>
        </p:nvSpPr>
        <p:spPr>
          <a:xfrm>
            <a:off x="262067" y="3707805"/>
            <a:ext cx="11370553"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a:solidFill>
                  <a:srgbClr val="002060"/>
                </a:solidFill>
              </a:rPr>
              <a:t>Q: Have you ever been told how to stay safe while being online?</a:t>
            </a:r>
            <a:endParaRPr lang="en-GB" sz="1000" i="1">
              <a:solidFill>
                <a:srgbClr val="002060"/>
              </a:solidFill>
            </a:endParaRPr>
          </a:p>
          <a:p>
            <a:r>
              <a:rPr lang="en-GB" sz="1000">
                <a:solidFill>
                  <a:srgbClr val="002060"/>
                </a:solidFill>
              </a:rPr>
              <a:t>Q: Do you follow the advice you have been given about staying safe online?</a:t>
            </a:r>
          </a:p>
          <a:p>
            <a:r>
              <a:rPr lang="en-GB" sz="1000" i="1">
                <a:solidFill>
                  <a:srgbClr val="002060"/>
                </a:solidFill>
              </a:rPr>
              <a:t>* Base: Those given advice n= 2,296 / 1,180 / 1,116 / 1,114 / 1,113 / 420.</a:t>
            </a:r>
            <a:endParaRPr lang="en-GB" sz="1000" i="1">
              <a:solidFill>
                <a:srgbClr val="002060"/>
              </a:solidFill>
              <a:highlight>
                <a:srgbClr val="FFFF00"/>
              </a:highlight>
            </a:endParaRPr>
          </a:p>
          <a:p>
            <a:r>
              <a:rPr lang="en-GB" sz="1000">
                <a:solidFill>
                  <a:srgbClr val="002060"/>
                </a:solidFill>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57993"/>
            <a:ext cx="4708717" cy="553998"/>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Have you ever lied about your age to look at a website or play a game?</a:t>
            </a:r>
          </a:p>
          <a:p>
            <a:r>
              <a:rPr lang="en-GB" sz="1000">
                <a:solidFill>
                  <a:srgbClr val="002060"/>
                </a:solidFill>
                <a:latin typeface="Calibri" panose="020F0502020204030204" pitchFamily="34" charset="0"/>
              </a:rPr>
              <a:t>Q: </a:t>
            </a:r>
            <a:r>
              <a:rPr lang="en-US" sz="1000">
                <a:solidFill>
                  <a:srgbClr val="002060"/>
                </a:solidFill>
                <a:latin typeface="Calibri" panose="020F0502020204030204" pitchFamily="34" charset="0"/>
              </a:rPr>
              <a:t>Have you ever seen anything online that you found worrying or nasty in some way that you didn’t like?</a:t>
            </a:r>
            <a:endParaRPr lang="en-GB" sz="1000" i="1">
              <a:solidFill>
                <a:srgbClr val="002060"/>
              </a:solidFill>
              <a:latin typeface="Calibri" panose="020F0502020204030204" pitchFamily="34" charset="0"/>
            </a:endParaRPr>
          </a:p>
        </p:txBody>
      </p:sp>
    </p:spTree>
    <p:extLst>
      <p:ext uri="{BB962C8B-B14F-4D97-AF65-F5344CB8AC3E}">
        <p14:creationId xmlns:p14="http://schemas.microsoft.com/office/powerpoint/2010/main" val="23203630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a:t>Young carers are the least likely group to follow the advice given about staying safe online. </a:t>
            </a:r>
          </a:p>
        </p:txBody>
      </p:sp>
      <p:graphicFrame>
        <p:nvGraphicFramePr>
          <p:cNvPr id="6" name="Table 5"/>
          <p:cNvGraphicFramePr>
            <a:graphicFrameLocks noGrp="1"/>
          </p:cNvGraphicFramePr>
          <p:nvPr>
            <p:extLst>
              <p:ext uri="{D42A27DB-BD31-4B8C-83A1-F6EECF244321}">
                <p14:modId xmlns:p14="http://schemas.microsoft.com/office/powerpoint/2010/main" val="1944349643"/>
              </p:ext>
            </p:extLst>
          </p:nvPr>
        </p:nvGraphicFramePr>
        <p:xfrm>
          <a:off x="272166" y="1248749"/>
          <a:ext cx="11341370" cy="2250482"/>
        </p:xfrm>
        <a:graphic>
          <a:graphicData uri="http://schemas.openxmlformats.org/drawingml/2006/table">
            <a:tbl>
              <a:tblPr firstRow="1" bandRow="1">
                <a:tableStyleId>{5940675A-B579-460E-94D1-54222C63F5DA}</a:tableStyleId>
              </a:tblPr>
              <a:tblGrid>
                <a:gridCol w="3445663">
                  <a:extLst>
                    <a:ext uri="{9D8B030D-6E8A-4147-A177-3AD203B41FA5}">
                      <a16:colId xmlns:a16="http://schemas.microsoft.com/office/drawing/2014/main" val="20000"/>
                    </a:ext>
                  </a:extLst>
                </a:gridCol>
                <a:gridCol w="340435">
                  <a:extLst>
                    <a:ext uri="{9D8B030D-6E8A-4147-A177-3AD203B41FA5}">
                      <a16:colId xmlns:a16="http://schemas.microsoft.com/office/drawing/2014/main" val="20001"/>
                    </a:ext>
                  </a:extLst>
                </a:gridCol>
                <a:gridCol w="1259212">
                  <a:extLst>
                    <a:ext uri="{9D8B030D-6E8A-4147-A177-3AD203B41FA5}">
                      <a16:colId xmlns:a16="http://schemas.microsoft.com/office/drawing/2014/main" val="2222456110"/>
                    </a:ext>
                  </a:extLst>
                </a:gridCol>
                <a:gridCol w="1259212">
                  <a:extLst>
                    <a:ext uri="{9D8B030D-6E8A-4147-A177-3AD203B41FA5}">
                      <a16:colId xmlns:a16="http://schemas.microsoft.com/office/drawing/2014/main" val="20003"/>
                    </a:ext>
                  </a:extLst>
                </a:gridCol>
                <a:gridCol w="1259212">
                  <a:extLst>
                    <a:ext uri="{9D8B030D-6E8A-4147-A177-3AD203B41FA5}">
                      <a16:colId xmlns:a16="http://schemas.microsoft.com/office/drawing/2014/main" val="20005"/>
                    </a:ext>
                  </a:extLst>
                </a:gridCol>
                <a:gridCol w="1259212">
                  <a:extLst>
                    <a:ext uri="{9D8B030D-6E8A-4147-A177-3AD203B41FA5}">
                      <a16:colId xmlns:a16="http://schemas.microsoft.com/office/drawing/2014/main" val="20007"/>
                    </a:ext>
                  </a:extLst>
                </a:gridCol>
                <a:gridCol w="1259212">
                  <a:extLst>
                    <a:ext uri="{9D8B030D-6E8A-4147-A177-3AD203B41FA5}">
                      <a16:colId xmlns:a16="http://schemas.microsoft.com/office/drawing/2014/main" val="20009"/>
                    </a:ext>
                  </a:extLst>
                </a:gridCol>
                <a:gridCol w="1259212">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 you follow the advice you have been given about staying safe online?</a:t>
                      </a:r>
                      <a:r>
                        <a:rPr lang="en-GB" sz="1100" i="1" kern="1200">
                          <a:solidFill>
                            <a:schemeClr val="tx1">
                              <a:lumMod val="75000"/>
                              <a:lumOff val="25000"/>
                            </a:schemeClr>
                          </a:solidFill>
                          <a:latin typeface="+mn-lt"/>
                          <a:ea typeface="+mn-ea"/>
                          <a:cs typeface="+mn-cs"/>
                        </a:rPr>
                        <a:t> (% saying ‘Yes, Always’)*</a:t>
                      </a:r>
                      <a:endParaRPr lang="en-GB" sz="110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100">
                          <a:solidFill>
                            <a:schemeClr val="tx1">
                              <a:lumMod val="75000"/>
                              <a:lumOff val="25000"/>
                            </a:schemeClr>
                          </a:solidFill>
                        </a:rPr>
                        <a:t>Have you ever lied about your age to look at </a:t>
                      </a:r>
                      <a:r>
                        <a:rPr lang="en-US" sz="1100">
                          <a:solidFill>
                            <a:schemeClr val="tx1">
                              <a:lumMod val="75000"/>
                              <a:lumOff val="25000"/>
                            </a:schemeClr>
                          </a:solidFill>
                        </a:rPr>
                        <a:t>a website or play a game</a:t>
                      </a:r>
                      <a:r>
                        <a:rPr lang="en-GB" sz="110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100">
                          <a:solidFill>
                            <a:schemeClr val="tx1">
                              <a:lumMod val="75000"/>
                              <a:lumOff val="25000"/>
                            </a:schemeClr>
                          </a:solidFill>
                        </a:rPr>
                        <a:t>Have</a:t>
                      </a:r>
                      <a:r>
                        <a:rPr lang="en-GB" sz="1100" baseline="0">
                          <a:solidFill>
                            <a:schemeClr val="tx1">
                              <a:lumMod val="75000"/>
                              <a:lumOff val="25000"/>
                            </a:schemeClr>
                          </a:solidFill>
                        </a:rPr>
                        <a:t> you ever seen pictures online that upset you?</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ym typeface="Wingdings" panose="05000000000000000000" pitchFamily="2" charset="2"/>
                        </a:rPr>
                        <a:t></a:t>
                      </a:r>
                      <a:endParaRPr lang="en-GB" sz="16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
        <p:nvSpPr>
          <p:cNvPr id="11" name="TextBox 10"/>
          <p:cNvSpPr txBox="1"/>
          <p:nvPr/>
        </p:nvSpPr>
        <p:spPr>
          <a:xfrm>
            <a:off x="291830" y="3629628"/>
            <a:ext cx="11341370" cy="276999"/>
          </a:xfrm>
          <a:prstGeom prst="rect">
            <a:avLst/>
          </a:prstGeom>
          <a:solidFill>
            <a:schemeClr val="accent4">
              <a:lumMod val="20000"/>
              <a:lumOff val="80000"/>
            </a:schemeClr>
          </a:solidFill>
        </p:spPr>
        <p:txBody>
          <a:bodyPr wrap="square" rtlCol="0">
            <a:spAutoFit/>
          </a:bodyPr>
          <a:lstStyle/>
          <a:p>
            <a:r>
              <a:rPr lang="en-GB" sz="120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a:solidFill>
                  <a:srgbClr val="002060"/>
                </a:solidFill>
              </a:rPr>
              <a:t>Q: Have you ever been told how to stay safe while being online?</a:t>
            </a:r>
            <a:endParaRPr lang="en-GB" sz="1000" i="1">
              <a:solidFill>
                <a:srgbClr val="002060"/>
              </a:solidFill>
            </a:endParaRPr>
          </a:p>
          <a:p>
            <a:r>
              <a:rPr lang="en-GB" sz="1000">
                <a:solidFill>
                  <a:srgbClr val="002060"/>
                </a:solidFill>
              </a:rPr>
              <a:t>Q: Do you follow the advice you have been given about staying safe online?</a:t>
            </a:r>
          </a:p>
          <a:p>
            <a:r>
              <a:rPr lang="en-GB" sz="1000" i="1">
                <a:solidFill>
                  <a:srgbClr val="002060"/>
                </a:solidFill>
              </a:rPr>
              <a:t>*Base: Those given advice n= 265 / 424 / 116 / 1,795 / 346 / 236.</a:t>
            </a:r>
          </a:p>
          <a:p>
            <a:r>
              <a:rPr lang="en-GB" sz="1000">
                <a:solidFill>
                  <a:srgbClr val="002060"/>
                </a:solidFill>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97749"/>
            <a:ext cx="4708717" cy="553998"/>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ever chat online with people you haven’t met in real life?</a:t>
            </a:r>
          </a:p>
          <a:p>
            <a:r>
              <a:rPr lang="en-GB" sz="1000">
                <a:solidFill>
                  <a:srgbClr val="002060"/>
                </a:solidFill>
                <a:latin typeface="Calibri" panose="020F0502020204030204" pitchFamily="34" charset="0"/>
              </a:rPr>
              <a:t>Q: Have you ever lied about your age to look at a website or play a game?</a:t>
            </a:r>
          </a:p>
          <a:p>
            <a:r>
              <a:rPr lang="en-GB" sz="1000">
                <a:solidFill>
                  <a:srgbClr val="002060"/>
                </a:solidFill>
                <a:latin typeface="Calibri" panose="020F0502020204030204" pitchFamily="34" charset="0"/>
              </a:rPr>
              <a:t>Q: Have you ever seen anything online that you found worrying or upset you?</a:t>
            </a:r>
            <a:endParaRPr lang="en-GB" sz="1000" i="1">
              <a:solidFill>
                <a:srgbClr val="002060"/>
              </a:solidFill>
              <a:latin typeface="Calibri" panose="020F0502020204030204" pitchFamily="34" charset="0"/>
            </a:endParaRPr>
          </a:p>
        </p:txBody>
      </p:sp>
    </p:spTree>
    <p:extLst>
      <p:ext uri="{BB962C8B-B14F-4D97-AF65-F5344CB8AC3E}">
        <p14:creationId xmlns:p14="http://schemas.microsoft.com/office/powerpoint/2010/main" val="31594303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a:t>Overall, 14% of pupils have used services for young people in Doncaster. Young carers (29%) are the group most likely to have used them.</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think you used any service for young people in Doncaster, in the last 12 </a:t>
            </a:r>
            <a:r>
              <a:rPr lang="en-GB" sz="1000">
                <a:solidFill>
                  <a:srgbClr val="002060"/>
                </a:solidFill>
              </a:rPr>
              <a:t>months</a:t>
            </a:r>
            <a:r>
              <a:rPr lang="en-GB" sz="1000">
                <a:solidFill>
                  <a:srgbClr val="002060"/>
                </a:solidFill>
                <a:latin typeface="Calibri" panose="020F0502020204030204" pitchFamily="34" charset="0"/>
              </a:rPr>
              <a:t>? </a:t>
            </a:r>
            <a:r>
              <a:rPr lang="en-GB" sz="1000" i="1">
                <a:solidFill>
                  <a:srgbClr val="002060"/>
                </a:solidFill>
                <a:latin typeface="Calibri" panose="020F0502020204030204" pitchFamily="34" charset="0"/>
              </a:rPr>
              <a:t>Introduced in 2023</a:t>
            </a:r>
            <a:r>
              <a:rPr lang="en-GB" sz="1000">
                <a:solidFill>
                  <a:srgbClr val="002060"/>
                </a:solidFill>
                <a:latin typeface="Calibri" panose="020F0502020204030204" pitchFamily="34"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1515729178"/>
              </p:ext>
            </p:extLst>
          </p:nvPr>
        </p:nvGraphicFramePr>
        <p:xfrm>
          <a:off x="5216590" y="1530489"/>
          <a:ext cx="6416610" cy="1515632"/>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80143884"/>
              </p:ext>
            </p:extLst>
          </p:nvPr>
        </p:nvGraphicFramePr>
        <p:xfrm>
          <a:off x="5216590" y="3244348"/>
          <a:ext cx="6416611" cy="1683272"/>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90" y="5076145"/>
            <a:ext cx="6310619"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saying ‘Yes’</a:t>
            </a:r>
          </a:p>
        </p:txBody>
      </p:sp>
      <p:graphicFrame>
        <p:nvGraphicFramePr>
          <p:cNvPr id="4" name="Chart 3">
            <a:extLst>
              <a:ext uri="{FF2B5EF4-FFF2-40B4-BE49-F238E27FC236}">
                <a16:creationId xmlns:a16="http://schemas.microsoft.com/office/drawing/2014/main" id="{068837DF-CBD5-16C5-B673-8A99B5C9F7B8}"/>
              </a:ext>
            </a:extLst>
          </p:cNvPr>
          <p:cNvGraphicFramePr/>
          <p:nvPr>
            <p:extLst>
              <p:ext uri="{D42A27DB-BD31-4B8C-83A1-F6EECF244321}">
                <p14:modId xmlns:p14="http://schemas.microsoft.com/office/powerpoint/2010/main" val="3972474502"/>
              </p:ext>
            </p:extLst>
          </p:nvPr>
        </p:nvGraphicFramePr>
        <p:xfrm>
          <a:off x="183019" y="1299626"/>
          <a:ext cx="4963970" cy="292217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Tree>
    <p:extLst>
      <p:ext uri="{BB962C8B-B14F-4D97-AF65-F5344CB8AC3E}">
        <p14:creationId xmlns:p14="http://schemas.microsoft.com/office/powerpoint/2010/main" val="39537991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a:t>72% of those who have used services in Doncaster said they were good with just 6% saying it was all or mostly bad. Year 4 are more likely to have had an experience that was ‘all good’ in comparison to Year 6, and Boys are more likely to have had an ‘all good’ experience than girls. </a:t>
            </a:r>
          </a:p>
        </p:txBody>
      </p:sp>
      <p:graphicFrame>
        <p:nvGraphicFramePr>
          <p:cNvPr id="8" name="Chart 7"/>
          <p:cNvGraphicFramePr/>
          <p:nvPr>
            <p:extLst>
              <p:ext uri="{D42A27DB-BD31-4B8C-83A1-F6EECF244321}">
                <p14:modId xmlns:p14="http://schemas.microsoft.com/office/powerpoint/2010/main" val="889010740"/>
              </p:ext>
            </p:extLst>
          </p:nvPr>
        </p:nvGraphicFramePr>
        <p:xfrm>
          <a:off x="320713" y="1373947"/>
          <a:ext cx="4895877" cy="27031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When you’ve accessed these services how would you describe </a:t>
            </a:r>
            <a:r>
              <a:rPr lang="en-GB" sz="1000">
                <a:solidFill>
                  <a:srgbClr val="002060"/>
                </a:solidFill>
              </a:rPr>
              <a:t>your</a:t>
            </a:r>
            <a:r>
              <a:rPr lang="en-GB" sz="1000">
                <a:solidFill>
                  <a:srgbClr val="002060"/>
                </a:solidFill>
                <a:latin typeface="Calibri" panose="020F0502020204030204" pitchFamily="34" charset="0"/>
              </a:rPr>
              <a:t> experiences? </a:t>
            </a:r>
            <a:r>
              <a:rPr lang="en-GB" sz="1000" i="1">
                <a:solidFill>
                  <a:srgbClr val="002060"/>
                </a:solidFill>
                <a:latin typeface="Calibri" panose="020F0502020204030204" pitchFamily="34" charset="0"/>
              </a:rPr>
              <a:t>Introduced in 2023</a:t>
            </a:r>
            <a:r>
              <a:rPr lang="en-GB" sz="1000">
                <a:solidFill>
                  <a:srgbClr val="002060"/>
                </a:solidFill>
                <a:latin typeface="Calibri" panose="020F0502020204030204" pitchFamily="34"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2060254873"/>
              </p:ext>
            </p:extLst>
          </p:nvPr>
        </p:nvGraphicFramePr>
        <p:xfrm>
          <a:off x="5216590" y="1373947"/>
          <a:ext cx="6416610" cy="172212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10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10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6576639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74621199"/>
              </p:ext>
            </p:extLst>
          </p:nvPr>
        </p:nvGraphicFramePr>
        <p:xfrm>
          <a:off x="5216590" y="3244348"/>
          <a:ext cx="6416611" cy="188976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10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10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2862718"/>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spTree>
    <p:extLst>
      <p:ext uri="{BB962C8B-B14F-4D97-AF65-F5344CB8AC3E}">
        <p14:creationId xmlns:p14="http://schemas.microsoft.com/office/powerpoint/2010/main" val="25423651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a:t>18% of pupils receive help with this survey and as you would expect, this is highest amongst SEN pupils.</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a:solidFill>
                  <a:srgbClr val="002060"/>
                </a:solidFill>
              </a:rPr>
              <a:t>Q. Did someone help you fill in this questionnaire?</a:t>
            </a:r>
          </a:p>
        </p:txBody>
      </p:sp>
      <p:graphicFrame>
        <p:nvGraphicFramePr>
          <p:cNvPr id="10" name="Table 9"/>
          <p:cNvGraphicFramePr>
            <a:graphicFrameLocks noGrp="1"/>
          </p:cNvGraphicFramePr>
          <p:nvPr>
            <p:extLst>
              <p:ext uri="{D42A27DB-BD31-4B8C-83A1-F6EECF244321}">
                <p14:modId xmlns:p14="http://schemas.microsoft.com/office/powerpoint/2010/main" val="1218701656"/>
              </p:ext>
            </p:extLst>
          </p:nvPr>
        </p:nvGraphicFramePr>
        <p:xfrm>
          <a:off x="5216590" y="1381597"/>
          <a:ext cx="6416610" cy="146304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10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96086947"/>
              </p:ext>
            </p:extLst>
          </p:nvPr>
        </p:nvGraphicFramePr>
        <p:xfrm>
          <a:off x="5216589" y="3010945"/>
          <a:ext cx="6416612" cy="163068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40">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10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Technology and being online</a:t>
            </a:r>
          </a:p>
        </p:txBody>
      </p:sp>
      <p:graphicFrame>
        <p:nvGraphicFramePr>
          <p:cNvPr id="3" name="Chart 2">
            <a:extLst>
              <a:ext uri="{FF2B5EF4-FFF2-40B4-BE49-F238E27FC236}">
                <a16:creationId xmlns:a16="http://schemas.microsoft.com/office/drawing/2014/main" id="{F1B56B83-66CE-1B01-7DF7-945950615F60}"/>
              </a:ext>
            </a:extLst>
          </p:cNvPr>
          <p:cNvGraphicFramePr/>
          <p:nvPr>
            <p:extLst>
              <p:ext uri="{D42A27DB-BD31-4B8C-83A1-F6EECF244321}">
                <p14:modId xmlns:p14="http://schemas.microsoft.com/office/powerpoint/2010/main" val="2102696705"/>
              </p:ext>
            </p:extLst>
          </p:nvPr>
        </p:nvGraphicFramePr>
        <p:xfrm>
          <a:off x="183019" y="1187301"/>
          <a:ext cx="4895876" cy="2916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6757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368425" y="2504661"/>
            <a:ext cx="9619161" cy="1878154"/>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a:solidFill>
                  <a:srgbClr val="00A98A"/>
                </a:solidFill>
                <a:latin typeface="Calibri" panose="020F0502020204030204" pitchFamily="34" charset="0"/>
                <a:ea typeface="MS Mincho" panose="02020609040205080304" pitchFamily="49" charset="-128"/>
                <a:cs typeface="DINPro-Medium" panose="020B0604020101020102" pitchFamily="34" charset="0"/>
              </a:rPr>
              <a:t>Conclusions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155397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(9)</a:t>
            </a:r>
          </a:p>
        </p:txBody>
      </p:sp>
      <p:sp>
        <p:nvSpPr>
          <p:cNvPr id="3" name="Content Placeholder 2"/>
          <p:cNvSpPr>
            <a:spLocks noGrp="1"/>
          </p:cNvSpPr>
          <p:nvPr>
            <p:ph idx="1"/>
          </p:nvPr>
        </p:nvSpPr>
        <p:spPr>
          <a:xfrm>
            <a:off x="183018" y="850286"/>
            <a:ext cx="11315075" cy="5678068"/>
          </a:xfrm>
        </p:spPr>
        <p:txBody>
          <a:bodyPr vert="horz" lIns="91440" tIns="45720" rIns="91440" bIns="45720" rtlCol="0" anchor="t">
            <a:noAutofit/>
          </a:bodyPr>
          <a:lstStyle/>
          <a:p>
            <a:pPr marL="0" indent="0">
              <a:lnSpc>
                <a:spcPct val="100000"/>
              </a:lnSpc>
              <a:spcBef>
                <a:spcPts val="600"/>
              </a:spcBef>
              <a:spcAft>
                <a:spcPts val="600"/>
              </a:spcAft>
              <a:buNone/>
            </a:pPr>
            <a:r>
              <a:rPr lang="en-GB" sz="1600" b="1" dirty="0">
                <a:solidFill>
                  <a:srgbClr val="7030A0"/>
                </a:solidFill>
                <a:latin typeface="+mn-lt"/>
              </a:rPr>
              <a:t>Emotional wellbeing</a:t>
            </a:r>
          </a:p>
          <a:p>
            <a:pPr>
              <a:lnSpc>
                <a:spcPct val="100000"/>
              </a:lnSpc>
              <a:spcBef>
                <a:spcPts val="600"/>
              </a:spcBef>
              <a:spcAft>
                <a:spcPts val="600"/>
              </a:spcAft>
            </a:pPr>
            <a:r>
              <a:rPr lang="en-US" sz="1400" dirty="0">
                <a:solidFill>
                  <a:srgbClr val="404040"/>
                </a:solidFill>
                <a:latin typeface="+mn-lt"/>
              </a:rPr>
              <a:t>73% of primary pupils are ‘happy’ or ‘very happy’ with their life at the moment. Those notably lower are Young carers (60%) and pupils with SEN (65%). </a:t>
            </a:r>
          </a:p>
          <a:p>
            <a:pPr>
              <a:lnSpc>
                <a:spcPct val="100000"/>
              </a:lnSpc>
              <a:spcBef>
                <a:spcPts val="600"/>
              </a:spcBef>
              <a:spcAft>
                <a:spcPts val="600"/>
              </a:spcAft>
            </a:pPr>
            <a:r>
              <a:rPr lang="en-US" sz="1400" dirty="0">
                <a:solidFill>
                  <a:srgbClr val="404040"/>
                </a:solidFill>
                <a:latin typeface="+mn-lt"/>
              </a:rPr>
              <a:t>83% of primary pupils answered that they worried about something. The greatest worry is exams and tests, higher for pupils with English as a 2nd Language and girls (33% and 35% respectively). Year 6 worry about the way they look (26%). SEN pupils worry the most about school work (23% v. 19% all primary pupils). </a:t>
            </a:r>
          </a:p>
          <a:p>
            <a:pPr>
              <a:lnSpc>
                <a:spcPct val="100000"/>
              </a:lnSpc>
              <a:spcBef>
                <a:spcPts val="600"/>
              </a:spcBef>
              <a:spcAft>
                <a:spcPts val="600"/>
              </a:spcAft>
            </a:pPr>
            <a:r>
              <a:rPr lang="en-US" sz="1400" dirty="0">
                <a:solidFill>
                  <a:srgbClr val="404040"/>
                </a:solidFill>
                <a:latin typeface="+mn-lt"/>
              </a:rPr>
              <a:t>Pupils generally feel that they learn from things when they go wrong, 59% say usually or always. Young carers, SEN and those with a disability or long-standing illness are the most likely pupils to get upset and feel bad for ages (35%, 33% and 28% compared to 22% all primary pupils).</a:t>
            </a:r>
          </a:p>
          <a:p>
            <a:pPr>
              <a:lnSpc>
                <a:spcPct val="100000"/>
              </a:lnSpc>
              <a:spcBef>
                <a:spcPts val="600"/>
              </a:spcBef>
              <a:spcAft>
                <a:spcPts val="600"/>
              </a:spcAft>
            </a:pPr>
            <a:r>
              <a:rPr lang="en-US" sz="1400" dirty="0">
                <a:solidFill>
                  <a:srgbClr val="404040"/>
                </a:solidFill>
                <a:latin typeface="+mn-lt"/>
              </a:rPr>
              <a:t>Pupils will mostly persevere with tasks when they don’t succeed. 68% say they usually/always keep trying until they do succeed and 68% have another go. Girls are more likely to ask for help than boys with boys more likely to find it hard to accept they can’t do it. Year 4 are more likely than Year 6 to ‘keep on trying’.</a:t>
            </a:r>
          </a:p>
          <a:p>
            <a:pPr>
              <a:lnSpc>
                <a:spcPct val="100000"/>
              </a:lnSpc>
              <a:spcBef>
                <a:spcPts val="600"/>
              </a:spcBef>
              <a:spcAft>
                <a:spcPts val="600"/>
              </a:spcAft>
            </a:pPr>
            <a:r>
              <a:rPr lang="en-US" sz="1400" dirty="0">
                <a:solidFill>
                  <a:srgbClr val="404040"/>
                </a:solidFill>
                <a:latin typeface="+mn-lt"/>
              </a:rPr>
              <a:t>56% of pupils scored medium-high/high (23+) in their resilience scores, similar to last year. Year 4 appear more resilient than Year 6 (60% scoring higher than 23 compared to 51% of Year 6). Young carers appear the least resilient with 40% scoring Low (0-19) followed by SEN pupils (37%) compared to 23% of all pupils. </a:t>
            </a:r>
          </a:p>
          <a:p>
            <a:pPr>
              <a:lnSpc>
                <a:spcPct val="100000"/>
              </a:lnSpc>
              <a:spcBef>
                <a:spcPts val="600"/>
              </a:spcBef>
              <a:spcAft>
                <a:spcPts val="600"/>
              </a:spcAft>
            </a:pPr>
            <a:r>
              <a:rPr lang="en-US" sz="1400" dirty="0">
                <a:solidFill>
                  <a:srgbClr val="404040"/>
                </a:solidFill>
                <a:latin typeface="+mn-lt"/>
              </a:rPr>
              <a:t>80% of pupils feel they are ‘sometimes’ or ‘always’ listened to when people are making decisions about them. This is lower for Year 4 (77%) with Year 6 the most listened to group (84%). </a:t>
            </a:r>
          </a:p>
        </p:txBody>
      </p:sp>
    </p:spTree>
    <p:extLst>
      <p:ext uri="{BB962C8B-B14F-4D97-AF65-F5344CB8AC3E}">
        <p14:creationId xmlns:p14="http://schemas.microsoft.com/office/powerpoint/2010/main" val="2685745209"/>
      </p:ext>
    </p:extLst>
  </p:cSld>
  <p:clrMapOvr>
    <a:masterClrMapping/>
  </p:clrMapOvr>
  <p:extLst>
    <p:ext uri="{6950BFC3-D8DA-4A85-94F7-54DA5524770B}">
      <p188:commentRel xmlns:p188="http://schemas.microsoft.com/office/powerpoint/2018/8/main" r:id="rId3"/>
    </p:ext>
  </p:extLs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Year 4 vs Year 6 (1)</a:t>
            </a:r>
          </a:p>
        </p:txBody>
      </p:sp>
      <p:sp>
        <p:nvSpPr>
          <p:cNvPr id="6" name="Content Placeholder 2"/>
          <p:cNvSpPr>
            <a:spLocks noGrp="1"/>
          </p:cNvSpPr>
          <p:nvPr>
            <p:ph idx="1"/>
          </p:nvPr>
        </p:nvSpPr>
        <p:spPr>
          <a:xfrm>
            <a:off x="183018" y="834243"/>
            <a:ext cx="11353985" cy="5936207"/>
          </a:xfrm>
        </p:spPr>
        <p:txBody>
          <a:bodyPr>
            <a:noAutofit/>
          </a:bodyPr>
          <a:lstStyle/>
          <a:p>
            <a:pPr marL="0" indent="0">
              <a:lnSpc>
                <a:spcPct val="100000"/>
              </a:lnSpc>
              <a:spcBef>
                <a:spcPts val="600"/>
              </a:spcBef>
              <a:spcAft>
                <a:spcPts val="600"/>
              </a:spcAft>
              <a:buNone/>
            </a:pPr>
            <a:r>
              <a:rPr lang="en-GB" sz="1400" dirty="0">
                <a:solidFill>
                  <a:srgbClr val="404040"/>
                </a:solidFill>
                <a:latin typeface="+mn-lt"/>
              </a:rPr>
              <a:t>The sample comprised 1266 pupils from Year 4 (53%) and 1138 from Year 6 (47%).</a:t>
            </a:r>
          </a:p>
          <a:p>
            <a:pPr marL="0" indent="0">
              <a:lnSpc>
                <a:spcPct val="100000"/>
              </a:lnSpc>
              <a:spcBef>
                <a:spcPts val="600"/>
              </a:spcBef>
              <a:spcAft>
                <a:spcPts val="600"/>
              </a:spcAft>
              <a:buNone/>
            </a:pPr>
            <a:r>
              <a:rPr lang="en-GB" sz="1400" dirty="0">
                <a:solidFill>
                  <a:srgbClr val="404040"/>
                </a:solidFill>
                <a:latin typeface="+mn-lt"/>
              </a:rPr>
              <a:t>There are both subtle and profound differences comparing data of Year 4 and Year 6. Although some of those differences will likely reflect natural development and maturity, for example Year 6’s increased use of technology, being able to express their thoughts and be heard, other findings are less easily explained; for example, why 20% of pupils across Year 4 have a takeaway ‘most days/everyday’ compared to ‘only’ 12% in Year 6. This section highlights some interesting similarities and stand-out differences between the two-year groups, but in absence of causality, does not attempt to explain those differences. </a:t>
            </a:r>
          </a:p>
          <a:p>
            <a:pPr marL="0" indent="0">
              <a:lnSpc>
                <a:spcPct val="100000"/>
              </a:lnSpc>
              <a:spcBef>
                <a:spcPts val="600"/>
              </a:spcBef>
              <a:spcAft>
                <a:spcPts val="600"/>
              </a:spcAft>
              <a:buNone/>
            </a:pPr>
            <a:r>
              <a:rPr lang="en-GB" sz="1600" b="1" dirty="0">
                <a:solidFill>
                  <a:srgbClr val="00A79B"/>
                </a:solidFill>
                <a:latin typeface="+mn-lt"/>
              </a:rPr>
              <a:t>Healthy eating</a:t>
            </a:r>
          </a:p>
          <a:p>
            <a:pPr>
              <a:lnSpc>
                <a:spcPct val="100000"/>
              </a:lnSpc>
              <a:spcBef>
                <a:spcPts val="600"/>
              </a:spcBef>
              <a:spcAft>
                <a:spcPts val="600"/>
              </a:spcAft>
            </a:pPr>
            <a:r>
              <a:rPr lang="en-GB" sz="1400" dirty="0">
                <a:solidFill>
                  <a:srgbClr val="404040"/>
                </a:solidFill>
                <a:latin typeface="+mn-lt"/>
              </a:rPr>
              <a:t>Year 6 pupils are more likely to say they are able to eat with their friends when eating during the day compared to Year 4. A greater proportion of Year 6 say they are able to choose what they eat (49%) compared to Year 4 (45%).</a:t>
            </a:r>
            <a:r>
              <a:rPr lang="en-GB" sz="1400" dirty="0">
                <a:solidFill>
                  <a:srgbClr val="404040"/>
                </a:solidFill>
                <a:highlight>
                  <a:srgbClr val="FFFF00"/>
                </a:highlight>
                <a:latin typeface="+mn-lt"/>
              </a:rPr>
              <a:t> </a:t>
            </a:r>
          </a:p>
          <a:p>
            <a:pPr>
              <a:lnSpc>
                <a:spcPct val="100000"/>
              </a:lnSpc>
              <a:spcBef>
                <a:spcPts val="600"/>
              </a:spcBef>
              <a:spcAft>
                <a:spcPts val="600"/>
              </a:spcAft>
            </a:pPr>
            <a:r>
              <a:rPr lang="en-GB" sz="1400" dirty="0">
                <a:solidFill>
                  <a:srgbClr val="404040"/>
                </a:solidFill>
                <a:latin typeface="+mn-lt"/>
              </a:rPr>
              <a:t>Year 4 are more likely to go food shopping than Year 6 (30% v. 21%), however Year 6 are more likely to have the food they like chosen on the food shop than Year 4’s.</a:t>
            </a:r>
          </a:p>
          <a:p>
            <a:pPr>
              <a:lnSpc>
                <a:spcPct val="100000"/>
              </a:lnSpc>
              <a:spcBef>
                <a:spcPts val="600"/>
              </a:spcBef>
              <a:spcAft>
                <a:spcPts val="600"/>
              </a:spcAft>
            </a:pPr>
            <a:r>
              <a:rPr lang="en-GB" sz="1400" dirty="0">
                <a:solidFill>
                  <a:srgbClr val="404040"/>
                </a:solidFill>
                <a:latin typeface="+mn-lt"/>
              </a:rPr>
              <a:t>When asked to consider mealtimes at home, Year 6 had a greater propensity to say they enjoyed their mealtimes (55% v. 46% of Year 4 that said the same). Year 6 also felt they were given more choice over what they eat and how much they decide to eat.</a:t>
            </a:r>
          </a:p>
          <a:p>
            <a:pPr>
              <a:lnSpc>
                <a:spcPct val="100000"/>
              </a:lnSpc>
              <a:spcBef>
                <a:spcPts val="600"/>
              </a:spcBef>
              <a:spcAft>
                <a:spcPts val="600"/>
              </a:spcAft>
            </a:pPr>
            <a:r>
              <a:rPr lang="en-GB" sz="1400" dirty="0">
                <a:solidFill>
                  <a:srgbClr val="404040"/>
                </a:solidFill>
                <a:latin typeface="+mn-lt"/>
              </a:rPr>
              <a:t>Aside from use of technology at the dinner table, Year 4 are more likely than Year 6 to have rules in place at home around food and eating. In total 19% of Year 6 did not have any of the listed rules at home, with 11% of Year 4 saying the same.</a:t>
            </a:r>
          </a:p>
          <a:p>
            <a:pPr>
              <a:lnSpc>
                <a:spcPct val="100000"/>
              </a:lnSpc>
              <a:spcBef>
                <a:spcPts val="600"/>
              </a:spcBef>
              <a:spcAft>
                <a:spcPts val="600"/>
              </a:spcAft>
            </a:pPr>
            <a:r>
              <a:rPr lang="en-GB" sz="1400" dirty="0">
                <a:solidFill>
                  <a:srgbClr val="404040"/>
                </a:solidFill>
                <a:latin typeface="+mn-lt"/>
              </a:rPr>
              <a:t>A fifth of pupils from Year 4 say they have takeaway style meals daily/most days, compared to 12% of Year 6 that say the same.</a:t>
            </a:r>
          </a:p>
          <a:p>
            <a:pPr marL="0" indent="0">
              <a:lnSpc>
                <a:spcPct val="100000"/>
              </a:lnSpc>
              <a:spcBef>
                <a:spcPts val="600"/>
              </a:spcBef>
              <a:spcAft>
                <a:spcPts val="600"/>
              </a:spcAft>
              <a:buNone/>
            </a:pPr>
            <a:r>
              <a:rPr lang="en-GB" sz="1600" b="1" dirty="0">
                <a:solidFill>
                  <a:srgbClr val="92D050"/>
                </a:solidFill>
                <a:latin typeface="+mn-lt"/>
              </a:rPr>
              <a:t>Wellbeing</a:t>
            </a:r>
          </a:p>
          <a:p>
            <a:pPr>
              <a:lnSpc>
                <a:spcPct val="100000"/>
              </a:lnSpc>
              <a:spcBef>
                <a:spcPts val="600"/>
              </a:spcBef>
              <a:spcAft>
                <a:spcPts val="600"/>
              </a:spcAft>
            </a:pPr>
            <a:r>
              <a:rPr lang="en-GB" sz="1400" dirty="0">
                <a:solidFill>
                  <a:srgbClr val="404040"/>
                </a:solidFill>
                <a:latin typeface="+mn-lt"/>
              </a:rPr>
              <a:t>Year 4 and Year 6 have equally good dental hygiene. 50% of Year 6 have been to the dentist in the last year compared to 36% of Year 4. However, 49% of Year 4 are unable to remember (compared to 40% of Year 6).</a:t>
            </a:r>
          </a:p>
          <a:p>
            <a:pPr>
              <a:lnSpc>
                <a:spcPct val="100000"/>
              </a:lnSpc>
              <a:spcBef>
                <a:spcPts val="600"/>
              </a:spcBef>
              <a:spcAft>
                <a:spcPts val="600"/>
              </a:spcAft>
            </a:pPr>
            <a:r>
              <a:rPr lang="en-US" sz="1400" dirty="0">
                <a:solidFill>
                  <a:srgbClr val="404040"/>
                </a:solidFill>
                <a:latin typeface="+mn-lt"/>
              </a:rPr>
              <a:t>50% of Year 6 have had days off in the last year that weren’t for holidays or common illnesses. The most common reason for absence is hospital appointments (46%).</a:t>
            </a:r>
            <a:endParaRPr lang="en-GB" sz="1400" dirty="0">
              <a:solidFill>
                <a:srgbClr val="404040"/>
              </a:solidFill>
              <a:latin typeface="+mn-lt"/>
            </a:endParaRPr>
          </a:p>
        </p:txBody>
      </p:sp>
    </p:spTree>
    <p:extLst>
      <p:ext uri="{BB962C8B-B14F-4D97-AF65-F5344CB8AC3E}">
        <p14:creationId xmlns:p14="http://schemas.microsoft.com/office/powerpoint/2010/main" val="20017074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Year 4 vs Year 6 (2)</a:t>
            </a:r>
          </a:p>
        </p:txBody>
      </p:sp>
      <p:sp>
        <p:nvSpPr>
          <p:cNvPr id="6" name="Content Placeholder 2"/>
          <p:cNvSpPr>
            <a:spLocks noGrp="1"/>
          </p:cNvSpPr>
          <p:nvPr>
            <p:ph idx="1"/>
          </p:nvPr>
        </p:nvSpPr>
        <p:spPr>
          <a:xfrm>
            <a:off x="183019" y="834244"/>
            <a:ext cx="11208070" cy="5678068"/>
          </a:xfrm>
        </p:spPr>
        <p:txBody>
          <a:bodyPr>
            <a:noAutofit/>
          </a:bodyPr>
          <a:lstStyle/>
          <a:p>
            <a:pPr marL="0" indent="0">
              <a:lnSpc>
                <a:spcPct val="100000"/>
              </a:lnSpc>
              <a:spcBef>
                <a:spcPts val="600"/>
              </a:spcBef>
              <a:spcAft>
                <a:spcPts val="600"/>
              </a:spcAft>
              <a:buNone/>
            </a:pPr>
            <a:r>
              <a:rPr lang="en-GB" sz="1600" b="1" dirty="0">
                <a:solidFill>
                  <a:schemeClr val="accent2"/>
                </a:solidFill>
                <a:latin typeface="+mn-lt"/>
              </a:rPr>
              <a:t>Physical activity </a:t>
            </a:r>
          </a:p>
          <a:p>
            <a:pPr>
              <a:lnSpc>
                <a:spcPct val="100000"/>
              </a:lnSpc>
              <a:spcBef>
                <a:spcPts val="600"/>
              </a:spcBef>
              <a:spcAft>
                <a:spcPts val="600"/>
              </a:spcAft>
            </a:pPr>
            <a:r>
              <a:rPr lang="en-GB" sz="1400" dirty="0">
                <a:solidFill>
                  <a:srgbClr val="404040"/>
                </a:solidFill>
                <a:latin typeface="+mn-lt"/>
              </a:rPr>
              <a:t>49% of Year 6 pupils exercised five days or more in the last week, with 47% of Year 4s also pupils claiming to do so. </a:t>
            </a:r>
          </a:p>
          <a:p>
            <a:pPr>
              <a:lnSpc>
                <a:spcPct val="100000"/>
              </a:lnSpc>
              <a:spcBef>
                <a:spcPts val="600"/>
              </a:spcBef>
              <a:spcAft>
                <a:spcPts val="600"/>
              </a:spcAft>
            </a:pPr>
            <a:r>
              <a:rPr lang="en-GB" sz="1400" dirty="0">
                <a:solidFill>
                  <a:srgbClr val="404040"/>
                </a:solidFill>
                <a:latin typeface="+mn-lt"/>
              </a:rPr>
              <a:t>When asked who they do physical activities with, both year groups are most likely to do so with friends in school. 45% of Year 6 said they exercised with friends after school, this is compared to 39% of Year 4 that said the same. Year 4 were more likely than Year 6 to exercise in school clubs (24% v. 18% respectively).</a:t>
            </a:r>
          </a:p>
          <a:p>
            <a:pPr>
              <a:lnSpc>
                <a:spcPct val="100000"/>
              </a:lnSpc>
              <a:spcBef>
                <a:spcPts val="600"/>
              </a:spcBef>
              <a:spcAft>
                <a:spcPts val="600"/>
              </a:spcAft>
            </a:pPr>
            <a:r>
              <a:rPr lang="en-GB" sz="1400" dirty="0">
                <a:solidFill>
                  <a:srgbClr val="404040"/>
                </a:solidFill>
                <a:latin typeface="+mn-lt"/>
              </a:rPr>
              <a:t>Year 6 are more likely to exercise for longer than Year 4 pupils, with 79% of Year 6 saying they exercise for over 30 minutes a day; 73% of Year 4 say the same. </a:t>
            </a:r>
          </a:p>
          <a:p>
            <a:pPr>
              <a:lnSpc>
                <a:spcPct val="100000"/>
              </a:lnSpc>
              <a:spcBef>
                <a:spcPts val="600"/>
              </a:spcBef>
              <a:spcAft>
                <a:spcPts val="600"/>
              </a:spcAft>
            </a:pPr>
            <a:r>
              <a:rPr lang="en-GB" sz="1400" dirty="0">
                <a:solidFill>
                  <a:srgbClr val="404040"/>
                </a:solidFill>
                <a:latin typeface="+mn-lt"/>
              </a:rPr>
              <a:t>Of the 17% of pupils that don’t enjoy physical activity, we asked why. The top reason for both was ‘getting hot and tired’. </a:t>
            </a:r>
            <a:r>
              <a:rPr lang="en-US" sz="1400" dirty="0">
                <a:solidFill>
                  <a:srgbClr val="404040"/>
                </a:solidFill>
                <a:latin typeface="+mn-lt"/>
              </a:rPr>
              <a:t>46% of Year 6 cited ability, compared to 29% of Year 4 and 37% of Year 6 cited ‘feeling shy about my body’ compared to 18% of Year 4.</a:t>
            </a:r>
          </a:p>
          <a:p>
            <a:pPr marL="0" indent="0">
              <a:lnSpc>
                <a:spcPct val="100000"/>
              </a:lnSpc>
              <a:spcBef>
                <a:spcPts val="600"/>
              </a:spcBef>
              <a:spcAft>
                <a:spcPts val="600"/>
              </a:spcAft>
              <a:buNone/>
            </a:pPr>
            <a:r>
              <a:rPr lang="en-GB" sz="1600" b="1" dirty="0">
                <a:solidFill>
                  <a:srgbClr val="00A8D1"/>
                </a:solidFill>
                <a:latin typeface="+mn-lt"/>
              </a:rPr>
              <a:t>Relationships</a:t>
            </a:r>
          </a:p>
          <a:p>
            <a:pPr>
              <a:lnSpc>
                <a:spcPct val="100000"/>
              </a:lnSpc>
              <a:spcBef>
                <a:spcPts val="600"/>
              </a:spcBef>
              <a:spcAft>
                <a:spcPts val="600"/>
              </a:spcAft>
            </a:pPr>
            <a:r>
              <a:rPr lang="en-GB" sz="1400" dirty="0">
                <a:solidFill>
                  <a:srgbClr val="404040"/>
                </a:solidFill>
                <a:latin typeface="+mn-lt"/>
              </a:rPr>
              <a:t>27% of Year 4 pupils say they have been bullied at or near school in the past 12 months and 16% say they have been bullied online. For Year 6, the proportion of pupils that say they have been bullied is 28%, with 14% bullied online. Year 4 are more likely than Year 6 to be bullied at home (8% v. 5%).</a:t>
            </a:r>
          </a:p>
          <a:p>
            <a:pPr>
              <a:lnSpc>
                <a:spcPct val="100000"/>
              </a:lnSpc>
              <a:spcBef>
                <a:spcPts val="600"/>
              </a:spcBef>
              <a:spcAft>
                <a:spcPts val="600"/>
              </a:spcAft>
            </a:pPr>
            <a:r>
              <a:rPr lang="en-GB" sz="1400" dirty="0">
                <a:solidFill>
                  <a:srgbClr val="404040"/>
                </a:solidFill>
                <a:latin typeface="+mn-lt"/>
              </a:rPr>
              <a:t>In most incidences bullying has been by a child they know (50% of Year 4 and 60% of Year 6) but can sometimes be by a child they don’t know (25% of Year 4 say this and 20% of Year 6).</a:t>
            </a:r>
          </a:p>
          <a:p>
            <a:pPr>
              <a:lnSpc>
                <a:spcPct val="100000"/>
              </a:lnSpc>
              <a:spcBef>
                <a:spcPts val="600"/>
              </a:spcBef>
              <a:spcAft>
                <a:spcPts val="600"/>
              </a:spcAft>
            </a:pPr>
            <a:r>
              <a:rPr lang="en-US" sz="1400" dirty="0">
                <a:solidFill>
                  <a:srgbClr val="404040"/>
                </a:solidFill>
                <a:latin typeface="+mn-lt"/>
              </a:rPr>
              <a:t>Being bullied for the way they looked is higher among Year 6 (37%) than Year 4 (23%), as well as being bullied for your size or weight (30% in Year 6 v. 19% of Year 4). </a:t>
            </a:r>
            <a:endParaRPr lang="en-GB" sz="1400" dirty="0">
              <a:latin typeface="+mn-lt"/>
            </a:endParaRPr>
          </a:p>
        </p:txBody>
      </p:sp>
    </p:spTree>
    <p:extLst>
      <p:ext uri="{BB962C8B-B14F-4D97-AF65-F5344CB8AC3E}">
        <p14:creationId xmlns:p14="http://schemas.microsoft.com/office/powerpoint/2010/main" val="41622355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Year 4 vs Year 6 (3)</a:t>
            </a:r>
          </a:p>
        </p:txBody>
      </p:sp>
      <p:sp>
        <p:nvSpPr>
          <p:cNvPr id="6" name="Content Placeholder 2"/>
          <p:cNvSpPr>
            <a:spLocks noGrp="1"/>
          </p:cNvSpPr>
          <p:nvPr>
            <p:ph idx="1"/>
          </p:nvPr>
        </p:nvSpPr>
        <p:spPr>
          <a:xfrm>
            <a:off x="183018" y="834244"/>
            <a:ext cx="11334531" cy="5843756"/>
          </a:xfrm>
        </p:spPr>
        <p:txBody>
          <a:bodyPr>
            <a:noAutofit/>
          </a:bodyPr>
          <a:lstStyle/>
          <a:p>
            <a:pPr marL="0" indent="0">
              <a:lnSpc>
                <a:spcPct val="100000"/>
              </a:lnSpc>
              <a:spcBef>
                <a:spcPts val="600"/>
              </a:spcBef>
              <a:spcAft>
                <a:spcPts val="600"/>
              </a:spcAft>
              <a:buNone/>
            </a:pPr>
            <a:r>
              <a:rPr lang="en-GB" sz="1600" b="1">
                <a:solidFill>
                  <a:srgbClr val="7030A0"/>
                </a:solidFill>
                <a:latin typeface="+mn-lt"/>
              </a:rPr>
              <a:t>Emotional wellbeing</a:t>
            </a:r>
          </a:p>
          <a:p>
            <a:pPr>
              <a:lnSpc>
                <a:spcPct val="100000"/>
              </a:lnSpc>
              <a:spcBef>
                <a:spcPts val="600"/>
              </a:spcBef>
              <a:spcAft>
                <a:spcPts val="600"/>
              </a:spcAft>
            </a:pPr>
            <a:r>
              <a:rPr lang="en-GB" sz="1400">
                <a:solidFill>
                  <a:srgbClr val="404040"/>
                </a:solidFill>
                <a:latin typeface="+mn-lt"/>
              </a:rPr>
              <a:t>Worries about exams and tests are the biggest concern for Year 6 (31%) and Year 4 (28%). Year 4 are more likely to worry about their friends being bullied (22% v. 11% of Year 6) with Year 6 more likely to worry about problems with friends </a:t>
            </a:r>
            <a:r>
              <a:rPr lang="en-GB" sz="1400">
                <a:solidFill>
                  <a:srgbClr val="404040"/>
                </a:solidFill>
              </a:rPr>
              <a:t>(21% v. 15% of Year 4) </a:t>
            </a:r>
            <a:r>
              <a:rPr lang="en-GB" sz="1400">
                <a:solidFill>
                  <a:srgbClr val="404040"/>
                </a:solidFill>
                <a:latin typeface="+mn-lt"/>
              </a:rPr>
              <a:t>.</a:t>
            </a:r>
          </a:p>
          <a:p>
            <a:pPr>
              <a:lnSpc>
                <a:spcPct val="100000"/>
              </a:lnSpc>
              <a:spcBef>
                <a:spcPts val="600"/>
              </a:spcBef>
              <a:spcAft>
                <a:spcPts val="600"/>
              </a:spcAft>
            </a:pPr>
            <a:r>
              <a:rPr lang="en-GB" sz="1400">
                <a:solidFill>
                  <a:srgbClr val="404040"/>
                </a:solidFill>
                <a:latin typeface="+mn-lt"/>
              </a:rPr>
              <a:t>Year 4 pupils appear more resilient than Year 6, with 60% scoring above 23 (Medium-High/High) compared to 51% of Year 6. </a:t>
            </a:r>
          </a:p>
          <a:p>
            <a:pPr>
              <a:lnSpc>
                <a:spcPct val="100000"/>
              </a:lnSpc>
              <a:spcBef>
                <a:spcPts val="600"/>
              </a:spcBef>
              <a:spcAft>
                <a:spcPts val="600"/>
              </a:spcAft>
            </a:pPr>
            <a:r>
              <a:rPr lang="en-GB" sz="1400">
                <a:solidFill>
                  <a:srgbClr val="404040"/>
                </a:solidFill>
                <a:latin typeface="+mn-lt"/>
              </a:rPr>
              <a:t>84% in Year 6 say </a:t>
            </a:r>
            <a:r>
              <a:rPr lang="en-US" sz="1400">
                <a:solidFill>
                  <a:srgbClr val="404040"/>
                </a:solidFill>
                <a:latin typeface="+mn-lt"/>
              </a:rPr>
              <a:t>they are ‘sometimes’ or ‘always’ listened to when people are making decisions about them, compared to 77% of Year 4. </a:t>
            </a:r>
          </a:p>
          <a:p>
            <a:pPr marL="0" indent="0">
              <a:lnSpc>
                <a:spcPct val="100000"/>
              </a:lnSpc>
              <a:spcBef>
                <a:spcPts val="600"/>
              </a:spcBef>
              <a:spcAft>
                <a:spcPts val="600"/>
              </a:spcAft>
              <a:buNone/>
            </a:pPr>
            <a:r>
              <a:rPr lang="en-GB" sz="1600" b="1">
                <a:solidFill>
                  <a:schemeClr val="accent4">
                    <a:lumMod val="75000"/>
                  </a:schemeClr>
                </a:solidFill>
                <a:latin typeface="+mn-lt"/>
              </a:rPr>
              <a:t>Staying safe</a:t>
            </a:r>
          </a:p>
          <a:p>
            <a:pPr>
              <a:lnSpc>
                <a:spcPct val="100000"/>
              </a:lnSpc>
              <a:spcBef>
                <a:spcPts val="600"/>
              </a:spcBef>
              <a:spcAft>
                <a:spcPts val="600"/>
              </a:spcAft>
            </a:pPr>
            <a:r>
              <a:rPr lang="en-GB" sz="1400">
                <a:solidFill>
                  <a:srgbClr val="404040"/>
                </a:solidFill>
                <a:latin typeface="+mn-lt"/>
              </a:rPr>
              <a:t>Overall pupils in both year groups feel safe although Year 6 is in stronger agreement that Year 4. 85% of Year 4 pupils feel safe when they are at home, and 92% of Year 6 pupil say the same.</a:t>
            </a:r>
          </a:p>
          <a:p>
            <a:pPr>
              <a:lnSpc>
                <a:spcPct val="100000"/>
              </a:lnSpc>
              <a:spcBef>
                <a:spcPts val="600"/>
              </a:spcBef>
              <a:spcAft>
                <a:spcPts val="600"/>
              </a:spcAft>
            </a:pPr>
            <a:r>
              <a:rPr lang="en-GB" sz="1400">
                <a:solidFill>
                  <a:srgbClr val="404040"/>
                </a:solidFill>
                <a:latin typeface="+mn-lt"/>
              </a:rPr>
              <a:t>Nearly a fifth of both Year 4 and Year 6 pupils have seen knives used as a threat (16% and 17% respectively). </a:t>
            </a:r>
          </a:p>
          <a:p>
            <a:pPr>
              <a:lnSpc>
                <a:spcPct val="100000"/>
              </a:lnSpc>
              <a:spcBef>
                <a:spcPts val="600"/>
              </a:spcBef>
              <a:spcAft>
                <a:spcPts val="600"/>
              </a:spcAft>
            </a:pPr>
            <a:r>
              <a:rPr lang="en-GB" sz="1400">
                <a:solidFill>
                  <a:srgbClr val="404040"/>
                </a:solidFill>
                <a:latin typeface="+mn-lt"/>
              </a:rPr>
              <a:t>Pupils across both year groups responded similarly in regard to how safe they felt in settings around school and during the day (with around 80% and above answering they felt safe in all these settings). After dark this number drops with 38% in Year 4 and 36% in Year 6 feeling safe. </a:t>
            </a:r>
          </a:p>
          <a:p>
            <a:pPr>
              <a:lnSpc>
                <a:spcPct val="100000"/>
              </a:lnSpc>
              <a:spcBef>
                <a:spcPts val="600"/>
              </a:spcBef>
              <a:spcAft>
                <a:spcPts val="600"/>
              </a:spcAft>
            </a:pPr>
            <a:r>
              <a:rPr lang="en-GB" sz="1400">
                <a:solidFill>
                  <a:srgbClr val="404040"/>
                </a:solidFill>
                <a:latin typeface="+mn-lt"/>
              </a:rPr>
              <a:t>68% of those in Year 4 feel they can get involved in their community. This figures increases slightly to 73% across Year 6.</a:t>
            </a:r>
          </a:p>
          <a:p>
            <a:pPr marL="0" indent="0">
              <a:lnSpc>
                <a:spcPct val="100000"/>
              </a:lnSpc>
              <a:spcBef>
                <a:spcPts val="600"/>
              </a:spcBef>
              <a:spcAft>
                <a:spcPts val="600"/>
              </a:spcAft>
              <a:buNone/>
            </a:pPr>
            <a:r>
              <a:rPr lang="en-GB" sz="1600" b="1">
                <a:solidFill>
                  <a:srgbClr val="C00000"/>
                </a:solidFill>
                <a:latin typeface="+mn-lt"/>
              </a:rPr>
              <a:t>Staying safe: Experiences with alcohol, cigarettes and drugs</a:t>
            </a:r>
          </a:p>
          <a:p>
            <a:pPr>
              <a:lnSpc>
                <a:spcPct val="100000"/>
              </a:lnSpc>
              <a:spcBef>
                <a:spcPts val="600"/>
              </a:spcBef>
              <a:spcAft>
                <a:spcPts val="600"/>
              </a:spcAft>
            </a:pPr>
            <a:r>
              <a:rPr lang="en-GB" sz="1400">
                <a:solidFill>
                  <a:srgbClr val="404040"/>
                </a:solidFill>
                <a:latin typeface="+mn-lt"/>
              </a:rPr>
              <a:t>6% of Year 6 pupils have had an alcoholic drink in the last 7 days. 2% of Year 6 pupils have tried smoking and 5% have tried or regularly use vapes.</a:t>
            </a:r>
          </a:p>
          <a:p>
            <a:pPr>
              <a:lnSpc>
                <a:spcPct val="100000"/>
              </a:lnSpc>
              <a:spcBef>
                <a:spcPts val="600"/>
              </a:spcBef>
              <a:spcAft>
                <a:spcPts val="600"/>
              </a:spcAft>
            </a:pPr>
            <a:r>
              <a:rPr lang="en-GB" sz="1400">
                <a:solidFill>
                  <a:srgbClr val="404040"/>
                </a:solidFill>
                <a:latin typeface="+mn-lt"/>
              </a:rPr>
              <a:t>Fewer Year 4 pupils compared to Year 6 notice their parents/carers drink alcohol (38% v. 51% respectively). However, Year 4 are more likely than Year 6 to notice or perceive impacts when their parents/carers drink (37% v. 21% respectively).</a:t>
            </a:r>
          </a:p>
        </p:txBody>
      </p:sp>
    </p:spTree>
    <p:extLst>
      <p:ext uri="{BB962C8B-B14F-4D97-AF65-F5344CB8AC3E}">
        <p14:creationId xmlns:p14="http://schemas.microsoft.com/office/powerpoint/2010/main" val="37618537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Year 4 vs Year 6 (4)</a:t>
            </a:r>
          </a:p>
        </p:txBody>
      </p:sp>
      <p:sp>
        <p:nvSpPr>
          <p:cNvPr id="6" name="Content Placeholder 2"/>
          <p:cNvSpPr>
            <a:spLocks noGrp="1"/>
          </p:cNvSpPr>
          <p:nvPr>
            <p:ph idx="1"/>
          </p:nvPr>
        </p:nvSpPr>
        <p:spPr>
          <a:xfrm>
            <a:off x="183018" y="834244"/>
            <a:ext cx="11305347" cy="5678068"/>
          </a:xfrm>
        </p:spPr>
        <p:txBody>
          <a:bodyPr>
            <a:noAutofit/>
          </a:bodyPr>
          <a:lstStyle/>
          <a:p>
            <a:pPr marL="0" indent="0">
              <a:lnSpc>
                <a:spcPct val="100000"/>
              </a:lnSpc>
              <a:spcBef>
                <a:spcPts val="600"/>
              </a:spcBef>
              <a:spcAft>
                <a:spcPts val="600"/>
              </a:spcAft>
              <a:buNone/>
            </a:pPr>
            <a:r>
              <a:rPr lang="en-GB" sz="1600" b="1" dirty="0">
                <a:solidFill>
                  <a:srgbClr val="FA50E2"/>
                </a:solidFill>
                <a:latin typeface="+mn-lt"/>
              </a:rPr>
              <a:t>Self awareness</a:t>
            </a:r>
          </a:p>
          <a:p>
            <a:pPr>
              <a:lnSpc>
                <a:spcPct val="100000"/>
              </a:lnSpc>
              <a:spcBef>
                <a:spcPts val="600"/>
              </a:spcBef>
              <a:spcAft>
                <a:spcPts val="600"/>
              </a:spcAft>
            </a:pPr>
            <a:r>
              <a:rPr lang="en-GB" sz="1400" dirty="0">
                <a:solidFill>
                  <a:srgbClr val="404040"/>
                </a:solidFill>
                <a:latin typeface="+mn-lt"/>
              </a:rPr>
              <a:t>Parents and carers are the most popular choice for finding out about growing up and body changes, more so in Year 6 than Year 4 (70% v. 66%). More Year 4 pupils than Year 6 talk to their doctors (28% v. 21%) or their teachers (23% v. 18%).</a:t>
            </a:r>
          </a:p>
          <a:p>
            <a:pPr>
              <a:lnSpc>
                <a:spcPct val="100000"/>
              </a:lnSpc>
              <a:spcBef>
                <a:spcPts val="600"/>
              </a:spcBef>
              <a:spcAft>
                <a:spcPts val="600"/>
              </a:spcAft>
            </a:pPr>
            <a:r>
              <a:rPr lang="en-GB" sz="1400" dirty="0">
                <a:solidFill>
                  <a:srgbClr val="404040"/>
                </a:solidFill>
                <a:latin typeface="+mn-lt"/>
              </a:rPr>
              <a:t>Year 6 pupils are more confident that they know enough about their bodies, with 77% saying that they do know enough. Year 4 students have less confidence, with 55% saying ‘</a:t>
            </a:r>
            <a:r>
              <a:rPr lang="en-GB" sz="1400" dirty="0" err="1">
                <a:solidFill>
                  <a:srgbClr val="404040"/>
                </a:solidFill>
                <a:latin typeface="+mn-lt"/>
              </a:rPr>
              <a:t>yes’</a:t>
            </a:r>
            <a:r>
              <a:rPr lang="en-GB" sz="1400" dirty="0">
                <a:solidFill>
                  <a:srgbClr val="404040"/>
                </a:solidFill>
                <a:latin typeface="+mn-lt"/>
              </a:rPr>
              <a:t> when asked. </a:t>
            </a:r>
          </a:p>
          <a:p>
            <a:pPr>
              <a:lnSpc>
                <a:spcPct val="100000"/>
              </a:lnSpc>
              <a:spcBef>
                <a:spcPts val="600"/>
              </a:spcBef>
              <a:spcAft>
                <a:spcPts val="600"/>
              </a:spcAft>
            </a:pPr>
            <a:r>
              <a:rPr lang="en-GB" sz="1400" dirty="0">
                <a:solidFill>
                  <a:srgbClr val="404040"/>
                </a:solidFill>
                <a:latin typeface="+mn-lt"/>
              </a:rPr>
              <a:t>56% pf Year 4 pupils feel happy </a:t>
            </a:r>
            <a:r>
              <a:rPr lang="en-US" sz="1400" dirty="0">
                <a:solidFill>
                  <a:srgbClr val="404040"/>
                </a:solidFill>
                <a:latin typeface="+mn-lt"/>
              </a:rPr>
              <a:t>about growing up and body changes with 49% of Year 6 saying the same.</a:t>
            </a:r>
            <a:endParaRPr lang="en-GB" sz="1400" dirty="0">
              <a:solidFill>
                <a:srgbClr val="404040"/>
              </a:solidFill>
              <a:latin typeface="+mn-lt"/>
            </a:endParaRPr>
          </a:p>
          <a:p>
            <a:pPr marL="0" indent="0">
              <a:lnSpc>
                <a:spcPct val="100000"/>
              </a:lnSpc>
              <a:spcBef>
                <a:spcPts val="600"/>
              </a:spcBef>
              <a:spcAft>
                <a:spcPts val="600"/>
              </a:spcAft>
              <a:buNone/>
            </a:pPr>
            <a:r>
              <a:rPr lang="en-GB" sz="1600" b="1" dirty="0">
                <a:solidFill>
                  <a:srgbClr val="FF0000"/>
                </a:solidFill>
                <a:latin typeface="+mn-lt"/>
              </a:rPr>
              <a:t>Technology and being online</a:t>
            </a:r>
          </a:p>
          <a:p>
            <a:pPr>
              <a:lnSpc>
                <a:spcPct val="100000"/>
              </a:lnSpc>
              <a:spcBef>
                <a:spcPts val="600"/>
              </a:spcBef>
              <a:spcAft>
                <a:spcPts val="600"/>
              </a:spcAft>
            </a:pPr>
            <a:r>
              <a:rPr lang="en-GB" sz="1400" dirty="0">
                <a:solidFill>
                  <a:srgbClr val="404040"/>
                </a:solidFill>
                <a:latin typeface="+mn-lt"/>
              </a:rPr>
              <a:t>Year 4 pupils are more likely to encounter rules at home about the length of time they are allowed to be online and at certain times compared to their older counterparts. Year 6 are however more likely to receive guidance from parents/carers about which sites are appropriate/inappropriate or have help when something bothers them compared to Year 4 pupils.</a:t>
            </a:r>
          </a:p>
          <a:p>
            <a:pPr>
              <a:lnSpc>
                <a:spcPct val="100000"/>
              </a:lnSpc>
              <a:spcBef>
                <a:spcPts val="600"/>
              </a:spcBef>
              <a:spcAft>
                <a:spcPts val="600"/>
              </a:spcAft>
            </a:pPr>
            <a:r>
              <a:rPr lang="en-GB" sz="1400" dirty="0">
                <a:solidFill>
                  <a:srgbClr val="404040"/>
                </a:solidFill>
                <a:latin typeface="+mn-lt"/>
              </a:rPr>
              <a:t>95% of Year 4 pupils have some sort of social media account with the figure marginally higher at 97% for Year 6. More Year 6 pupils than Year 4 have accounts on every social media listed apart from Minecraft. The biggest gap in accounts is seen in WhatsApp (68% v. 31%), Snapchat (49% v. 25%) and TikTok (50% v. 24%). 15% of Year 6s are using Artificial Intelligence Chatbots as are 9% of Year 4s. </a:t>
            </a:r>
          </a:p>
          <a:p>
            <a:pPr>
              <a:lnSpc>
                <a:spcPct val="100000"/>
              </a:lnSpc>
              <a:spcBef>
                <a:spcPts val="600"/>
              </a:spcBef>
              <a:spcAft>
                <a:spcPts val="600"/>
              </a:spcAft>
            </a:pPr>
            <a:r>
              <a:rPr lang="en-GB" sz="1400" dirty="0">
                <a:solidFill>
                  <a:srgbClr val="404040"/>
                </a:solidFill>
                <a:latin typeface="+mn-lt"/>
              </a:rPr>
              <a:t>Online safety varies across the age groups. 98% of Year 6 pupils have been told how to stay safe when being online, this figure decreases to 93% for Year 4 pupils. 70% of Year 4 and Year 6 pupils always follow advice they’ve been given about staying safe online.</a:t>
            </a:r>
          </a:p>
          <a:p>
            <a:pPr>
              <a:lnSpc>
                <a:spcPct val="100000"/>
              </a:lnSpc>
              <a:spcBef>
                <a:spcPts val="600"/>
              </a:spcBef>
              <a:spcAft>
                <a:spcPts val="600"/>
              </a:spcAft>
            </a:pPr>
            <a:r>
              <a:rPr lang="en-GB" sz="1400" dirty="0">
                <a:solidFill>
                  <a:srgbClr val="404040"/>
                </a:solidFill>
                <a:latin typeface="+mn-lt"/>
              </a:rPr>
              <a:t>32% Year 4s and Year 6s have seen upsetting content online, whereas 40% of Year 6 pupils have lied about their age online to access age restricted contents, ‘only’ 27% of Year 4 say they have done so. </a:t>
            </a:r>
          </a:p>
          <a:p>
            <a:pPr>
              <a:lnSpc>
                <a:spcPct val="100000"/>
              </a:lnSpc>
              <a:spcBef>
                <a:spcPts val="600"/>
              </a:spcBef>
              <a:spcAft>
                <a:spcPts val="600"/>
              </a:spcAft>
            </a:pPr>
            <a:r>
              <a:rPr lang="en-GB" sz="1400" dirty="0">
                <a:solidFill>
                  <a:srgbClr val="404040"/>
                </a:solidFill>
                <a:latin typeface="+mn-lt"/>
              </a:rPr>
              <a:t>16% of Year 4 and 12% of Year 6 have accessed services for young people in Doncaster. </a:t>
            </a:r>
          </a:p>
          <a:p>
            <a:pPr>
              <a:lnSpc>
                <a:spcPct val="100000"/>
              </a:lnSpc>
              <a:spcBef>
                <a:spcPts val="600"/>
              </a:spcBef>
              <a:spcAft>
                <a:spcPts val="600"/>
              </a:spcAft>
            </a:pPr>
            <a:endParaRPr lang="en-GB" sz="1400" dirty="0"/>
          </a:p>
        </p:txBody>
      </p:sp>
    </p:spTree>
    <p:extLst>
      <p:ext uri="{BB962C8B-B14F-4D97-AF65-F5344CB8AC3E}">
        <p14:creationId xmlns:p14="http://schemas.microsoft.com/office/powerpoint/2010/main" val="3487845403"/>
      </p:ext>
    </p:extLst>
  </p:cSld>
  <p:clrMapOvr>
    <a:masterClrMapping/>
  </p:clrMapOvr>
  <p:extLst>
    <p:ext uri="{6950BFC3-D8DA-4A85-94F7-54DA5524770B}">
      <p188:commentRel xmlns:p188="http://schemas.microsoft.com/office/powerpoint/2018/8/main" r:id="rId3"/>
    </p:ext>
  </p:extLs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Girls vs Boys (1)</a:t>
            </a:r>
          </a:p>
        </p:txBody>
      </p:sp>
      <p:sp>
        <p:nvSpPr>
          <p:cNvPr id="6" name="Content Placeholder 2"/>
          <p:cNvSpPr>
            <a:spLocks noGrp="1"/>
          </p:cNvSpPr>
          <p:nvPr>
            <p:ph idx="1"/>
          </p:nvPr>
        </p:nvSpPr>
        <p:spPr>
          <a:xfrm>
            <a:off x="183599" y="835200"/>
            <a:ext cx="11324221" cy="5894642"/>
          </a:xfrm>
        </p:spPr>
        <p:txBody>
          <a:bodyPr>
            <a:noAutofit/>
          </a:bodyPr>
          <a:lstStyle/>
          <a:p>
            <a:pPr marL="0" indent="0">
              <a:lnSpc>
                <a:spcPct val="110000"/>
              </a:lnSpc>
              <a:buNone/>
            </a:pPr>
            <a:r>
              <a:rPr lang="en-GB" sz="1400">
                <a:solidFill>
                  <a:schemeClr val="tx1">
                    <a:lumMod val="65000"/>
                    <a:lumOff val="35000"/>
                  </a:schemeClr>
                </a:solidFill>
                <a:latin typeface="+mn-lt"/>
              </a:rPr>
              <a:t>The sample comprised 1,142 girls (48%) and 1,188 boys (49%). 1</a:t>
            </a:r>
            <a:r>
              <a:rPr lang="en-GB" sz="1400">
                <a:solidFill>
                  <a:srgbClr val="404040"/>
                </a:solidFill>
                <a:latin typeface="+mn-lt"/>
              </a:rPr>
              <a:t>% described themselves differently and 2% preferred not to answer.</a:t>
            </a:r>
            <a:endParaRPr lang="en-GB" sz="1400">
              <a:solidFill>
                <a:schemeClr val="tx1">
                  <a:lumMod val="65000"/>
                  <a:lumOff val="35000"/>
                </a:schemeClr>
              </a:solidFill>
              <a:latin typeface="+mn-lt"/>
            </a:endParaRPr>
          </a:p>
          <a:p>
            <a:pPr marL="0" indent="0">
              <a:lnSpc>
                <a:spcPct val="100000"/>
              </a:lnSpc>
              <a:spcBef>
                <a:spcPts val="600"/>
              </a:spcBef>
              <a:spcAft>
                <a:spcPts val="600"/>
              </a:spcAft>
              <a:buNone/>
            </a:pPr>
            <a:r>
              <a:rPr lang="en-GB" sz="1400">
                <a:solidFill>
                  <a:srgbClr val="404040"/>
                </a:solidFill>
                <a:latin typeface="+mn-lt"/>
              </a:rPr>
              <a:t>Overall, the data suggests no major differences between the way girls and boys have answered the questions. However, there are some subtle differences which are listed below. Some of the findings would appear to be aligned with gender stereotypes, though in absence of causality (i.e. understanding of nature vs nurture, etc.) explanations, or generalisations, have not been attempted.</a:t>
            </a:r>
          </a:p>
          <a:p>
            <a:pPr marL="0" indent="0">
              <a:lnSpc>
                <a:spcPct val="100000"/>
              </a:lnSpc>
              <a:spcBef>
                <a:spcPts val="600"/>
              </a:spcBef>
              <a:spcAft>
                <a:spcPts val="600"/>
              </a:spcAft>
              <a:buNone/>
            </a:pPr>
            <a:r>
              <a:rPr lang="en-GB" sz="1600" b="1">
                <a:solidFill>
                  <a:srgbClr val="00A79B"/>
                </a:solidFill>
                <a:latin typeface="+mn-lt"/>
              </a:rPr>
              <a:t>Healthy eating </a:t>
            </a:r>
          </a:p>
          <a:p>
            <a:pPr>
              <a:lnSpc>
                <a:spcPct val="100000"/>
              </a:lnSpc>
              <a:spcBef>
                <a:spcPts val="600"/>
              </a:spcBef>
              <a:spcAft>
                <a:spcPts val="600"/>
              </a:spcAft>
            </a:pPr>
            <a:r>
              <a:rPr lang="en-GB" sz="1400">
                <a:solidFill>
                  <a:srgbClr val="404040"/>
                </a:solidFill>
                <a:latin typeface="+mn-lt"/>
              </a:rPr>
              <a:t>Girls are more likely to </a:t>
            </a:r>
            <a:r>
              <a:rPr lang="en-US" sz="1400">
                <a:solidFill>
                  <a:srgbClr val="404040"/>
                </a:solidFill>
                <a:latin typeface="+mn-lt"/>
              </a:rPr>
              <a:t>eat with their family/people in the house </a:t>
            </a:r>
            <a:r>
              <a:rPr lang="en-GB" sz="1400">
                <a:solidFill>
                  <a:srgbClr val="404040"/>
                </a:solidFill>
              </a:rPr>
              <a:t>(75% v. 69% for boys) </a:t>
            </a:r>
            <a:r>
              <a:rPr lang="en-US" sz="1400">
                <a:solidFill>
                  <a:srgbClr val="404040"/>
                </a:solidFill>
                <a:latin typeface="+mn-lt"/>
              </a:rPr>
              <a:t>and find mealtimes enjoyable </a:t>
            </a:r>
            <a:r>
              <a:rPr lang="en-GB" sz="1400">
                <a:solidFill>
                  <a:srgbClr val="404040"/>
                </a:solidFill>
              </a:rPr>
              <a:t>(53% v. 47% for boys) </a:t>
            </a:r>
            <a:r>
              <a:rPr lang="en-US" sz="1400">
                <a:solidFill>
                  <a:srgbClr val="404040"/>
                </a:solidFill>
                <a:latin typeface="+mn-lt"/>
              </a:rPr>
              <a:t>.</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Girls are given more choice about what foods they are eating at home (51% v. 40% for boys) and how much they want to eat than boys (47% v. 36% for boys). </a:t>
            </a:r>
          </a:p>
          <a:p>
            <a:pPr>
              <a:lnSpc>
                <a:spcPct val="100000"/>
              </a:lnSpc>
              <a:spcBef>
                <a:spcPts val="600"/>
              </a:spcBef>
              <a:spcAft>
                <a:spcPts val="600"/>
              </a:spcAft>
            </a:pPr>
            <a:r>
              <a:rPr lang="en-GB" sz="1400">
                <a:solidFill>
                  <a:srgbClr val="404040"/>
                </a:solidFill>
                <a:latin typeface="+mn-lt"/>
              </a:rPr>
              <a:t>Girls are more likely to eat fruit and vegetables either most or every day, with 76% doing so, compared to 66% of boys. 32% of boys say they consume energy, sports or fizzy drinks, more than girls at 24%.</a:t>
            </a:r>
          </a:p>
          <a:p>
            <a:pPr marL="0" indent="0">
              <a:lnSpc>
                <a:spcPct val="100000"/>
              </a:lnSpc>
              <a:spcBef>
                <a:spcPts val="600"/>
              </a:spcBef>
              <a:spcAft>
                <a:spcPts val="600"/>
              </a:spcAft>
              <a:buNone/>
            </a:pPr>
            <a:r>
              <a:rPr lang="en-GB" sz="1600" b="1">
                <a:solidFill>
                  <a:srgbClr val="92D050"/>
                </a:solidFill>
                <a:latin typeface="+mn-lt"/>
              </a:rPr>
              <a:t>Wellbeing</a:t>
            </a:r>
            <a:endParaRPr lang="en-GB" sz="1400" b="1">
              <a:solidFill>
                <a:srgbClr val="92D050"/>
              </a:solidFill>
              <a:latin typeface="+mn-lt"/>
            </a:endParaRPr>
          </a:p>
          <a:p>
            <a:pPr>
              <a:lnSpc>
                <a:spcPct val="100000"/>
              </a:lnSpc>
              <a:spcBef>
                <a:spcPts val="600"/>
              </a:spcBef>
              <a:spcAft>
                <a:spcPts val="600"/>
              </a:spcAft>
            </a:pPr>
            <a:r>
              <a:rPr lang="en-GB" sz="1400">
                <a:solidFill>
                  <a:srgbClr val="404040"/>
                </a:solidFill>
                <a:latin typeface="+mn-lt"/>
              </a:rPr>
              <a:t>Oral health is stronger for girls with 81% cleaning their teeth at least twice a day compared to 71% of boys who do so. 46% of girls and 40% of boys have visited the dentist in the last year. </a:t>
            </a:r>
          </a:p>
          <a:p>
            <a:pPr>
              <a:lnSpc>
                <a:spcPct val="100000"/>
              </a:lnSpc>
              <a:spcBef>
                <a:spcPts val="600"/>
              </a:spcBef>
              <a:spcAft>
                <a:spcPts val="600"/>
              </a:spcAft>
            </a:pPr>
            <a:r>
              <a:rPr lang="en-GB" sz="1400">
                <a:solidFill>
                  <a:srgbClr val="404040"/>
                </a:solidFill>
                <a:latin typeface="+mn-lt"/>
              </a:rPr>
              <a:t>Around half of boys and girls had time off for reasons other than common illnesses or holidays in the last year. Of those, the majority is for hospital appointments.</a:t>
            </a:r>
          </a:p>
          <a:p>
            <a:pPr marL="0" indent="0">
              <a:lnSpc>
                <a:spcPct val="100000"/>
              </a:lnSpc>
              <a:spcBef>
                <a:spcPts val="600"/>
              </a:spcBef>
              <a:spcAft>
                <a:spcPts val="600"/>
              </a:spcAft>
              <a:buNone/>
            </a:pPr>
            <a:r>
              <a:rPr lang="en-GB" sz="1600" b="1">
                <a:solidFill>
                  <a:schemeClr val="accent2"/>
                </a:solidFill>
                <a:latin typeface="+mn-lt"/>
              </a:rPr>
              <a:t>Physical activity </a:t>
            </a:r>
          </a:p>
          <a:p>
            <a:pPr>
              <a:lnSpc>
                <a:spcPct val="100000"/>
              </a:lnSpc>
              <a:spcBef>
                <a:spcPts val="600"/>
              </a:spcBef>
              <a:spcAft>
                <a:spcPts val="600"/>
              </a:spcAft>
            </a:pPr>
            <a:r>
              <a:rPr lang="en-GB" sz="1400">
                <a:solidFill>
                  <a:srgbClr val="404040"/>
                </a:solidFill>
                <a:latin typeface="+mn-lt"/>
              </a:rPr>
              <a:t>Boys show a greater propensity to do physical activities with 53% of boys doing some form of physical activity 5 days or more over the last week, compared to the 43% of girls that say the same. 50% of boys are exercising for more than 1 hour each day; the figure decreases to 36% amongst girls.</a:t>
            </a:r>
          </a:p>
          <a:p>
            <a:pPr>
              <a:lnSpc>
                <a:spcPct val="100000"/>
              </a:lnSpc>
              <a:spcBef>
                <a:spcPts val="600"/>
              </a:spcBef>
              <a:spcAft>
                <a:spcPts val="600"/>
              </a:spcAft>
            </a:pPr>
            <a:r>
              <a:rPr lang="en-GB" sz="1400">
                <a:solidFill>
                  <a:srgbClr val="404040"/>
                </a:solidFill>
                <a:latin typeface="+mn-lt"/>
              </a:rPr>
              <a:t>Of those that do not enjoy physical activity, girls are more likely to answer for all reasons apart from ‘having to be competitive’.</a:t>
            </a:r>
            <a:endParaRPr lang="en-GB" sz="1400"/>
          </a:p>
          <a:p>
            <a:pPr marL="0" indent="0">
              <a:lnSpc>
                <a:spcPct val="100000"/>
              </a:lnSpc>
              <a:spcBef>
                <a:spcPts val="600"/>
              </a:spcBef>
              <a:spcAft>
                <a:spcPts val="600"/>
              </a:spcAft>
              <a:buNone/>
            </a:pPr>
            <a:endParaRPr lang="en-GB" sz="1600" b="1"/>
          </a:p>
        </p:txBody>
      </p:sp>
    </p:spTree>
    <p:extLst>
      <p:ext uri="{BB962C8B-B14F-4D97-AF65-F5344CB8AC3E}">
        <p14:creationId xmlns:p14="http://schemas.microsoft.com/office/powerpoint/2010/main" val="39451880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Girls vs Boys (2)</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600" b="1">
                <a:solidFill>
                  <a:srgbClr val="00A8D1"/>
                </a:solidFill>
                <a:latin typeface="+mn-lt"/>
              </a:rPr>
              <a:t>Relationships</a:t>
            </a:r>
          </a:p>
          <a:p>
            <a:pPr>
              <a:lnSpc>
                <a:spcPct val="100000"/>
              </a:lnSpc>
              <a:spcBef>
                <a:spcPts val="600"/>
              </a:spcBef>
              <a:spcAft>
                <a:spcPts val="600"/>
              </a:spcAft>
            </a:pPr>
            <a:r>
              <a:rPr lang="en-GB" sz="1400">
                <a:solidFill>
                  <a:srgbClr val="404040"/>
                </a:solidFill>
                <a:latin typeface="+mn-lt"/>
              </a:rPr>
              <a:t>84% of girls and 79% of boys always </a:t>
            </a:r>
            <a:r>
              <a:rPr lang="en-US" sz="1400">
                <a:solidFill>
                  <a:srgbClr val="404040"/>
                </a:solidFill>
                <a:latin typeface="+mn-lt"/>
              </a:rPr>
              <a:t>feel able to get love and support from people at home if they’re worried/upset about something.</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Bullying stats are similar across genders, however boys are more likely to be bullied by a child they don’t know (26% v. 20%). </a:t>
            </a:r>
          </a:p>
          <a:p>
            <a:pPr>
              <a:lnSpc>
                <a:spcPct val="100000"/>
              </a:lnSpc>
              <a:spcBef>
                <a:spcPts val="600"/>
              </a:spcBef>
              <a:spcAft>
                <a:spcPts val="600"/>
              </a:spcAft>
            </a:pPr>
            <a:r>
              <a:rPr lang="en-GB" sz="1400">
                <a:solidFill>
                  <a:srgbClr val="404040"/>
                </a:solidFill>
                <a:latin typeface="+mn-lt"/>
              </a:rPr>
              <a:t>Of the pupils that say they have been bullied in the last 12 months, girls are more likely to be bullied for their physical appearance: ‘the way you look’ (34% girls vs. 24% boys) and ‘your size and weight’ (25% girls vs. 22% of boys). </a:t>
            </a:r>
          </a:p>
          <a:p>
            <a:pPr>
              <a:lnSpc>
                <a:spcPct val="100000"/>
              </a:lnSpc>
              <a:spcBef>
                <a:spcPts val="600"/>
              </a:spcBef>
              <a:spcAft>
                <a:spcPts val="600"/>
              </a:spcAft>
            </a:pPr>
            <a:r>
              <a:rPr lang="en-GB" sz="1400">
                <a:solidFill>
                  <a:srgbClr val="404040"/>
                </a:solidFill>
                <a:latin typeface="+mn-lt"/>
              </a:rPr>
              <a:t>Girls are more likely to tell someone about being bullied, than boys (83% v. 75% of boys.)</a:t>
            </a:r>
          </a:p>
          <a:p>
            <a:pPr>
              <a:lnSpc>
                <a:spcPct val="100000"/>
              </a:lnSpc>
              <a:spcBef>
                <a:spcPts val="600"/>
              </a:spcBef>
              <a:spcAft>
                <a:spcPts val="600"/>
              </a:spcAft>
            </a:pPr>
            <a:r>
              <a:rPr lang="en-GB" sz="1400">
                <a:solidFill>
                  <a:srgbClr val="404040"/>
                </a:solidFill>
                <a:latin typeface="+mn-lt"/>
              </a:rPr>
              <a:t>Boys are nearly twice as likely to say they have deliberately hurt someone in the past 12 months, 23% say they have compared to ‘only’ 12% of girls.</a:t>
            </a:r>
          </a:p>
          <a:p>
            <a:pPr marL="0" indent="0">
              <a:lnSpc>
                <a:spcPct val="100000"/>
              </a:lnSpc>
              <a:spcBef>
                <a:spcPts val="600"/>
              </a:spcBef>
              <a:spcAft>
                <a:spcPts val="600"/>
              </a:spcAft>
              <a:buNone/>
            </a:pPr>
            <a:r>
              <a:rPr lang="en-GB" sz="1600" b="1">
                <a:solidFill>
                  <a:srgbClr val="7030A0"/>
                </a:solidFill>
                <a:latin typeface="+mn-lt"/>
              </a:rPr>
              <a:t>Emotional wellbeing</a:t>
            </a:r>
          </a:p>
          <a:p>
            <a:pPr>
              <a:lnSpc>
                <a:spcPct val="100000"/>
              </a:lnSpc>
              <a:spcBef>
                <a:spcPts val="600"/>
              </a:spcBef>
              <a:spcAft>
                <a:spcPts val="600"/>
              </a:spcAft>
            </a:pPr>
            <a:r>
              <a:rPr lang="en-GB" sz="1400">
                <a:solidFill>
                  <a:srgbClr val="404040"/>
                </a:solidFill>
                <a:latin typeface="+mn-lt"/>
              </a:rPr>
              <a:t>Girls are more likely to worry about exams and tests than boys (35% v. 24%), more about the way they look (24% v. 13%) and about problems with friends (23% v. 12% of boys). Boys are more likely to not worry about anything (22% v. 13%).</a:t>
            </a:r>
          </a:p>
          <a:p>
            <a:pPr>
              <a:lnSpc>
                <a:spcPct val="100000"/>
              </a:lnSpc>
              <a:spcBef>
                <a:spcPts val="600"/>
              </a:spcBef>
              <a:spcAft>
                <a:spcPts val="600"/>
              </a:spcAft>
            </a:pPr>
            <a:r>
              <a:rPr lang="en-GB" sz="1400">
                <a:solidFill>
                  <a:srgbClr val="404040"/>
                </a:solidFill>
                <a:latin typeface="+mn-lt"/>
              </a:rPr>
              <a:t>Girls are more likely to ‘get upset and feel bad for ages’ if something goes wrong compared to boys (25% and 19% respectively). Boys are more likely than girls to persevere with something if they don’t succeed, however girls are more likely to ask for help. Resilience scores overall are similar across genders.</a:t>
            </a:r>
          </a:p>
          <a:p>
            <a:pPr marL="0" indent="0">
              <a:lnSpc>
                <a:spcPct val="100000"/>
              </a:lnSpc>
              <a:spcBef>
                <a:spcPts val="600"/>
              </a:spcBef>
              <a:spcAft>
                <a:spcPts val="600"/>
              </a:spcAft>
              <a:buNone/>
            </a:pPr>
            <a:r>
              <a:rPr lang="en-GB" sz="1600" b="1">
                <a:solidFill>
                  <a:schemeClr val="accent4">
                    <a:lumMod val="75000"/>
                  </a:schemeClr>
                </a:solidFill>
                <a:latin typeface="+mn-lt"/>
              </a:rPr>
              <a:t>Staying safe</a:t>
            </a:r>
          </a:p>
          <a:p>
            <a:pPr>
              <a:lnSpc>
                <a:spcPct val="100000"/>
              </a:lnSpc>
              <a:spcBef>
                <a:spcPts val="600"/>
              </a:spcBef>
              <a:spcAft>
                <a:spcPts val="600"/>
              </a:spcAft>
            </a:pPr>
            <a:r>
              <a:rPr lang="en-GB" sz="1400">
                <a:solidFill>
                  <a:srgbClr val="404040"/>
                </a:solidFill>
                <a:latin typeface="+mn-lt"/>
              </a:rPr>
              <a:t>In general, during the day, going to and from school and at school, girls feel safer. At school 90% of girls feel safe compared to 84% of boys, the situation reverses when going out after dark, where 40% of boys feel safe/very safe compared to 34% of girls.</a:t>
            </a:r>
          </a:p>
          <a:p>
            <a:pPr>
              <a:lnSpc>
                <a:spcPct val="100000"/>
              </a:lnSpc>
              <a:spcBef>
                <a:spcPts val="600"/>
              </a:spcBef>
              <a:spcAft>
                <a:spcPts val="600"/>
              </a:spcAft>
            </a:pPr>
            <a:r>
              <a:rPr lang="en-GB" sz="1400">
                <a:solidFill>
                  <a:srgbClr val="404040"/>
                </a:solidFill>
                <a:latin typeface="+mn-lt"/>
              </a:rPr>
              <a:t>Boys are more likely to have come into contact with knives. 21% have seen knives being used in their area compared to 12% of girls. Overall, 5% of boys have seen someone using a knife </a:t>
            </a:r>
            <a:r>
              <a:rPr lang="en-GB" sz="1400" u="sng">
                <a:solidFill>
                  <a:srgbClr val="404040"/>
                </a:solidFill>
                <a:latin typeface="+mn-lt"/>
              </a:rPr>
              <a:t>and </a:t>
            </a:r>
            <a:r>
              <a:rPr lang="en-GB" sz="1400">
                <a:solidFill>
                  <a:srgbClr val="404040"/>
                </a:solidFill>
                <a:latin typeface="+mn-lt"/>
              </a:rPr>
              <a:t>have carried/know someone who carried one. The comparable figure for girls is 2%. </a:t>
            </a:r>
          </a:p>
          <a:p>
            <a:pPr>
              <a:lnSpc>
                <a:spcPct val="100000"/>
              </a:lnSpc>
              <a:spcBef>
                <a:spcPts val="600"/>
              </a:spcBef>
              <a:spcAft>
                <a:spcPts val="600"/>
              </a:spcAft>
            </a:pPr>
            <a:endParaRPr lang="en-GB" sz="1400">
              <a:solidFill>
                <a:srgbClr val="404040"/>
              </a:solidFill>
            </a:endParaRPr>
          </a:p>
        </p:txBody>
      </p:sp>
    </p:spTree>
    <p:extLst>
      <p:ext uri="{BB962C8B-B14F-4D97-AF65-F5344CB8AC3E}">
        <p14:creationId xmlns:p14="http://schemas.microsoft.com/office/powerpoint/2010/main" val="26489248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Girls vs Boys (3)</a:t>
            </a:r>
          </a:p>
        </p:txBody>
      </p:sp>
      <p:sp>
        <p:nvSpPr>
          <p:cNvPr id="6" name="Content Placeholder 2"/>
          <p:cNvSpPr>
            <a:spLocks noGrp="1"/>
          </p:cNvSpPr>
          <p:nvPr>
            <p:ph idx="1"/>
          </p:nvPr>
        </p:nvSpPr>
        <p:spPr>
          <a:xfrm>
            <a:off x="183018" y="834244"/>
            <a:ext cx="11323181" cy="5678068"/>
          </a:xfrm>
        </p:spPr>
        <p:txBody>
          <a:bodyPr>
            <a:noAutofit/>
          </a:bodyPr>
          <a:lstStyle/>
          <a:p>
            <a:pPr marL="0" indent="0">
              <a:lnSpc>
                <a:spcPct val="100000"/>
              </a:lnSpc>
              <a:spcBef>
                <a:spcPts val="600"/>
              </a:spcBef>
              <a:spcAft>
                <a:spcPts val="600"/>
              </a:spcAft>
              <a:buNone/>
            </a:pPr>
            <a:r>
              <a:rPr lang="en-GB" sz="1600" b="1">
                <a:solidFill>
                  <a:srgbClr val="C00000"/>
                </a:solidFill>
                <a:latin typeface="+mn-lt"/>
              </a:rPr>
              <a:t>Staying safe: Experiences with alcohol, cigarettes and drugs</a:t>
            </a:r>
          </a:p>
          <a:p>
            <a:pPr>
              <a:lnSpc>
                <a:spcPct val="100000"/>
              </a:lnSpc>
              <a:spcBef>
                <a:spcPts val="600"/>
              </a:spcBef>
              <a:spcAft>
                <a:spcPts val="600"/>
              </a:spcAft>
            </a:pPr>
            <a:r>
              <a:rPr lang="en-GB" sz="1400">
                <a:solidFill>
                  <a:srgbClr val="404040"/>
                </a:solidFill>
                <a:latin typeface="+mn-lt"/>
              </a:rPr>
              <a:t>44% of girls and boys say their parents drink alcohol. Boys are more likely than girls to see their parents' behaviour change when drinking (32% and 23% respectively.) </a:t>
            </a:r>
          </a:p>
          <a:p>
            <a:pPr>
              <a:lnSpc>
                <a:spcPct val="100000"/>
              </a:lnSpc>
              <a:spcBef>
                <a:spcPts val="600"/>
              </a:spcBef>
              <a:spcAft>
                <a:spcPts val="600"/>
              </a:spcAft>
            </a:pPr>
            <a:r>
              <a:rPr lang="en-GB" sz="1400">
                <a:solidFill>
                  <a:srgbClr val="404040"/>
                </a:solidFill>
                <a:latin typeface="+mn-lt"/>
              </a:rPr>
              <a:t>8% of Year 6 boys have had a drink in the last 7 days, compared to 4% of girls.</a:t>
            </a:r>
          </a:p>
          <a:p>
            <a:pPr>
              <a:lnSpc>
                <a:spcPct val="100000"/>
              </a:lnSpc>
              <a:spcBef>
                <a:spcPts val="600"/>
              </a:spcBef>
              <a:spcAft>
                <a:spcPts val="600"/>
              </a:spcAft>
            </a:pPr>
            <a:r>
              <a:rPr lang="en-GB" sz="1400">
                <a:solidFill>
                  <a:srgbClr val="404040"/>
                </a:solidFill>
                <a:latin typeface="+mn-lt"/>
              </a:rPr>
              <a:t>Amongst Year 6 pupils only: 3% of boys and 1% of girls have tried smoking, with 7% of boys and 3% of girls having tried or are using vapes. 6% of boys and 3% of girls know someone who takes drugs with 5% of boys and 2% of girls having been offered some.</a:t>
            </a:r>
          </a:p>
          <a:p>
            <a:pPr marL="0" indent="0">
              <a:lnSpc>
                <a:spcPct val="100000"/>
              </a:lnSpc>
              <a:spcBef>
                <a:spcPts val="600"/>
              </a:spcBef>
              <a:spcAft>
                <a:spcPts val="600"/>
              </a:spcAft>
              <a:buNone/>
            </a:pPr>
            <a:r>
              <a:rPr lang="en-GB" sz="1600" b="1">
                <a:solidFill>
                  <a:srgbClr val="FA50E2"/>
                </a:solidFill>
                <a:latin typeface="+mn-lt"/>
              </a:rPr>
              <a:t>Self awareness</a:t>
            </a:r>
          </a:p>
          <a:p>
            <a:pPr>
              <a:lnSpc>
                <a:spcPct val="100000"/>
              </a:lnSpc>
              <a:spcBef>
                <a:spcPts val="600"/>
              </a:spcBef>
              <a:spcAft>
                <a:spcPts val="600"/>
              </a:spcAft>
            </a:pPr>
            <a:r>
              <a:rPr lang="en-GB" sz="1400">
                <a:solidFill>
                  <a:srgbClr val="404040"/>
                </a:solidFill>
                <a:latin typeface="+mn-lt"/>
              </a:rPr>
              <a:t>Whilst both sexes feel they know enough about their body changes and growing up, 44% of girls agree they are happy about growing up and body changes, compared to 61% of boys. </a:t>
            </a:r>
          </a:p>
          <a:p>
            <a:pPr>
              <a:lnSpc>
                <a:spcPct val="100000"/>
              </a:lnSpc>
              <a:spcBef>
                <a:spcPts val="600"/>
              </a:spcBef>
              <a:spcAft>
                <a:spcPts val="600"/>
              </a:spcAft>
            </a:pPr>
            <a:r>
              <a:rPr lang="en-GB" sz="1400">
                <a:solidFill>
                  <a:srgbClr val="404040"/>
                </a:solidFill>
                <a:latin typeface="+mn-lt"/>
              </a:rPr>
              <a:t>Girls are more likely to look to their parents/carers for advice about growing up at 74%, compared to 63% of boys that say the same. 25% of boys don’t know who to tell compared to 18% of girls. </a:t>
            </a:r>
          </a:p>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GB" sz="1400">
                <a:solidFill>
                  <a:srgbClr val="404040"/>
                </a:solidFill>
                <a:latin typeface="+mn-lt"/>
              </a:rPr>
              <a:t>Girls are more likely to go online using their own mobile phone (75% v. 67% for boys), and their own tablet (66% v. 48% for boys), whereas boys are almost twice as likely as girls (70% v. 34%) to do so on a games console.</a:t>
            </a:r>
          </a:p>
          <a:p>
            <a:pPr>
              <a:lnSpc>
                <a:spcPct val="100000"/>
              </a:lnSpc>
              <a:spcBef>
                <a:spcPts val="600"/>
              </a:spcBef>
              <a:spcAft>
                <a:spcPts val="600"/>
              </a:spcAft>
            </a:pPr>
            <a:r>
              <a:rPr lang="en-GB" sz="1400">
                <a:solidFill>
                  <a:srgbClr val="404040"/>
                </a:solidFill>
                <a:latin typeface="+mn-lt"/>
              </a:rPr>
              <a:t>When something bothers them online, girls are more likely to receive help from parents/carers than boys (86% of girls say this compared to 77% of boys) and explain why sites or apps are appropriate or inappropriate (74% for girls v. 70% for boys.)</a:t>
            </a:r>
          </a:p>
        </p:txBody>
      </p:sp>
    </p:spTree>
    <p:extLst>
      <p:ext uri="{BB962C8B-B14F-4D97-AF65-F5344CB8AC3E}">
        <p14:creationId xmlns:p14="http://schemas.microsoft.com/office/powerpoint/2010/main" val="21946140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Girls vs Boys (4)</a:t>
            </a:r>
          </a:p>
        </p:txBody>
      </p:sp>
      <p:sp>
        <p:nvSpPr>
          <p:cNvPr id="6" name="Content Placeholder 2"/>
          <p:cNvSpPr>
            <a:spLocks noGrp="1"/>
          </p:cNvSpPr>
          <p:nvPr>
            <p:ph idx="1"/>
          </p:nvPr>
        </p:nvSpPr>
        <p:spPr>
          <a:xfrm>
            <a:off x="180000" y="824517"/>
            <a:ext cx="11323181" cy="5678068"/>
          </a:xfrm>
        </p:spPr>
        <p:txBody>
          <a:bodyPr>
            <a:noAutofit/>
          </a:bodyPr>
          <a:lstStyle/>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GB" sz="1400">
                <a:solidFill>
                  <a:srgbClr val="404040"/>
                </a:solidFill>
                <a:latin typeface="+mn-lt"/>
              </a:rPr>
              <a:t>Accounts on gaming consoles are far more popular with boys (65% v. 41% of girls), which is unsurprising as more boys have access to one at home. Girls are more likely to use Roblox, WhatsApp and Snapchat compared to boys, and boys are more likely to use YouTube, Minecraft and Fortnite.</a:t>
            </a:r>
          </a:p>
          <a:p>
            <a:pPr>
              <a:lnSpc>
                <a:spcPct val="100000"/>
              </a:lnSpc>
              <a:spcBef>
                <a:spcPts val="600"/>
              </a:spcBef>
              <a:spcAft>
                <a:spcPts val="600"/>
              </a:spcAft>
            </a:pPr>
            <a:r>
              <a:rPr lang="en-GB" sz="1400">
                <a:solidFill>
                  <a:srgbClr val="404040"/>
                </a:solidFill>
                <a:latin typeface="+mn-lt"/>
              </a:rPr>
              <a:t>A greater proportion of girls have been given advice both by parents/carers and by the school about being online (71% and 73% respectively compared to 63% for boys) and they are also more likely to always follow the advice they have been given (74% v. 67% of boys that say this).</a:t>
            </a:r>
          </a:p>
          <a:p>
            <a:pPr>
              <a:lnSpc>
                <a:spcPct val="100000"/>
              </a:lnSpc>
              <a:spcBef>
                <a:spcPts val="600"/>
              </a:spcBef>
              <a:spcAft>
                <a:spcPts val="600"/>
              </a:spcAft>
            </a:pPr>
            <a:r>
              <a:rPr lang="en-GB" sz="1400">
                <a:solidFill>
                  <a:srgbClr val="404040"/>
                </a:solidFill>
                <a:latin typeface="+mn-lt"/>
              </a:rPr>
              <a:t>38% of boys lie about their age in order to access websites, higher than girls at 28%.</a:t>
            </a:r>
          </a:p>
          <a:p>
            <a:pPr>
              <a:lnSpc>
                <a:spcPct val="100000"/>
              </a:lnSpc>
              <a:spcBef>
                <a:spcPts val="600"/>
              </a:spcBef>
              <a:spcAft>
                <a:spcPts val="600"/>
              </a:spcAft>
            </a:pPr>
            <a:r>
              <a:rPr lang="en-GB" sz="1400">
                <a:solidFill>
                  <a:srgbClr val="404040"/>
                </a:solidFill>
                <a:latin typeface="+mn-lt"/>
              </a:rPr>
              <a:t>15% of boys and 12% of girls have accessed services for young people in Doncaster and the majority of those users were satisfied with their experience. </a:t>
            </a:r>
          </a:p>
        </p:txBody>
      </p:sp>
    </p:spTree>
    <p:extLst>
      <p:ext uri="{BB962C8B-B14F-4D97-AF65-F5344CB8AC3E}">
        <p14:creationId xmlns:p14="http://schemas.microsoft.com/office/powerpoint/2010/main" val="37338039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Special Educational Needs (SEN) pupils (1)</a:t>
            </a:r>
          </a:p>
        </p:txBody>
      </p:sp>
      <p:sp>
        <p:nvSpPr>
          <p:cNvPr id="6" name="Content Placeholder 2"/>
          <p:cNvSpPr>
            <a:spLocks noGrp="1"/>
          </p:cNvSpPr>
          <p:nvPr>
            <p:ph idx="1"/>
          </p:nvPr>
        </p:nvSpPr>
        <p:spPr>
          <a:xfrm>
            <a:off x="183019" y="834244"/>
            <a:ext cx="11324802" cy="5678068"/>
          </a:xfrm>
        </p:spPr>
        <p:txBody>
          <a:bodyPr>
            <a:noAutofit/>
          </a:bodyPr>
          <a:lstStyle/>
          <a:p>
            <a:pPr marL="0" indent="0">
              <a:lnSpc>
                <a:spcPct val="110000"/>
              </a:lnSpc>
              <a:buNone/>
            </a:pPr>
            <a:r>
              <a:rPr lang="en-GB" sz="1400">
                <a:solidFill>
                  <a:srgbClr val="404040"/>
                </a:solidFill>
                <a:latin typeface="+mn-lt"/>
              </a:rPr>
              <a:t>Analysing the data by different cohorts, pupils declaring they have special educational needs (SEN) have shown some noticeable differences against the overall sample. 12% (289) of pupils said they have special educational needs. Very often those differences are not favourable for the SEN pupils; for example, less likely to engage with and enjoy physical activity, experience a higher rate of being bullied as well as expressing a higher propensity of deliberately hurting someone else at school. These and other key differences are described below and, as in the previous sections, in the absence of causality it has not been attempted to explain reasons for those differences.</a:t>
            </a:r>
          </a:p>
          <a:p>
            <a:pPr marL="0" indent="0">
              <a:lnSpc>
                <a:spcPct val="100000"/>
              </a:lnSpc>
              <a:spcBef>
                <a:spcPts val="600"/>
              </a:spcBef>
              <a:spcAft>
                <a:spcPts val="600"/>
              </a:spcAft>
              <a:buNone/>
            </a:pPr>
            <a:r>
              <a:rPr lang="en-GB" sz="1600" b="1">
                <a:solidFill>
                  <a:srgbClr val="00A79B"/>
                </a:solidFill>
                <a:latin typeface="+mn-lt"/>
              </a:rPr>
              <a:t>Healthy eating</a:t>
            </a:r>
          </a:p>
          <a:p>
            <a:pPr>
              <a:lnSpc>
                <a:spcPct val="100000"/>
              </a:lnSpc>
              <a:spcBef>
                <a:spcPts val="600"/>
              </a:spcBef>
              <a:spcAft>
                <a:spcPts val="600"/>
              </a:spcAft>
            </a:pPr>
            <a:r>
              <a:rPr lang="en-GB" sz="1400">
                <a:solidFill>
                  <a:schemeClr val="tx1">
                    <a:lumMod val="75000"/>
                    <a:lumOff val="25000"/>
                  </a:schemeClr>
                </a:solidFill>
                <a:latin typeface="+mn-lt"/>
              </a:rPr>
              <a:t>SEN pupils are less likely to say that they can eat with their friends during the day (68% v. 77% of all primary pupils) and are also less likely to say they have enough time to eat (58% v. 62% of all primary pupils). </a:t>
            </a:r>
          </a:p>
          <a:p>
            <a:pPr>
              <a:lnSpc>
                <a:spcPct val="100000"/>
              </a:lnSpc>
              <a:spcBef>
                <a:spcPts val="600"/>
              </a:spcBef>
              <a:spcAft>
                <a:spcPts val="600"/>
              </a:spcAft>
            </a:pPr>
            <a:r>
              <a:rPr lang="en-GB" sz="1400">
                <a:solidFill>
                  <a:schemeClr val="tx1">
                    <a:lumMod val="75000"/>
                    <a:lumOff val="25000"/>
                  </a:schemeClr>
                </a:solidFill>
                <a:latin typeface="+mn-lt"/>
              </a:rPr>
              <a:t>SEN are more likely to go food shopping (33% v. 26%) and choose food they like (42% v. 37%). </a:t>
            </a:r>
          </a:p>
          <a:p>
            <a:pPr>
              <a:lnSpc>
                <a:spcPct val="100000"/>
              </a:lnSpc>
              <a:spcBef>
                <a:spcPts val="600"/>
              </a:spcBef>
              <a:spcAft>
                <a:spcPts val="600"/>
              </a:spcAft>
            </a:pPr>
            <a:r>
              <a:rPr lang="en-GB" sz="1400">
                <a:solidFill>
                  <a:schemeClr val="tx1">
                    <a:lumMod val="75000"/>
                    <a:lumOff val="25000"/>
                  </a:schemeClr>
                </a:solidFill>
                <a:latin typeface="+mn-lt"/>
              </a:rPr>
              <a:t>SEN pupils are less likely to eat at the table (57% v. 62% all primary pupils) or eat with family/their household (62% v. 72%) however they are more likely to eat while watching television (53% v. 49% all primary pupils). Overall, SEN pupils are also less likely that all primary pupils to say that mealtimes are enjoyable (42% v. 50%). </a:t>
            </a:r>
          </a:p>
          <a:p>
            <a:pPr>
              <a:lnSpc>
                <a:spcPct val="100000"/>
              </a:lnSpc>
              <a:spcBef>
                <a:spcPts val="600"/>
              </a:spcBef>
              <a:spcAft>
                <a:spcPts val="600"/>
              </a:spcAft>
            </a:pPr>
            <a:r>
              <a:rPr lang="en-GB" sz="1400">
                <a:solidFill>
                  <a:schemeClr val="tx1">
                    <a:lumMod val="75000"/>
                    <a:lumOff val="25000"/>
                  </a:schemeClr>
                </a:solidFill>
                <a:latin typeface="+mn-lt"/>
              </a:rPr>
              <a:t>SEN pupils are the cohort most likely to drink energy, sports or fizzy drinks most/every day (38% v. 28% of all pupils) and the group most likely to consume take-aways most/every day (27% v. 16%). </a:t>
            </a:r>
          </a:p>
          <a:p>
            <a:pPr marL="0" indent="0">
              <a:lnSpc>
                <a:spcPct val="100000"/>
              </a:lnSpc>
              <a:spcBef>
                <a:spcPts val="600"/>
              </a:spcBef>
              <a:spcAft>
                <a:spcPts val="600"/>
              </a:spcAft>
              <a:buNone/>
            </a:pPr>
            <a:r>
              <a:rPr lang="en-GB" sz="1600" b="1">
                <a:solidFill>
                  <a:srgbClr val="92D050"/>
                </a:solidFill>
                <a:latin typeface="+mn-lt"/>
              </a:rPr>
              <a:t>Wellbeing</a:t>
            </a:r>
            <a:endParaRPr lang="en-GB" sz="1400" b="1">
              <a:solidFill>
                <a:srgbClr val="92D050"/>
              </a:solidFill>
              <a:latin typeface="+mn-lt"/>
            </a:endParaRPr>
          </a:p>
          <a:p>
            <a:pPr>
              <a:lnSpc>
                <a:spcPct val="100000"/>
              </a:lnSpc>
              <a:spcBef>
                <a:spcPts val="600"/>
              </a:spcBef>
              <a:spcAft>
                <a:spcPts val="600"/>
              </a:spcAft>
            </a:pPr>
            <a:r>
              <a:rPr lang="en-GB" sz="1400">
                <a:solidFill>
                  <a:schemeClr val="tx1">
                    <a:lumMod val="75000"/>
                    <a:lumOff val="25000"/>
                  </a:schemeClr>
                </a:solidFill>
                <a:latin typeface="+mn-lt"/>
              </a:rPr>
              <a:t>76% of all pupils say they clean their teeth at least twice a day, which decreases to 66% for SEN pupils, the second lowest score amongst all cohorts. 35% of SEN pupils remember visiting a dentist in the last year (v. 43% of all pupils).</a:t>
            </a:r>
          </a:p>
          <a:p>
            <a:pPr>
              <a:lnSpc>
                <a:spcPct val="100000"/>
              </a:lnSpc>
              <a:spcBef>
                <a:spcPts val="600"/>
              </a:spcBef>
              <a:spcAft>
                <a:spcPts val="600"/>
              </a:spcAft>
            </a:pPr>
            <a:r>
              <a:rPr lang="en-GB" sz="1400">
                <a:solidFill>
                  <a:schemeClr val="tx1">
                    <a:lumMod val="75000"/>
                    <a:lumOff val="25000"/>
                  </a:schemeClr>
                </a:solidFill>
                <a:latin typeface="+mn-lt"/>
              </a:rPr>
              <a:t>Of Year 6 pupils only: 60% of SEN pupils have taken a days off that is not for a common illness or holiday in the last year (v. 50% of all pupils). Of those pupils, hospital appointments was the top reason, consistent with all Year 6 pupils. Sen pupils were more likely to answer ‘</a:t>
            </a:r>
            <a:r>
              <a:rPr lang="en-US" sz="1400">
                <a:solidFill>
                  <a:schemeClr val="tx1">
                    <a:lumMod val="75000"/>
                    <a:lumOff val="25000"/>
                  </a:schemeClr>
                </a:solidFill>
                <a:latin typeface="+mn-lt"/>
              </a:rPr>
              <a:t>physical health’, ‘Bullying’ and ‘Struggling with lessons’. 29% of SEN pupils have had over 11 days off, compared to 15% of all pupils. </a:t>
            </a:r>
          </a:p>
          <a:p>
            <a:pPr>
              <a:lnSpc>
                <a:spcPct val="100000"/>
              </a:lnSpc>
              <a:spcBef>
                <a:spcPts val="600"/>
              </a:spcBef>
              <a:spcAft>
                <a:spcPts val="600"/>
              </a:spcAft>
            </a:pPr>
            <a:endParaRPr lang="en-GB" sz="1400">
              <a:solidFill>
                <a:schemeClr val="tx1">
                  <a:lumMod val="75000"/>
                  <a:lumOff val="25000"/>
                </a:schemeClr>
              </a:solidFill>
              <a:latin typeface="+mn-lt"/>
            </a:endParaRPr>
          </a:p>
          <a:p>
            <a:pPr>
              <a:lnSpc>
                <a:spcPct val="100000"/>
              </a:lnSpc>
              <a:spcBef>
                <a:spcPts val="600"/>
              </a:spcBef>
              <a:spcAft>
                <a:spcPts val="600"/>
              </a:spcAft>
            </a:pPr>
            <a:endParaRPr lang="en-GB" sz="1400">
              <a:solidFill>
                <a:srgbClr val="404040"/>
              </a:solidFill>
              <a:latin typeface="+mn-lt"/>
            </a:endParaRPr>
          </a:p>
          <a:p>
            <a:pPr marL="0" indent="0">
              <a:lnSpc>
                <a:spcPct val="100000"/>
              </a:lnSpc>
              <a:spcBef>
                <a:spcPts val="600"/>
              </a:spcBef>
              <a:spcAft>
                <a:spcPts val="600"/>
              </a:spcAft>
              <a:buNone/>
            </a:pPr>
            <a:endParaRPr lang="en-GB" sz="1400"/>
          </a:p>
          <a:p>
            <a:pPr marL="0" indent="0">
              <a:lnSpc>
                <a:spcPct val="100000"/>
              </a:lnSpc>
              <a:spcBef>
                <a:spcPts val="600"/>
              </a:spcBef>
              <a:spcAft>
                <a:spcPts val="600"/>
              </a:spcAft>
              <a:buNone/>
            </a:pPr>
            <a:endParaRPr lang="en-GB" sz="1400"/>
          </a:p>
          <a:p>
            <a:pPr marL="0" indent="0">
              <a:lnSpc>
                <a:spcPct val="100000"/>
              </a:lnSpc>
              <a:spcBef>
                <a:spcPts val="600"/>
              </a:spcBef>
              <a:spcAft>
                <a:spcPts val="600"/>
              </a:spcAft>
              <a:buNone/>
            </a:pPr>
            <a:endParaRPr lang="en-GB" sz="1600" b="1"/>
          </a:p>
        </p:txBody>
      </p:sp>
    </p:spTree>
    <p:extLst>
      <p:ext uri="{BB962C8B-B14F-4D97-AF65-F5344CB8AC3E}">
        <p14:creationId xmlns:p14="http://schemas.microsoft.com/office/powerpoint/2010/main" val="5483704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Special Educational Needs (SEN) pupils (2)</a:t>
            </a:r>
          </a:p>
        </p:txBody>
      </p:sp>
      <p:sp>
        <p:nvSpPr>
          <p:cNvPr id="6" name="Content Placeholder 2"/>
          <p:cNvSpPr>
            <a:spLocks noGrp="1"/>
          </p:cNvSpPr>
          <p:nvPr>
            <p:ph idx="1"/>
          </p:nvPr>
        </p:nvSpPr>
        <p:spPr>
          <a:xfrm>
            <a:off x="183018" y="834244"/>
            <a:ext cx="11315075" cy="5678068"/>
          </a:xfrm>
        </p:spPr>
        <p:txBody>
          <a:bodyPr>
            <a:noAutofit/>
          </a:bodyPr>
          <a:lstStyle/>
          <a:p>
            <a:pPr marL="0" indent="0">
              <a:lnSpc>
                <a:spcPct val="100000"/>
              </a:lnSpc>
              <a:spcBef>
                <a:spcPts val="600"/>
              </a:spcBef>
              <a:spcAft>
                <a:spcPts val="600"/>
              </a:spcAft>
              <a:buNone/>
            </a:pPr>
            <a:r>
              <a:rPr lang="en-GB" sz="1600" b="1">
                <a:solidFill>
                  <a:schemeClr val="accent2"/>
                </a:solidFill>
                <a:latin typeface="+mn-lt"/>
              </a:rPr>
              <a:t>Physical activity </a:t>
            </a:r>
          </a:p>
          <a:p>
            <a:pPr>
              <a:lnSpc>
                <a:spcPct val="100000"/>
              </a:lnSpc>
              <a:spcBef>
                <a:spcPts val="600"/>
              </a:spcBef>
              <a:spcAft>
                <a:spcPts val="600"/>
              </a:spcAft>
            </a:pPr>
            <a:r>
              <a:rPr lang="en-GB" sz="1400">
                <a:solidFill>
                  <a:srgbClr val="404040"/>
                </a:solidFill>
                <a:latin typeface="+mn-lt"/>
              </a:rPr>
              <a:t>SEN pupils do engage in physical activity but are the group least likely to do five day or more each week.</a:t>
            </a:r>
            <a:r>
              <a:rPr lang="en-US" sz="1400">
                <a:solidFill>
                  <a:srgbClr val="404040"/>
                </a:solidFill>
                <a:latin typeface="+mn-lt"/>
              </a:rPr>
              <a:t> 49% of SEN pupils are doing  physical activities at weekends compared to 61% of all pupils. </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SEN pupils are the least likely cohort to do physical activities with friends after school (36% v. 42% overall)</a:t>
            </a:r>
            <a:r>
              <a:rPr lang="en-US" sz="1400">
                <a:solidFill>
                  <a:srgbClr val="404040"/>
                </a:solidFill>
                <a:latin typeface="+mn-lt"/>
              </a:rPr>
              <a:t>, but are fairly consistent with all pupils in engaging with school clubs and out of school clubs.</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73% of SEN </a:t>
            </a:r>
            <a:r>
              <a:rPr lang="en-GB" sz="1400">
                <a:solidFill>
                  <a:srgbClr val="404040"/>
                </a:solidFill>
              </a:rPr>
              <a:t>pupils</a:t>
            </a:r>
            <a:r>
              <a:rPr lang="en-GB" sz="1400">
                <a:solidFill>
                  <a:srgbClr val="404040"/>
                </a:solidFill>
                <a:latin typeface="+mn-lt"/>
              </a:rPr>
              <a:t> said they enjoyed physical activity a little/a lot, compared to 83% of all primary pupils. </a:t>
            </a:r>
          </a:p>
          <a:p>
            <a:pPr marL="0" indent="0">
              <a:lnSpc>
                <a:spcPct val="100000"/>
              </a:lnSpc>
              <a:spcBef>
                <a:spcPts val="600"/>
              </a:spcBef>
              <a:spcAft>
                <a:spcPts val="600"/>
              </a:spcAft>
              <a:buNone/>
            </a:pPr>
            <a:r>
              <a:rPr lang="en-GB" sz="1600" b="1">
                <a:solidFill>
                  <a:srgbClr val="00A8D1"/>
                </a:solidFill>
                <a:latin typeface="+mn-lt"/>
              </a:rPr>
              <a:t>Relationships</a:t>
            </a:r>
          </a:p>
          <a:p>
            <a:pPr>
              <a:lnSpc>
                <a:spcPct val="100000"/>
              </a:lnSpc>
              <a:spcBef>
                <a:spcPts val="600"/>
              </a:spcBef>
              <a:spcAft>
                <a:spcPts val="600"/>
              </a:spcAft>
            </a:pPr>
            <a:r>
              <a:rPr lang="en-GB" sz="1400">
                <a:solidFill>
                  <a:srgbClr val="404040"/>
                </a:solidFill>
                <a:latin typeface="+mn-lt"/>
              </a:rPr>
              <a:t>77% of SEN </a:t>
            </a:r>
            <a:r>
              <a:rPr lang="en-GB" sz="1400">
                <a:solidFill>
                  <a:srgbClr val="404040"/>
                </a:solidFill>
              </a:rPr>
              <a:t>pupils </a:t>
            </a:r>
            <a:r>
              <a:rPr lang="en-GB" sz="1400">
                <a:solidFill>
                  <a:srgbClr val="404040"/>
                </a:solidFill>
                <a:latin typeface="+mn-lt"/>
              </a:rPr>
              <a:t>say they get love and support from people at home when they are upset or worried about something, this is compared to 81% of all pupils.</a:t>
            </a:r>
          </a:p>
          <a:p>
            <a:pPr>
              <a:lnSpc>
                <a:spcPct val="100000"/>
              </a:lnSpc>
              <a:spcBef>
                <a:spcPts val="600"/>
              </a:spcBef>
              <a:spcAft>
                <a:spcPts val="600"/>
              </a:spcAft>
            </a:pPr>
            <a:r>
              <a:rPr lang="en-GB" sz="1400">
                <a:solidFill>
                  <a:srgbClr val="404040"/>
                </a:solidFill>
                <a:latin typeface="+mn-lt"/>
              </a:rPr>
              <a:t>39% of SEN pupils say they have been bullied at or near to school in the last 12 months, compared to 27% of all primary pupils. SEN pupils are more likely to be bullied in all locations listed.</a:t>
            </a:r>
          </a:p>
          <a:p>
            <a:pPr>
              <a:lnSpc>
                <a:spcPct val="100000"/>
              </a:lnSpc>
              <a:spcBef>
                <a:spcPts val="600"/>
              </a:spcBef>
              <a:spcAft>
                <a:spcPts val="600"/>
              </a:spcAft>
            </a:pPr>
            <a:r>
              <a:rPr lang="en-GB" sz="1400">
                <a:solidFill>
                  <a:srgbClr val="404040"/>
                </a:solidFill>
                <a:latin typeface="+mn-lt"/>
              </a:rPr>
              <a:t>57% of SEN pupils think their school takes bullying seriously, less than all primary pupils at 63%.</a:t>
            </a:r>
          </a:p>
          <a:p>
            <a:pPr>
              <a:lnSpc>
                <a:spcPct val="100000"/>
              </a:lnSpc>
              <a:spcBef>
                <a:spcPts val="600"/>
              </a:spcBef>
              <a:spcAft>
                <a:spcPts val="600"/>
              </a:spcAft>
            </a:pPr>
            <a:r>
              <a:rPr lang="en-GB" sz="1400">
                <a:solidFill>
                  <a:srgbClr val="404040"/>
                </a:solidFill>
                <a:latin typeface="+mn-lt"/>
              </a:rPr>
              <a:t>SEN pupils are less likely to confide in their parent/carer than all pupils (49% v. 54%). </a:t>
            </a:r>
          </a:p>
          <a:p>
            <a:pPr>
              <a:lnSpc>
                <a:spcPct val="100000"/>
              </a:lnSpc>
              <a:spcBef>
                <a:spcPts val="600"/>
              </a:spcBef>
              <a:spcAft>
                <a:spcPts val="600"/>
              </a:spcAft>
            </a:pPr>
            <a:r>
              <a:rPr lang="en-GB" sz="1400">
                <a:solidFill>
                  <a:srgbClr val="404040"/>
                </a:solidFill>
                <a:latin typeface="+mn-lt"/>
              </a:rPr>
              <a:t>27% of SEN pupils say they have deliberately hurt someone else at school in the last 12 months, higher than 18% of all primary pupils, and one of the cohorts most likely to answer yes to this question.</a:t>
            </a:r>
          </a:p>
          <a:p>
            <a:pPr>
              <a:lnSpc>
                <a:spcPct val="100000"/>
              </a:lnSpc>
              <a:spcBef>
                <a:spcPts val="600"/>
              </a:spcBef>
              <a:spcAft>
                <a:spcPts val="600"/>
              </a:spcAft>
            </a:pPr>
            <a:r>
              <a:rPr lang="en-GB" sz="1400">
                <a:solidFill>
                  <a:srgbClr val="404040"/>
                </a:solidFill>
                <a:latin typeface="+mn-lt"/>
              </a:rPr>
              <a:t>64% of SEN pupils </a:t>
            </a:r>
            <a:r>
              <a:rPr lang="en-US" sz="1400">
                <a:solidFill>
                  <a:srgbClr val="404040"/>
                </a:solidFill>
                <a:latin typeface="+mn-lt"/>
              </a:rPr>
              <a:t>feel able to share ideas about how to make things better for people at school, lower than all pupils at 72%.</a:t>
            </a:r>
            <a:endParaRPr lang="en-GB" sz="1400">
              <a:solidFill>
                <a:srgbClr val="404040"/>
              </a:solidFill>
              <a:latin typeface="+mn-lt"/>
            </a:endParaRPr>
          </a:p>
          <a:p>
            <a:pPr>
              <a:lnSpc>
                <a:spcPct val="100000"/>
              </a:lnSpc>
              <a:spcBef>
                <a:spcPts val="600"/>
              </a:spcBef>
              <a:spcAft>
                <a:spcPts val="600"/>
              </a:spcAft>
            </a:pPr>
            <a:endParaRPr lang="en-GB" sz="1400">
              <a:solidFill>
                <a:srgbClr val="404040"/>
              </a:solidFill>
            </a:endParaRPr>
          </a:p>
          <a:p>
            <a:pPr marL="0" indent="0">
              <a:lnSpc>
                <a:spcPct val="100000"/>
              </a:lnSpc>
              <a:spcBef>
                <a:spcPts val="600"/>
              </a:spcBef>
              <a:spcAft>
                <a:spcPts val="600"/>
              </a:spcAft>
              <a:buNone/>
            </a:pPr>
            <a:endParaRPr lang="en-GB" sz="1400"/>
          </a:p>
          <a:p>
            <a:pPr marL="0" indent="0">
              <a:lnSpc>
                <a:spcPct val="100000"/>
              </a:lnSpc>
              <a:spcBef>
                <a:spcPts val="600"/>
              </a:spcBef>
              <a:spcAft>
                <a:spcPts val="600"/>
              </a:spcAft>
              <a:buNone/>
            </a:pPr>
            <a:endParaRPr lang="en-GB" sz="1400"/>
          </a:p>
          <a:p>
            <a:pPr marL="0" indent="0">
              <a:lnSpc>
                <a:spcPct val="100000"/>
              </a:lnSpc>
              <a:spcBef>
                <a:spcPts val="600"/>
              </a:spcBef>
              <a:spcAft>
                <a:spcPts val="600"/>
              </a:spcAft>
              <a:buNone/>
            </a:pPr>
            <a:endParaRPr lang="en-GB" sz="1600" b="1"/>
          </a:p>
        </p:txBody>
      </p:sp>
    </p:spTree>
    <p:extLst>
      <p:ext uri="{BB962C8B-B14F-4D97-AF65-F5344CB8AC3E}">
        <p14:creationId xmlns:p14="http://schemas.microsoft.com/office/powerpoint/2010/main" val="161417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(10)</a:t>
            </a:r>
          </a:p>
        </p:txBody>
      </p:sp>
      <p:sp>
        <p:nvSpPr>
          <p:cNvPr id="3" name="Content Placeholder 2"/>
          <p:cNvSpPr>
            <a:spLocks noGrp="1"/>
          </p:cNvSpPr>
          <p:nvPr>
            <p:ph idx="1"/>
          </p:nvPr>
        </p:nvSpPr>
        <p:spPr>
          <a:xfrm>
            <a:off x="183018" y="834244"/>
            <a:ext cx="11256709" cy="5678068"/>
          </a:xfrm>
        </p:spPr>
        <p:txBody>
          <a:bodyPr>
            <a:noAutofit/>
          </a:bodyPr>
          <a:lstStyle/>
          <a:p>
            <a:pPr marL="0" indent="0">
              <a:lnSpc>
                <a:spcPct val="100000"/>
              </a:lnSpc>
              <a:spcBef>
                <a:spcPts val="600"/>
              </a:spcBef>
              <a:spcAft>
                <a:spcPts val="600"/>
              </a:spcAft>
              <a:buNone/>
            </a:pPr>
            <a:r>
              <a:rPr lang="en-GB" sz="1600" b="1">
                <a:solidFill>
                  <a:schemeClr val="accent4">
                    <a:lumMod val="75000"/>
                  </a:schemeClr>
                </a:solidFill>
                <a:latin typeface="+mn-lt"/>
              </a:rPr>
              <a:t>Staying safe</a:t>
            </a:r>
          </a:p>
          <a:p>
            <a:pPr>
              <a:lnSpc>
                <a:spcPct val="100000"/>
              </a:lnSpc>
              <a:spcBef>
                <a:spcPts val="600"/>
              </a:spcBef>
              <a:spcAft>
                <a:spcPts val="600"/>
              </a:spcAft>
            </a:pPr>
            <a:r>
              <a:rPr lang="en-US" sz="1400">
                <a:solidFill>
                  <a:srgbClr val="404040"/>
                </a:solidFill>
                <a:latin typeface="+mn-lt"/>
              </a:rPr>
              <a:t>The majority of pupils feel safe at home (88%). This proportion is lowest for Young carers (77%).</a:t>
            </a:r>
          </a:p>
          <a:p>
            <a:pPr>
              <a:lnSpc>
                <a:spcPct val="100000"/>
              </a:lnSpc>
              <a:spcBef>
                <a:spcPts val="600"/>
              </a:spcBef>
              <a:spcAft>
                <a:spcPts val="600"/>
              </a:spcAft>
            </a:pPr>
            <a:r>
              <a:rPr lang="en-US" sz="1400">
                <a:solidFill>
                  <a:srgbClr val="404040"/>
                </a:solidFill>
                <a:latin typeface="+mn-lt"/>
              </a:rPr>
              <a:t>Similar to previous years, 87% of pupils are able to play in nice, safe places at home or near the home. 69% of Young carers felt able to say the same.</a:t>
            </a:r>
          </a:p>
          <a:p>
            <a:pPr>
              <a:lnSpc>
                <a:spcPct val="100000"/>
              </a:lnSpc>
              <a:spcBef>
                <a:spcPts val="600"/>
              </a:spcBef>
              <a:spcAft>
                <a:spcPts val="600"/>
              </a:spcAft>
            </a:pPr>
            <a:r>
              <a:rPr lang="en-US" sz="1400">
                <a:solidFill>
                  <a:srgbClr val="404040"/>
                </a:solidFill>
                <a:latin typeface="+mn-lt"/>
              </a:rPr>
              <a:t>The majority of pupils feel safe/very safe in their area during the day, when going to and from school and when they are at school. Young carers scored the lowest for all four options. Boys (40%) are the group most likely to feel safe going out after dark. </a:t>
            </a:r>
          </a:p>
          <a:p>
            <a:pPr>
              <a:lnSpc>
                <a:spcPct val="100000"/>
              </a:lnSpc>
              <a:spcBef>
                <a:spcPts val="600"/>
              </a:spcBef>
              <a:spcAft>
                <a:spcPts val="600"/>
              </a:spcAft>
            </a:pPr>
            <a:r>
              <a:rPr lang="en-US" sz="1400">
                <a:solidFill>
                  <a:srgbClr val="404040"/>
                </a:solidFill>
                <a:latin typeface="+mn-lt"/>
              </a:rPr>
              <a:t>70% of pupils feel able to get involved in their community, with Year 6  and girls more likely to say ‘yes’ than any other group.</a:t>
            </a:r>
          </a:p>
          <a:p>
            <a:pPr marL="0" indent="0">
              <a:lnSpc>
                <a:spcPct val="100000"/>
              </a:lnSpc>
              <a:spcBef>
                <a:spcPts val="600"/>
              </a:spcBef>
              <a:spcAft>
                <a:spcPts val="600"/>
              </a:spcAft>
              <a:buNone/>
            </a:pPr>
            <a:r>
              <a:rPr lang="en-GB" sz="1600" b="1">
                <a:solidFill>
                  <a:srgbClr val="C00000"/>
                </a:solidFill>
                <a:latin typeface="+mn-lt"/>
              </a:rPr>
              <a:t>Experiences with alcohol, cigarettes and drugs</a:t>
            </a:r>
          </a:p>
          <a:p>
            <a:pPr>
              <a:lnSpc>
                <a:spcPct val="100000"/>
              </a:lnSpc>
              <a:spcBef>
                <a:spcPts val="600"/>
              </a:spcBef>
              <a:spcAft>
                <a:spcPts val="600"/>
              </a:spcAft>
            </a:pPr>
            <a:r>
              <a:rPr lang="en-US" sz="1400">
                <a:solidFill>
                  <a:srgbClr val="404040"/>
                </a:solidFill>
                <a:latin typeface="+mn-lt"/>
              </a:rPr>
              <a:t>6% of Year 6 pupils overall say they have had a drink containing alcohol that was more than just a sip. </a:t>
            </a:r>
          </a:p>
          <a:p>
            <a:pPr>
              <a:lnSpc>
                <a:spcPct val="100000"/>
              </a:lnSpc>
              <a:spcBef>
                <a:spcPts val="600"/>
              </a:spcBef>
              <a:spcAft>
                <a:spcPts val="600"/>
              </a:spcAft>
            </a:pPr>
            <a:r>
              <a:rPr lang="en-US" sz="1400">
                <a:solidFill>
                  <a:srgbClr val="404040"/>
                </a:solidFill>
                <a:latin typeface="+mn-lt"/>
              </a:rPr>
              <a:t>2% of Year 6 pupils say they have tried smoking and 5% of Year 6 pupils that have tried or use e-cigarettes. </a:t>
            </a:r>
          </a:p>
          <a:p>
            <a:pPr>
              <a:lnSpc>
                <a:spcPct val="100000"/>
              </a:lnSpc>
              <a:spcBef>
                <a:spcPts val="600"/>
              </a:spcBef>
              <a:spcAft>
                <a:spcPts val="600"/>
              </a:spcAft>
            </a:pPr>
            <a:r>
              <a:rPr lang="en-US" sz="1400">
                <a:solidFill>
                  <a:srgbClr val="404040"/>
                </a:solidFill>
                <a:latin typeface="+mn-lt"/>
              </a:rPr>
              <a:t>44% of students have said their parents drink alcohol. Of the 44%, just over a third noticed one or more changes within their parents/carers when they drink.</a:t>
            </a:r>
          </a:p>
          <a:p>
            <a:pPr>
              <a:lnSpc>
                <a:spcPct val="100000"/>
              </a:lnSpc>
              <a:spcBef>
                <a:spcPts val="600"/>
              </a:spcBef>
              <a:spcAft>
                <a:spcPts val="600"/>
              </a:spcAft>
            </a:pPr>
            <a:r>
              <a:rPr lang="en-US" sz="1400">
                <a:solidFill>
                  <a:srgbClr val="404040"/>
                </a:solidFill>
                <a:latin typeface="+mn-lt"/>
              </a:rPr>
              <a:t>11% of pupils live in a household where someone smokes cigarettes, 22% in a house where someone vapes and 12% where someone does both. Young Carers are most likely to be exposed to smoking in all locations listed.</a:t>
            </a:r>
          </a:p>
          <a:p>
            <a:pPr>
              <a:lnSpc>
                <a:spcPct val="100000"/>
              </a:lnSpc>
              <a:spcBef>
                <a:spcPts val="600"/>
              </a:spcBef>
              <a:spcAft>
                <a:spcPts val="600"/>
              </a:spcAft>
            </a:pPr>
            <a:r>
              <a:rPr lang="en-US" sz="1400">
                <a:solidFill>
                  <a:srgbClr val="404040"/>
                </a:solidFill>
                <a:latin typeface="+mn-lt"/>
              </a:rPr>
              <a:t>5% of pupils know someone who takes drugs, with the percentage increasing the most amongst SEN and Young Carers, (10% and 15% respectively). </a:t>
            </a:r>
          </a:p>
        </p:txBody>
      </p:sp>
    </p:spTree>
    <p:extLst>
      <p:ext uri="{BB962C8B-B14F-4D97-AF65-F5344CB8AC3E}">
        <p14:creationId xmlns:p14="http://schemas.microsoft.com/office/powerpoint/2010/main" val="42732190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Special Educational Needs (SEN) pupils (3)</a:t>
            </a:r>
          </a:p>
        </p:txBody>
      </p:sp>
      <p:sp>
        <p:nvSpPr>
          <p:cNvPr id="6" name="Content Placeholder 2"/>
          <p:cNvSpPr>
            <a:spLocks noGrp="1"/>
          </p:cNvSpPr>
          <p:nvPr>
            <p:ph idx="1"/>
          </p:nvPr>
        </p:nvSpPr>
        <p:spPr>
          <a:xfrm>
            <a:off x="183018" y="834244"/>
            <a:ext cx="11315075" cy="5678068"/>
          </a:xfrm>
        </p:spPr>
        <p:txBody>
          <a:bodyPr>
            <a:noAutofit/>
          </a:bodyPr>
          <a:lstStyle/>
          <a:p>
            <a:pPr marL="0" indent="0">
              <a:lnSpc>
                <a:spcPct val="100000"/>
              </a:lnSpc>
              <a:spcBef>
                <a:spcPts val="600"/>
              </a:spcBef>
              <a:spcAft>
                <a:spcPts val="600"/>
              </a:spcAft>
              <a:buNone/>
            </a:pPr>
            <a:r>
              <a:rPr lang="en-GB" sz="1600" b="1">
                <a:solidFill>
                  <a:srgbClr val="7030A0"/>
                </a:solidFill>
                <a:latin typeface="+mn-lt"/>
              </a:rPr>
              <a:t>Emotional wellbeing</a:t>
            </a:r>
          </a:p>
          <a:p>
            <a:pPr>
              <a:lnSpc>
                <a:spcPct val="100000"/>
              </a:lnSpc>
              <a:spcBef>
                <a:spcPts val="600"/>
              </a:spcBef>
              <a:spcAft>
                <a:spcPts val="600"/>
              </a:spcAft>
            </a:pPr>
            <a:r>
              <a:rPr lang="en-GB" sz="1400">
                <a:solidFill>
                  <a:srgbClr val="404040"/>
                </a:solidFill>
                <a:latin typeface="+mn-lt"/>
              </a:rPr>
              <a:t>73% of pupils say they are very happy/happy with their life at the moment which drops to 65% amongst SEN pupils. </a:t>
            </a:r>
          </a:p>
          <a:p>
            <a:pPr>
              <a:lnSpc>
                <a:spcPct val="100000"/>
              </a:lnSpc>
              <a:spcBef>
                <a:spcPts val="600"/>
              </a:spcBef>
              <a:spcAft>
                <a:spcPts val="600"/>
              </a:spcAft>
            </a:pPr>
            <a:r>
              <a:rPr lang="en-GB" sz="1400">
                <a:solidFill>
                  <a:srgbClr val="404040"/>
                </a:solidFill>
                <a:latin typeface="+mn-lt"/>
              </a:rPr>
              <a:t>SEN pupils are more likely to worry about schoolwork than any other cohort. </a:t>
            </a:r>
          </a:p>
          <a:p>
            <a:pPr>
              <a:lnSpc>
                <a:spcPct val="100000"/>
              </a:lnSpc>
              <a:spcBef>
                <a:spcPts val="600"/>
              </a:spcBef>
              <a:spcAft>
                <a:spcPts val="600"/>
              </a:spcAft>
            </a:pPr>
            <a:r>
              <a:rPr lang="en-GB" sz="1400">
                <a:solidFill>
                  <a:srgbClr val="404040"/>
                </a:solidFill>
                <a:latin typeface="+mn-lt"/>
              </a:rPr>
              <a:t>46% say they would learn from it if something goes wrong, lower than the 59% of all primary pupils that say the same. They are also less likely to persevere with something if they don’t succeed, with 24% saying that they would give up (14% of primary pupils). </a:t>
            </a:r>
          </a:p>
          <a:p>
            <a:pPr>
              <a:lnSpc>
                <a:spcPct val="100000"/>
              </a:lnSpc>
              <a:spcBef>
                <a:spcPts val="600"/>
              </a:spcBef>
              <a:spcAft>
                <a:spcPts val="600"/>
              </a:spcAft>
            </a:pPr>
            <a:r>
              <a:rPr lang="en-GB" sz="1400">
                <a:solidFill>
                  <a:srgbClr val="404040"/>
                </a:solidFill>
              </a:rPr>
              <a:t>37%  of </a:t>
            </a:r>
            <a:r>
              <a:rPr lang="en-GB" sz="1400">
                <a:solidFill>
                  <a:srgbClr val="404040"/>
                </a:solidFill>
                <a:latin typeface="+mn-lt"/>
              </a:rPr>
              <a:t>SEN pupils scored low (below 19) on their resilience scores, compared to 23% of all primary pupils who scored below 19. The mean Resilience score from SEN pupils is 21 compared to 23 of all pupils. </a:t>
            </a:r>
          </a:p>
          <a:p>
            <a:pPr marL="0" indent="0">
              <a:lnSpc>
                <a:spcPct val="100000"/>
              </a:lnSpc>
              <a:spcBef>
                <a:spcPts val="600"/>
              </a:spcBef>
              <a:spcAft>
                <a:spcPts val="600"/>
              </a:spcAft>
              <a:buNone/>
            </a:pPr>
            <a:r>
              <a:rPr lang="en-GB" sz="1600" b="1">
                <a:solidFill>
                  <a:schemeClr val="accent4">
                    <a:lumMod val="75000"/>
                  </a:schemeClr>
                </a:solidFill>
                <a:latin typeface="+mn-lt"/>
              </a:rPr>
              <a:t>Staying safe</a:t>
            </a:r>
          </a:p>
          <a:p>
            <a:pPr>
              <a:lnSpc>
                <a:spcPct val="100000"/>
              </a:lnSpc>
              <a:spcBef>
                <a:spcPts val="600"/>
              </a:spcBef>
              <a:spcAft>
                <a:spcPts val="600"/>
              </a:spcAft>
            </a:pPr>
            <a:r>
              <a:rPr lang="en-GB" sz="1400">
                <a:solidFill>
                  <a:srgbClr val="404040"/>
                </a:solidFill>
                <a:latin typeface="+mn-lt"/>
              </a:rPr>
              <a:t>81% of pupils with SEN say they are able to play in a nice, safe place at home or near home. This is compared to 87% of all primary pupils. </a:t>
            </a:r>
          </a:p>
          <a:p>
            <a:pPr>
              <a:lnSpc>
                <a:spcPct val="100000"/>
              </a:lnSpc>
              <a:spcBef>
                <a:spcPts val="600"/>
              </a:spcBef>
              <a:spcAft>
                <a:spcPts val="600"/>
              </a:spcAft>
            </a:pPr>
            <a:r>
              <a:rPr lang="en-GB" sz="1400">
                <a:solidFill>
                  <a:srgbClr val="404040"/>
                </a:solidFill>
                <a:latin typeface="+mn-lt"/>
              </a:rPr>
              <a:t>7% of pupils with SEN have come into contact with knives, in terms of having seen a knife used to fight or threaten someone, as well as themselves (or someone they know) having carried a knife for the purpose of protection. This is more than all primary pupils which is 4%.</a:t>
            </a:r>
          </a:p>
          <a:p>
            <a:pPr>
              <a:lnSpc>
                <a:spcPct val="100000"/>
              </a:lnSpc>
              <a:spcBef>
                <a:spcPts val="600"/>
              </a:spcBef>
              <a:spcAft>
                <a:spcPts val="600"/>
              </a:spcAft>
            </a:pPr>
            <a:r>
              <a:rPr lang="en-GB" sz="1400">
                <a:solidFill>
                  <a:srgbClr val="404040"/>
                </a:solidFill>
                <a:latin typeface="+mn-lt"/>
              </a:rPr>
              <a:t>Overall, SEN pupils report feeling less safe than other cohorts when out and about in the day. Whilst 75% feel safe on their way to school, this compares to 80% overall for all primary pupils. 75% feel safe at school (v. 86% of all primary pupils) and 81% feel safe out during the day (86% overall). </a:t>
            </a:r>
          </a:p>
          <a:p>
            <a:pPr>
              <a:lnSpc>
                <a:spcPct val="100000"/>
              </a:lnSpc>
              <a:spcBef>
                <a:spcPts val="600"/>
              </a:spcBef>
              <a:spcAft>
                <a:spcPts val="600"/>
              </a:spcAft>
            </a:pPr>
            <a:r>
              <a:rPr lang="en-GB" sz="1400">
                <a:solidFill>
                  <a:srgbClr val="404040"/>
                </a:solidFill>
                <a:latin typeface="+mn-lt"/>
              </a:rPr>
              <a:t>Compared to 70% of all primary pupils, 59% of pupils with SEN feel they are able to get involved in their community. </a:t>
            </a:r>
          </a:p>
          <a:p>
            <a:pPr marL="0" indent="0">
              <a:lnSpc>
                <a:spcPct val="100000"/>
              </a:lnSpc>
              <a:spcBef>
                <a:spcPts val="600"/>
              </a:spcBef>
              <a:spcAft>
                <a:spcPts val="600"/>
              </a:spcAft>
              <a:buNone/>
            </a:pPr>
            <a:endParaRPr lang="en-GB" sz="1400">
              <a:latin typeface="+mn-lt"/>
            </a:endParaRPr>
          </a:p>
          <a:p>
            <a:pPr marL="0" indent="0">
              <a:lnSpc>
                <a:spcPct val="100000"/>
              </a:lnSpc>
              <a:spcBef>
                <a:spcPts val="600"/>
              </a:spcBef>
              <a:spcAft>
                <a:spcPts val="600"/>
              </a:spcAft>
              <a:buNone/>
            </a:pPr>
            <a:endParaRPr lang="en-GB" sz="1600" b="1"/>
          </a:p>
        </p:txBody>
      </p:sp>
    </p:spTree>
    <p:extLst>
      <p:ext uri="{BB962C8B-B14F-4D97-AF65-F5344CB8AC3E}">
        <p14:creationId xmlns:p14="http://schemas.microsoft.com/office/powerpoint/2010/main" val="35788649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Special Educational Needs (SEN) pupils (4)</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600" b="1">
                <a:solidFill>
                  <a:srgbClr val="C00000"/>
                </a:solidFill>
                <a:latin typeface="+mn-lt"/>
              </a:rPr>
              <a:t>Staying safe: Experiences with alcohol, cigarettes and drugs</a:t>
            </a:r>
          </a:p>
          <a:p>
            <a:pPr>
              <a:lnSpc>
                <a:spcPct val="100000"/>
              </a:lnSpc>
              <a:spcBef>
                <a:spcPts val="600"/>
              </a:spcBef>
              <a:spcAft>
                <a:spcPts val="600"/>
              </a:spcAft>
            </a:pPr>
            <a:r>
              <a:rPr lang="en-GB" sz="1400">
                <a:solidFill>
                  <a:srgbClr val="404040"/>
                </a:solidFill>
                <a:latin typeface="+mn-lt"/>
              </a:rPr>
              <a:t>14% of SEN pupils have had a drink in the last 7 days (v. 6% of all primary pupils). </a:t>
            </a:r>
          </a:p>
          <a:p>
            <a:pPr>
              <a:lnSpc>
                <a:spcPct val="100000"/>
              </a:lnSpc>
              <a:spcBef>
                <a:spcPts val="600"/>
              </a:spcBef>
              <a:spcAft>
                <a:spcPts val="600"/>
              </a:spcAft>
            </a:pPr>
            <a:r>
              <a:rPr lang="en-GB" sz="1400">
                <a:solidFill>
                  <a:srgbClr val="404040"/>
                </a:solidFill>
                <a:latin typeface="+mn-lt"/>
              </a:rPr>
              <a:t>SEN pupils are more likely across all statements offered, to notice things changes in behaviour when their parents/carers drink. 42% noticed agreed with at least one statement compared to 28% of all pupils.</a:t>
            </a:r>
          </a:p>
          <a:p>
            <a:pPr>
              <a:lnSpc>
                <a:spcPct val="100000"/>
              </a:lnSpc>
              <a:spcBef>
                <a:spcPts val="600"/>
              </a:spcBef>
              <a:spcAft>
                <a:spcPts val="600"/>
              </a:spcAft>
            </a:pPr>
            <a:r>
              <a:rPr lang="en-GB" sz="1400">
                <a:solidFill>
                  <a:srgbClr val="404040"/>
                </a:solidFill>
                <a:latin typeface="+mn-lt"/>
              </a:rPr>
              <a:t>8% of pupils with SEN are exposed to smoking at home indoors and during car journeys. For all primary pupils the comparable figure is 4%. </a:t>
            </a:r>
          </a:p>
          <a:p>
            <a:pPr>
              <a:lnSpc>
                <a:spcPct val="100000"/>
              </a:lnSpc>
              <a:spcBef>
                <a:spcPts val="600"/>
              </a:spcBef>
              <a:spcAft>
                <a:spcPts val="600"/>
              </a:spcAft>
            </a:pPr>
            <a:r>
              <a:rPr lang="en-GB" sz="1400">
                <a:solidFill>
                  <a:srgbClr val="404040"/>
                </a:solidFill>
                <a:latin typeface="+mn-lt"/>
              </a:rPr>
              <a:t>10% of SEN pupils know someone who takes drugs to get high (v. 5% of all pupils).</a:t>
            </a:r>
          </a:p>
          <a:p>
            <a:pPr marL="0" indent="0">
              <a:lnSpc>
                <a:spcPct val="100000"/>
              </a:lnSpc>
              <a:spcBef>
                <a:spcPts val="600"/>
              </a:spcBef>
              <a:spcAft>
                <a:spcPts val="600"/>
              </a:spcAft>
              <a:buNone/>
            </a:pPr>
            <a:r>
              <a:rPr lang="en-GB" sz="1600" b="1">
                <a:solidFill>
                  <a:srgbClr val="FA50E2"/>
                </a:solidFill>
                <a:latin typeface="+mn-lt"/>
              </a:rPr>
              <a:t>Self awareness</a:t>
            </a:r>
          </a:p>
          <a:p>
            <a:pPr>
              <a:lnSpc>
                <a:spcPct val="100000"/>
              </a:lnSpc>
              <a:spcBef>
                <a:spcPts val="600"/>
              </a:spcBef>
              <a:spcAft>
                <a:spcPts val="600"/>
              </a:spcAft>
            </a:pPr>
            <a:r>
              <a:rPr lang="en-GB" sz="1400">
                <a:solidFill>
                  <a:srgbClr val="404040"/>
                </a:solidFill>
                <a:latin typeface="+mn-lt"/>
              </a:rPr>
              <a:t>68% of all primary pupils would like their parents/carers to tell them about growing up and body changes, 63% of pupils with SEN would like this</a:t>
            </a:r>
          </a:p>
          <a:p>
            <a:pPr>
              <a:lnSpc>
                <a:spcPct val="100000"/>
              </a:lnSpc>
              <a:spcBef>
                <a:spcPts val="600"/>
              </a:spcBef>
              <a:spcAft>
                <a:spcPts val="600"/>
              </a:spcAft>
            </a:pPr>
            <a:r>
              <a:rPr lang="en-GB" sz="1400">
                <a:solidFill>
                  <a:srgbClr val="404040"/>
                </a:solidFill>
                <a:effectLst/>
                <a:latin typeface="+mn-lt"/>
                <a:ea typeface="MS Mincho" panose="02020609040205080304" pitchFamily="49" charset="-128"/>
                <a:cs typeface="Calibri" panose="020F0502020204030204" pitchFamily="34" charset="0"/>
              </a:rPr>
              <a:t>62</a:t>
            </a:r>
            <a:r>
              <a:rPr lang="en-GB" sz="1400">
                <a:solidFill>
                  <a:srgbClr val="404040"/>
                </a:solidFill>
                <a:latin typeface="+mn-lt"/>
                <a:ea typeface="MS Mincho" panose="02020609040205080304" pitchFamily="49" charset="-128"/>
                <a:cs typeface="Calibri" panose="020F0502020204030204" pitchFamily="34" charset="0"/>
              </a:rPr>
              <a:t>% of SEN pupils </a:t>
            </a:r>
            <a:r>
              <a:rPr lang="en-US" sz="1400">
                <a:solidFill>
                  <a:srgbClr val="404040"/>
                </a:solidFill>
                <a:latin typeface="+mn-lt"/>
                <a:ea typeface="MS Mincho" panose="02020609040205080304" pitchFamily="49" charset="-128"/>
                <a:cs typeface="Calibri" panose="020F0502020204030204" pitchFamily="34" charset="0"/>
              </a:rPr>
              <a:t>know enough about how their body changes as they get older, similar to all pupils at 65%. 20% of SEN pupils feel worried about growing up these changes (v. 14% of all pupils).</a:t>
            </a:r>
            <a:endParaRPr lang="en-GB" sz="1400">
              <a:solidFill>
                <a:srgbClr val="404040"/>
              </a:solidFill>
              <a:effectLst/>
              <a:latin typeface="+mn-lt"/>
              <a:ea typeface="MS Mincho" panose="02020609040205080304" pitchFamily="49" charset="-128"/>
              <a:cs typeface="Calibri" panose="020F0502020204030204" pitchFamily="34" charset="0"/>
            </a:endParaRPr>
          </a:p>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GB" sz="1400">
                <a:solidFill>
                  <a:srgbClr val="404040"/>
                </a:solidFill>
                <a:latin typeface="+mn-lt"/>
              </a:rPr>
              <a:t>72% of SEN pupils say their parents/carers help when something bothers them online (v. 81% of all primary pupils), and 76% have parents/carers that know the passwords to sites/apps they use (similar to all pupils at). 67% of SEN pupils say their parents/carers explain why some sites or apps are appropriate or inappropriate (72% overall). </a:t>
            </a:r>
          </a:p>
          <a:p>
            <a:pPr>
              <a:lnSpc>
                <a:spcPct val="100000"/>
              </a:lnSpc>
              <a:spcBef>
                <a:spcPts val="600"/>
              </a:spcBef>
              <a:spcAft>
                <a:spcPts val="600"/>
              </a:spcAft>
            </a:pPr>
            <a:r>
              <a:rPr lang="en-GB" sz="1400">
                <a:solidFill>
                  <a:srgbClr val="404040"/>
                </a:solidFill>
                <a:latin typeface="+mn-lt"/>
              </a:rPr>
              <a:t>SEN pupils are more likely than all pupils to have a Minecraft account (63% v. 53% of all pupils)</a:t>
            </a:r>
          </a:p>
          <a:p>
            <a:pPr>
              <a:lnSpc>
                <a:spcPct val="100000"/>
              </a:lnSpc>
              <a:spcBef>
                <a:spcPts val="600"/>
              </a:spcBef>
              <a:spcAft>
                <a:spcPts val="600"/>
              </a:spcAft>
            </a:pPr>
            <a:r>
              <a:rPr lang="en-GB" sz="1400">
                <a:solidFill>
                  <a:srgbClr val="404040"/>
                </a:solidFill>
                <a:latin typeface="+mn-lt"/>
              </a:rPr>
              <a:t>SEN Pupils are less likely to have been told how to stay safe online by parents/carers (54% v. 67% of all pupils) and are less likely to always follow the advice they have been given (66% of SEN pupils v. 70% of all pupils). </a:t>
            </a:r>
          </a:p>
          <a:p>
            <a:pPr>
              <a:lnSpc>
                <a:spcPct val="100000"/>
              </a:lnSpc>
              <a:spcBef>
                <a:spcPts val="600"/>
              </a:spcBef>
              <a:spcAft>
                <a:spcPts val="600"/>
              </a:spcAft>
            </a:pPr>
            <a:r>
              <a:rPr lang="en-US" sz="1400">
                <a:solidFill>
                  <a:srgbClr val="404040"/>
                </a:solidFill>
                <a:latin typeface="+mn-lt"/>
              </a:rPr>
              <a:t>21% of SEN pupils have used services for young people in Doncaster, more than pupils overall at 14%. </a:t>
            </a:r>
            <a:endParaRPr lang="en-GB" sz="1400">
              <a:solidFill>
                <a:srgbClr val="404040"/>
              </a:solidFill>
              <a:latin typeface="+mn-lt"/>
            </a:endParaRPr>
          </a:p>
          <a:p>
            <a:pPr>
              <a:lnSpc>
                <a:spcPct val="100000"/>
              </a:lnSpc>
              <a:spcBef>
                <a:spcPts val="600"/>
              </a:spcBef>
              <a:spcAft>
                <a:spcPts val="600"/>
              </a:spcAft>
            </a:pPr>
            <a:endParaRPr lang="en-GB" sz="1400">
              <a:solidFill>
                <a:srgbClr val="404040"/>
              </a:solidFill>
            </a:endParaRPr>
          </a:p>
          <a:p>
            <a:pPr>
              <a:lnSpc>
                <a:spcPct val="100000"/>
              </a:lnSpc>
              <a:spcBef>
                <a:spcPts val="600"/>
              </a:spcBef>
              <a:spcAft>
                <a:spcPts val="600"/>
              </a:spcAft>
            </a:pPr>
            <a:endParaRPr lang="en-GB" sz="1400">
              <a:solidFill>
                <a:srgbClr val="404040"/>
              </a:solidFill>
            </a:endParaRPr>
          </a:p>
          <a:p>
            <a:pPr marL="0" indent="0">
              <a:lnSpc>
                <a:spcPct val="100000"/>
              </a:lnSpc>
              <a:spcBef>
                <a:spcPts val="600"/>
              </a:spcBef>
              <a:spcAft>
                <a:spcPts val="600"/>
              </a:spcAft>
              <a:buNone/>
            </a:pPr>
            <a:endParaRPr lang="en-GB" sz="1400"/>
          </a:p>
          <a:p>
            <a:pPr>
              <a:lnSpc>
                <a:spcPct val="100000"/>
              </a:lnSpc>
              <a:spcBef>
                <a:spcPts val="600"/>
              </a:spcBef>
              <a:spcAft>
                <a:spcPts val="600"/>
              </a:spcAft>
            </a:pPr>
            <a:endParaRPr lang="en-GB" sz="1400"/>
          </a:p>
          <a:p>
            <a:pPr marL="0" indent="0">
              <a:lnSpc>
                <a:spcPct val="100000"/>
              </a:lnSpc>
              <a:spcBef>
                <a:spcPts val="600"/>
              </a:spcBef>
              <a:spcAft>
                <a:spcPts val="600"/>
              </a:spcAft>
              <a:buNone/>
            </a:pPr>
            <a:endParaRPr lang="en-GB" sz="1600" b="1"/>
          </a:p>
        </p:txBody>
      </p:sp>
    </p:spTree>
    <p:extLst>
      <p:ext uri="{BB962C8B-B14F-4D97-AF65-F5344CB8AC3E}">
        <p14:creationId xmlns:p14="http://schemas.microsoft.com/office/powerpoint/2010/main" val="30092443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Young carers (1)</a:t>
            </a:r>
          </a:p>
        </p:txBody>
      </p:sp>
      <p:sp>
        <p:nvSpPr>
          <p:cNvPr id="6" name="Content Placeholder 2"/>
          <p:cNvSpPr>
            <a:spLocks noGrp="1"/>
          </p:cNvSpPr>
          <p:nvPr>
            <p:ph idx="1"/>
          </p:nvPr>
        </p:nvSpPr>
        <p:spPr>
          <a:xfrm>
            <a:off x="183018" y="834244"/>
            <a:ext cx="11315075" cy="5678068"/>
          </a:xfrm>
        </p:spPr>
        <p:txBody>
          <a:bodyPr>
            <a:noAutofit/>
          </a:bodyPr>
          <a:lstStyle/>
          <a:p>
            <a:pPr marL="0" indent="0">
              <a:lnSpc>
                <a:spcPct val="100000"/>
              </a:lnSpc>
              <a:spcBef>
                <a:spcPts val="600"/>
              </a:spcBef>
              <a:spcAft>
                <a:spcPts val="600"/>
              </a:spcAft>
              <a:buNone/>
            </a:pPr>
            <a:r>
              <a:rPr lang="en-GB" sz="1400" dirty="0">
                <a:solidFill>
                  <a:srgbClr val="404040"/>
                </a:solidFill>
                <a:latin typeface="+mn-lt"/>
              </a:rPr>
              <a:t>Analysing the data by different cohorts, pupils who are young carers have shown some interesting differences against the overall sample. 5% (130) identified themselves as young carers. As with those pupils with SEN, those differences are not always favourable for the young carers. For example, this cohort has a higher exposure to being bullied, including online, at home and at school, and by children they don’t know. This and other key differences have been listed below and, as in the previous sections, in the absence of causality it has not been attempted to explain the reasons for those differences.</a:t>
            </a:r>
          </a:p>
          <a:p>
            <a:pPr marL="0" indent="0">
              <a:lnSpc>
                <a:spcPct val="100000"/>
              </a:lnSpc>
              <a:spcBef>
                <a:spcPts val="600"/>
              </a:spcBef>
              <a:spcAft>
                <a:spcPts val="600"/>
              </a:spcAft>
              <a:buNone/>
            </a:pPr>
            <a:r>
              <a:rPr lang="en-GB" sz="1600" b="1" dirty="0">
                <a:solidFill>
                  <a:srgbClr val="00A79B"/>
                </a:solidFill>
                <a:latin typeface="+mn-lt"/>
              </a:rPr>
              <a:t>Healthy eating</a:t>
            </a:r>
          </a:p>
          <a:p>
            <a:pPr>
              <a:lnSpc>
                <a:spcPct val="100000"/>
              </a:lnSpc>
              <a:spcBef>
                <a:spcPts val="600"/>
              </a:spcBef>
              <a:spcAft>
                <a:spcPts val="600"/>
              </a:spcAft>
            </a:pPr>
            <a:r>
              <a:rPr lang="en-GB" sz="1400" dirty="0">
                <a:solidFill>
                  <a:schemeClr val="bg2">
                    <a:lumMod val="25000"/>
                  </a:schemeClr>
                </a:solidFill>
                <a:latin typeface="+mn-lt"/>
              </a:rPr>
              <a:t>Young carers are the cohort least likely to agree with positive statements about eating meals, for example being able to eat with friends (67% v. 77% of all primary pupils) and having enough time to eat (55% v. 62% overall). </a:t>
            </a:r>
          </a:p>
          <a:p>
            <a:pPr>
              <a:lnSpc>
                <a:spcPct val="100000"/>
              </a:lnSpc>
              <a:spcBef>
                <a:spcPts val="600"/>
              </a:spcBef>
              <a:spcAft>
                <a:spcPts val="600"/>
              </a:spcAft>
            </a:pPr>
            <a:r>
              <a:rPr lang="en-GB" sz="1400" dirty="0">
                <a:solidFill>
                  <a:schemeClr val="bg2">
                    <a:lumMod val="25000"/>
                  </a:schemeClr>
                </a:solidFill>
                <a:latin typeface="+mn-lt"/>
              </a:rPr>
              <a:t>During mealtimes at home, Young carers are less likely to find mealtimes enjoyable than average (38% v 50% of all primary pupils). 55% of Young carers eat at the table, lower than all primary pupils at 62%. Young carers are less likely to decide how much they eat, and be given a choice.</a:t>
            </a:r>
          </a:p>
          <a:p>
            <a:pPr>
              <a:lnSpc>
                <a:spcPct val="100000"/>
              </a:lnSpc>
              <a:spcBef>
                <a:spcPts val="600"/>
              </a:spcBef>
              <a:spcAft>
                <a:spcPts val="600"/>
              </a:spcAft>
            </a:pPr>
            <a:r>
              <a:rPr lang="en-GB" sz="1400" dirty="0">
                <a:solidFill>
                  <a:schemeClr val="bg2">
                    <a:lumMod val="25000"/>
                  </a:schemeClr>
                </a:solidFill>
                <a:latin typeface="+mn-lt"/>
              </a:rPr>
              <a:t>35% of Young carers are not allowed to use mobile phone when eating, compared to 42% of all pupils.</a:t>
            </a:r>
          </a:p>
          <a:p>
            <a:pPr>
              <a:lnSpc>
                <a:spcPct val="100000"/>
              </a:lnSpc>
              <a:spcBef>
                <a:spcPts val="600"/>
              </a:spcBef>
              <a:spcAft>
                <a:spcPts val="600"/>
              </a:spcAft>
            </a:pPr>
            <a:r>
              <a:rPr lang="en-GB" sz="1400" dirty="0">
                <a:solidFill>
                  <a:schemeClr val="bg2">
                    <a:lumMod val="25000"/>
                  </a:schemeClr>
                </a:solidFill>
                <a:latin typeface="+mn-lt"/>
              </a:rPr>
              <a:t>Young carers appear to have similar food habits to the rest of primary pupils, with the exception that they are more likely to consume takeaway-style meals everyday/most days than average (26% v. 16% overall).</a:t>
            </a:r>
          </a:p>
          <a:p>
            <a:pPr marL="0" indent="0">
              <a:lnSpc>
                <a:spcPct val="100000"/>
              </a:lnSpc>
              <a:spcBef>
                <a:spcPts val="600"/>
              </a:spcBef>
              <a:spcAft>
                <a:spcPts val="600"/>
              </a:spcAft>
              <a:buNone/>
            </a:pPr>
            <a:r>
              <a:rPr lang="en-GB" sz="1600" b="1" dirty="0">
                <a:solidFill>
                  <a:srgbClr val="92D050"/>
                </a:solidFill>
                <a:latin typeface="+mn-lt"/>
              </a:rPr>
              <a:t>Wellbeing</a:t>
            </a:r>
          </a:p>
          <a:p>
            <a:pPr>
              <a:lnSpc>
                <a:spcPct val="100000"/>
              </a:lnSpc>
              <a:spcBef>
                <a:spcPts val="600"/>
              </a:spcBef>
              <a:spcAft>
                <a:spcPts val="600"/>
              </a:spcAft>
            </a:pPr>
            <a:r>
              <a:rPr lang="en-GB" sz="1400" dirty="0">
                <a:solidFill>
                  <a:schemeClr val="bg2">
                    <a:lumMod val="25000"/>
                  </a:schemeClr>
                </a:solidFill>
                <a:latin typeface="+mn-lt"/>
              </a:rPr>
              <a:t>36% of young carers have visited the dentist in the last year, compared to 43% of all primary pupils. </a:t>
            </a:r>
          </a:p>
          <a:p>
            <a:pPr>
              <a:lnSpc>
                <a:spcPct val="100000"/>
              </a:lnSpc>
              <a:spcBef>
                <a:spcPts val="600"/>
              </a:spcBef>
              <a:spcAft>
                <a:spcPts val="600"/>
              </a:spcAft>
            </a:pPr>
            <a:r>
              <a:rPr lang="en-GB" sz="1400" dirty="0">
                <a:solidFill>
                  <a:schemeClr val="bg2">
                    <a:lumMod val="25000"/>
                  </a:schemeClr>
                </a:solidFill>
                <a:latin typeface="+mn-lt"/>
              </a:rPr>
              <a:t>Amongst Year 6 pupils only: 46% of Young carers have had a day off for reasons other than a common illnesses/holidays, less than Year 6 pupils overall at 50%. </a:t>
            </a:r>
            <a:endParaRPr lang="en-GB" sz="1400" dirty="0">
              <a:latin typeface="+mn-lt"/>
            </a:endParaRPr>
          </a:p>
          <a:p>
            <a:pPr marL="0" indent="0">
              <a:lnSpc>
                <a:spcPct val="100000"/>
              </a:lnSpc>
              <a:spcBef>
                <a:spcPts val="600"/>
              </a:spcBef>
              <a:spcAft>
                <a:spcPts val="600"/>
              </a:spcAft>
              <a:buNone/>
            </a:pPr>
            <a:endParaRPr lang="en-GB" sz="1400" b="1" dirty="0">
              <a:latin typeface="+mn-lt"/>
            </a:endParaRP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832199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Young carers (2)</a:t>
            </a:r>
          </a:p>
        </p:txBody>
      </p:sp>
      <p:sp>
        <p:nvSpPr>
          <p:cNvPr id="6" name="Content Placeholder 2"/>
          <p:cNvSpPr>
            <a:spLocks noGrp="1"/>
          </p:cNvSpPr>
          <p:nvPr>
            <p:ph idx="1"/>
          </p:nvPr>
        </p:nvSpPr>
        <p:spPr>
          <a:xfrm>
            <a:off x="183019" y="834244"/>
            <a:ext cx="11266436" cy="5678068"/>
          </a:xfrm>
        </p:spPr>
        <p:txBody>
          <a:bodyPr>
            <a:noAutofit/>
          </a:bodyPr>
          <a:lstStyle/>
          <a:p>
            <a:pPr marL="0" indent="0">
              <a:lnSpc>
                <a:spcPct val="100000"/>
              </a:lnSpc>
              <a:spcBef>
                <a:spcPts val="600"/>
              </a:spcBef>
              <a:spcAft>
                <a:spcPts val="600"/>
              </a:spcAft>
              <a:buNone/>
            </a:pPr>
            <a:r>
              <a:rPr lang="en-GB" sz="1600" b="1" dirty="0">
                <a:solidFill>
                  <a:srgbClr val="F2851F"/>
                </a:solidFill>
                <a:latin typeface="+mn-lt"/>
              </a:rPr>
              <a:t>Physical activity</a:t>
            </a:r>
          </a:p>
          <a:p>
            <a:pPr>
              <a:lnSpc>
                <a:spcPct val="100000"/>
              </a:lnSpc>
              <a:spcBef>
                <a:spcPts val="600"/>
              </a:spcBef>
              <a:spcAft>
                <a:spcPts val="600"/>
              </a:spcAft>
            </a:pPr>
            <a:r>
              <a:rPr lang="en-GB" sz="1400" dirty="0">
                <a:solidFill>
                  <a:schemeClr val="bg2">
                    <a:lumMod val="25000"/>
                  </a:schemeClr>
                </a:solidFill>
                <a:latin typeface="+mn-lt"/>
              </a:rPr>
              <a:t>Young carers are active and do their exercise the most with friends during school. They are the group most likely to participate in school clubs.</a:t>
            </a:r>
          </a:p>
          <a:p>
            <a:pPr>
              <a:lnSpc>
                <a:spcPct val="100000"/>
              </a:lnSpc>
              <a:spcBef>
                <a:spcPts val="600"/>
              </a:spcBef>
              <a:spcAft>
                <a:spcPts val="600"/>
              </a:spcAft>
            </a:pPr>
            <a:r>
              <a:rPr lang="en-GB" sz="1400" dirty="0">
                <a:solidFill>
                  <a:schemeClr val="bg2">
                    <a:lumMod val="25000"/>
                  </a:schemeClr>
                </a:solidFill>
                <a:latin typeface="+mn-lt"/>
              </a:rPr>
              <a:t>38% of Young carers do physical activity in school holidays less than all pupils at 48%.</a:t>
            </a:r>
          </a:p>
          <a:p>
            <a:pPr>
              <a:lnSpc>
                <a:spcPct val="100000"/>
              </a:lnSpc>
              <a:spcBef>
                <a:spcPts val="600"/>
              </a:spcBef>
              <a:spcAft>
                <a:spcPts val="600"/>
              </a:spcAft>
            </a:pPr>
            <a:r>
              <a:rPr lang="en-GB" sz="1400" dirty="0">
                <a:solidFill>
                  <a:schemeClr val="bg2">
                    <a:lumMod val="25000"/>
                  </a:schemeClr>
                </a:solidFill>
                <a:latin typeface="+mn-lt"/>
              </a:rPr>
              <a:t>46% of Young carers do more than 1 hour of exercise on average each day, slightly more than pupils overall (43%) and 75% of Young carers enjoy physical exercise a lot/ quite a lot, slightly less than all primary pupils (83%).</a:t>
            </a:r>
          </a:p>
          <a:p>
            <a:pPr marL="0" indent="0">
              <a:lnSpc>
                <a:spcPct val="100000"/>
              </a:lnSpc>
              <a:spcBef>
                <a:spcPts val="600"/>
              </a:spcBef>
              <a:spcAft>
                <a:spcPts val="600"/>
              </a:spcAft>
              <a:buNone/>
            </a:pPr>
            <a:r>
              <a:rPr lang="en-GB" sz="1600" b="1" dirty="0">
                <a:solidFill>
                  <a:srgbClr val="00A8D1"/>
                </a:solidFill>
                <a:latin typeface="+mn-lt"/>
              </a:rPr>
              <a:t>Relationships</a:t>
            </a:r>
          </a:p>
          <a:p>
            <a:pPr>
              <a:lnSpc>
                <a:spcPct val="100000"/>
              </a:lnSpc>
              <a:spcBef>
                <a:spcPts val="600"/>
              </a:spcBef>
              <a:spcAft>
                <a:spcPts val="600"/>
              </a:spcAft>
            </a:pPr>
            <a:r>
              <a:rPr lang="en-GB" sz="1400" dirty="0">
                <a:solidFill>
                  <a:srgbClr val="404040"/>
                </a:solidFill>
                <a:latin typeface="+mn-lt"/>
              </a:rPr>
              <a:t>63% of Young carers said that yes, they feel love and support at home, with </a:t>
            </a:r>
            <a:r>
              <a:rPr lang="en-GB" sz="1400" dirty="0">
                <a:solidFill>
                  <a:srgbClr val="404040"/>
                </a:solidFill>
              </a:rPr>
              <a:t>31% said they only feel this ‘sometimes’. </a:t>
            </a:r>
            <a:r>
              <a:rPr lang="en-GB" sz="1400" dirty="0">
                <a:solidFill>
                  <a:srgbClr val="404040"/>
                </a:solidFill>
                <a:latin typeface="+mn-lt"/>
              </a:rPr>
              <a:t>(v. 81% and 15% for all pupils respectively). </a:t>
            </a:r>
          </a:p>
          <a:p>
            <a:pPr>
              <a:lnSpc>
                <a:spcPct val="100000"/>
              </a:lnSpc>
              <a:spcBef>
                <a:spcPts val="600"/>
              </a:spcBef>
              <a:spcAft>
                <a:spcPts val="600"/>
              </a:spcAft>
            </a:pPr>
            <a:r>
              <a:rPr lang="en-GB" sz="1400" dirty="0">
                <a:solidFill>
                  <a:srgbClr val="404040"/>
                </a:solidFill>
                <a:latin typeface="+mn-lt"/>
              </a:rPr>
              <a:t>46% of Young carers have been bullied at or near school over the last 12 months, compared to 27% of all primary pupils.</a:t>
            </a:r>
          </a:p>
          <a:p>
            <a:pPr>
              <a:lnSpc>
                <a:spcPct val="100000"/>
              </a:lnSpc>
              <a:spcBef>
                <a:spcPts val="600"/>
              </a:spcBef>
              <a:spcAft>
                <a:spcPts val="600"/>
              </a:spcAft>
            </a:pPr>
            <a:r>
              <a:rPr lang="en-GB" sz="1400" dirty="0">
                <a:solidFill>
                  <a:srgbClr val="404040"/>
                </a:solidFill>
                <a:latin typeface="+mn-lt"/>
              </a:rPr>
              <a:t>Young carers are also more likely to be bullied in all the places we asked them, and they were the cohort with the highest percentage for all options (Online 26%, near home 25%, in town 11% and at home 17%). They are also more likely to be bullied by an adult they know (7% v. 4% of all primary pupils). </a:t>
            </a:r>
          </a:p>
          <a:p>
            <a:pPr>
              <a:lnSpc>
                <a:spcPct val="100000"/>
              </a:lnSpc>
              <a:spcBef>
                <a:spcPts val="600"/>
              </a:spcBef>
              <a:spcAft>
                <a:spcPts val="600"/>
              </a:spcAft>
            </a:pPr>
            <a:r>
              <a:rPr lang="en-GB" sz="1400" dirty="0">
                <a:solidFill>
                  <a:srgbClr val="404040"/>
                </a:solidFill>
                <a:latin typeface="+mn-lt"/>
              </a:rPr>
              <a:t>19% of Young carers cite ‘what you wear’ as a reason for being bullied, more than pupils overall (15%). Similar to this, being a boy or a girl was higher amongst Young carers (20% v. 10% overall) as well as being LGBT (11% v. 5%). </a:t>
            </a:r>
          </a:p>
          <a:p>
            <a:pPr>
              <a:lnSpc>
                <a:spcPct val="100000"/>
              </a:lnSpc>
              <a:spcBef>
                <a:spcPts val="600"/>
              </a:spcBef>
              <a:spcAft>
                <a:spcPts val="600"/>
              </a:spcAft>
            </a:pPr>
            <a:r>
              <a:rPr lang="en-GB" sz="1400" dirty="0">
                <a:solidFill>
                  <a:srgbClr val="404040"/>
                </a:solidFill>
                <a:latin typeface="+mn-lt"/>
              </a:rPr>
              <a:t>Young carers are more likely to ‘not tell anyone’ when they are bullied with 34% saying so compared to 21% of all pupils. </a:t>
            </a:r>
          </a:p>
          <a:p>
            <a:pPr>
              <a:lnSpc>
                <a:spcPct val="100000"/>
              </a:lnSpc>
              <a:spcBef>
                <a:spcPts val="600"/>
              </a:spcBef>
              <a:spcAft>
                <a:spcPts val="600"/>
              </a:spcAft>
            </a:pPr>
            <a:r>
              <a:rPr lang="en-GB" sz="1400" dirty="0">
                <a:solidFill>
                  <a:srgbClr val="404040"/>
                </a:solidFill>
                <a:latin typeface="+mn-lt"/>
              </a:rPr>
              <a:t>48% of Young carers think their school takes bullying seriously, compared to 63% of all pupils.</a:t>
            </a:r>
          </a:p>
          <a:p>
            <a:pPr>
              <a:lnSpc>
                <a:spcPct val="100000"/>
              </a:lnSpc>
              <a:spcBef>
                <a:spcPts val="600"/>
              </a:spcBef>
              <a:spcAft>
                <a:spcPts val="600"/>
              </a:spcAft>
            </a:pPr>
            <a:r>
              <a:rPr lang="en-GB" sz="1400" dirty="0">
                <a:solidFill>
                  <a:srgbClr val="404040"/>
                </a:solidFill>
                <a:latin typeface="+mn-lt"/>
              </a:rPr>
              <a:t>27% of Young carers said they have deliberately upset or hurt someone else at school in the last 12 months, compared to 18% of all primary pupils.</a:t>
            </a:r>
          </a:p>
          <a:p>
            <a:pPr>
              <a:lnSpc>
                <a:spcPct val="100000"/>
              </a:lnSpc>
              <a:spcBef>
                <a:spcPts val="600"/>
              </a:spcBef>
              <a:spcAft>
                <a:spcPts val="600"/>
              </a:spcAft>
            </a:pPr>
            <a:r>
              <a:rPr lang="en-US" sz="1400" dirty="0">
                <a:solidFill>
                  <a:srgbClr val="404040"/>
                </a:solidFill>
              </a:rPr>
              <a:t>62% of Young carers feel able to share their ideas about how to make things better for people at school, lower than all pupils at 72%.</a:t>
            </a:r>
            <a:endParaRPr lang="en-GB" sz="1400" dirty="0">
              <a:solidFill>
                <a:srgbClr val="404040"/>
              </a:solidFill>
            </a:endParaRPr>
          </a:p>
          <a:p>
            <a:pPr>
              <a:lnSpc>
                <a:spcPct val="100000"/>
              </a:lnSpc>
              <a:spcBef>
                <a:spcPts val="600"/>
              </a:spcBef>
              <a:spcAft>
                <a:spcPts val="600"/>
              </a:spcAft>
            </a:pPr>
            <a:r>
              <a:rPr lang="en-GB" sz="1400" dirty="0">
                <a:solidFill>
                  <a:srgbClr val="404040"/>
                </a:solidFill>
                <a:latin typeface="+mn-lt"/>
              </a:rPr>
              <a:t> </a:t>
            </a:r>
          </a:p>
          <a:p>
            <a:pPr>
              <a:lnSpc>
                <a:spcPct val="100000"/>
              </a:lnSpc>
              <a:spcBef>
                <a:spcPts val="600"/>
              </a:spcBef>
              <a:spcAft>
                <a:spcPts val="600"/>
              </a:spcAft>
            </a:pPr>
            <a:endParaRPr lang="en-GB" sz="1400" dirty="0">
              <a:latin typeface="+mn-lt"/>
            </a:endParaRPr>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8637125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Young carers (3)</a:t>
            </a:r>
          </a:p>
        </p:txBody>
      </p:sp>
      <p:sp>
        <p:nvSpPr>
          <p:cNvPr id="6" name="Content Placeholder 2"/>
          <p:cNvSpPr>
            <a:spLocks noGrp="1"/>
          </p:cNvSpPr>
          <p:nvPr>
            <p:ph idx="1"/>
          </p:nvPr>
        </p:nvSpPr>
        <p:spPr>
          <a:xfrm>
            <a:off x="183019" y="834244"/>
            <a:ext cx="11276164" cy="5678068"/>
          </a:xfrm>
        </p:spPr>
        <p:txBody>
          <a:bodyPr>
            <a:noAutofit/>
          </a:bodyPr>
          <a:lstStyle/>
          <a:p>
            <a:pPr marL="0" indent="0">
              <a:lnSpc>
                <a:spcPct val="100000"/>
              </a:lnSpc>
              <a:spcBef>
                <a:spcPts val="600"/>
              </a:spcBef>
              <a:spcAft>
                <a:spcPts val="600"/>
              </a:spcAft>
              <a:buNone/>
            </a:pPr>
            <a:r>
              <a:rPr lang="en-GB" sz="1600" b="1" dirty="0">
                <a:solidFill>
                  <a:srgbClr val="7030A0"/>
                </a:solidFill>
                <a:latin typeface="+mn-lt"/>
              </a:rPr>
              <a:t>Emotional wellbeing</a:t>
            </a:r>
          </a:p>
          <a:p>
            <a:pPr>
              <a:lnSpc>
                <a:spcPct val="100000"/>
              </a:lnSpc>
              <a:spcBef>
                <a:spcPts val="600"/>
              </a:spcBef>
              <a:spcAft>
                <a:spcPts val="600"/>
              </a:spcAft>
            </a:pPr>
            <a:r>
              <a:rPr lang="en-GB" sz="1400" dirty="0">
                <a:solidFill>
                  <a:srgbClr val="404040"/>
                </a:solidFill>
                <a:latin typeface="+mn-lt"/>
              </a:rPr>
              <a:t>60% of Young carers describe themselves as happy/very happy, the lowest score amongst all cohorts (73% amongst all primary pupils). </a:t>
            </a:r>
          </a:p>
          <a:p>
            <a:pPr>
              <a:lnSpc>
                <a:spcPct val="100000"/>
              </a:lnSpc>
              <a:spcBef>
                <a:spcPts val="600"/>
              </a:spcBef>
              <a:spcAft>
                <a:spcPts val="600"/>
              </a:spcAft>
            </a:pPr>
            <a:r>
              <a:rPr lang="en-GB" sz="1400" dirty="0">
                <a:solidFill>
                  <a:srgbClr val="404040"/>
                </a:solidFill>
                <a:latin typeface="+mn-lt"/>
              </a:rPr>
              <a:t>Young carers are less likely than other students to worry about exams and tests (22% compared to 29% overall) but are the group most likely to worry about family problems (24% v. 15% of all primary pupils), and their mental health (18% v. 11% of all primary pupils). </a:t>
            </a:r>
          </a:p>
          <a:p>
            <a:pPr>
              <a:lnSpc>
                <a:spcPct val="100000"/>
              </a:lnSpc>
              <a:spcBef>
                <a:spcPts val="600"/>
              </a:spcBef>
              <a:spcAft>
                <a:spcPts val="600"/>
              </a:spcAft>
            </a:pPr>
            <a:r>
              <a:rPr lang="en-GB" sz="1400" dirty="0">
                <a:solidFill>
                  <a:srgbClr val="404040"/>
                </a:solidFill>
                <a:latin typeface="+mn-lt"/>
              </a:rPr>
              <a:t>When something goes wrong, 35% of Young carers say they ‘get upset and feel bad for ages’ compared to 22% of pupils overall, and 29% say they give up if they don’t succeed at something compared to 14% overall. </a:t>
            </a:r>
          </a:p>
          <a:p>
            <a:pPr>
              <a:lnSpc>
                <a:spcPct val="100000"/>
              </a:lnSpc>
              <a:spcBef>
                <a:spcPts val="600"/>
              </a:spcBef>
              <a:spcAft>
                <a:spcPts val="600"/>
              </a:spcAft>
            </a:pPr>
            <a:r>
              <a:rPr lang="en-GB" sz="1400" dirty="0">
                <a:solidFill>
                  <a:srgbClr val="404040"/>
                </a:solidFill>
                <a:latin typeface="+mn-lt"/>
              </a:rPr>
              <a:t>40% of Young carers have a low resilience score, compared to 23% of all pupils. </a:t>
            </a:r>
          </a:p>
          <a:p>
            <a:pPr marL="0" indent="0">
              <a:lnSpc>
                <a:spcPct val="100000"/>
              </a:lnSpc>
              <a:spcBef>
                <a:spcPts val="600"/>
              </a:spcBef>
              <a:spcAft>
                <a:spcPts val="600"/>
              </a:spcAft>
              <a:buNone/>
            </a:pPr>
            <a:r>
              <a:rPr lang="en-GB" sz="1600" b="1" dirty="0">
                <a:solidFill>
                  <a:schemeClr val="accent4">
                    <a:lumMod val="75000"/>
                  </a:schemeClr>
                </a:solidFill>
                <a:latin typeface="+mn-lt"/>
              </a:rPr>
              <a:t>Staying safe</a:t>
            </a:r>
          </a:p>
          <a:p>
            <a:pPr>
              <a:lnSpc>
                <a:spcPct val="100000"/>
              </a:lnSpc>
              <a:spcBef>
                <a:spcPts val="600"/>
              </a:spcBef>
              <a:spcAft>
                <a:spcPts val="600"/>
              </a:spcAft>
            </a:pPr>
            <a:r>
              <a:rPr lang="en-GB" sz="1400" dirty="0">
                <a:solidFill>
                  <a:srgbClr val="404040"/>
                </a:solidFill>
                <a:latin typeface="+mn-lt"/>
              </a:rPr>
              <a:t>The majority of pupils feel safe at home (88%), this figure drops to 77% for Young carers. </a:t>
            </a:r>
          </a:p>
          <a:p>
            <a:pPr>
              <a:lnSpc>
                <a:spcPct val="100000"/>
              </a:lnSpc>
              <a:spcBef>
                <a:spcPts val="600"/>
              </a:spcBef>
              <a:spcAft>
                <a:spcPts val="600"/>
              </a:spcAft>
            </a:pPr>
            <a:r>
              <a:rPr lang="en-GB" sz="1400" dirty="0">
                <a:solidFill>
                  <a:srgbClr val="404040"/>
                </a:solidFill>
                <a:latin typeface="+mn-lt"/>
              </a:rPr>
              <a:t>69% of Young carers are able to play in a nice, safe place at home or near the home, although high, this is the lowest figure amongst all cohorts (87% of all primary pupils say the same). </a:t>
            </a:r>
            <a:endParaRPr lang="en-GB" sz="1400" dirty="0">
              <a:solidFill>
                <a:srgbClr val="404040"/>
              </a:solidFill>
              <a:highlight>
                <a:srgbClr val="FFFF00"/>
              </a:highlight>
              <a:latin typeface="+mn-lt"/>
            </a:endParaRPr>
          </a:p>
          <a:p>
            <a:pPr>
              <a:lnSpc>
                <a:spcPct val="100000"/>
              </a:lnSpc>
              <a:spcBef>
                <a:spcPts val="600"/>
              </a:spcBef>
              <a:spcAft>
                <a:spcPts val="600"/>
              </a:spcAft>
            </a:pPr>
            <a:r>
              <a:rPr lang="en-GB" sz="1400" dirty="0">
                <a:solidFill>
                  <a:srgbClr val="404040"/>
                </a:solidFill>
                <a:latin typeface="+mn-lt"/>
              </a:rPr>
              <a:t>Young carers score the lowest across all statements regarding feeling safe in their environment. 66% feels safe when going out during the day (86% overall), 62% feel safe/very safe when going to and from school (80% overall) and 73% feel safe at school (86% overall). </a:t>
            </a:r>
          </a:p>
          <a:p>
            <a:pPr>
              <a:lnSpc>
                <a:spcPct val="100000"/>
              </a:lnSpc>
              <a:spcBef>
                <a:spcPts val="600"/>
              </a:spcBef>
              <a:spcAft>
                <a:spcPts val="600"/>
              </a:spcAft>
            </a:pPr>
            <a:r>
              <a:rPr lang="en-GB" sz="1400" dirty="0">
                <a:solidFill>
                  <a:srgbClr val="404040"/>
                </a:solidFill>
                <a:latin typeface="+mn-lt"/>
              </a:rPr>
              <a:t>Young carers are more likely to come into contact with knives than pupils overall. 38% have seen someone in their local area use knives to fight or threaten someone else (v. 17% overall) and 18% have, or know someone who has, carried a knife outside of their home for the purpose of protection (v. 6% overall). </a:t>
            </a: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391400488"/>
      </p:ext>
    </p:extLst>
  </p:cSld>
  <p:clrMapOvr>
    <a:masterClrMapping/>
  </p:clrMapOvr>
  <p:extLst>
    <p:ext uri="{6950BFC3-D8DA-4A85-94F7-54DA5524770B}">
      <p188:commentRel xmlns:p188="http://schemas.microsoft.com/office/powerpoint/2018/8/main" r:id="rId3"/>
    </p:ext>
  </p:extLs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Young carers (4)</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600" b="1" dirty="0">
                <a:solidFill>
                  <a:srgbClr val="C00000"/>
                </a:solidFill>
                <a:latin typeface="+mn-lt"/>
              </a:rPr>
              <a:t>Staying safe: Experiences with alcohol, cigarettes and drugs</a:t>
            </a:r>
          </a:p>
          <a:p>
            <a:pPr>
              <a:lnSpc>
                <a:spcPct val="100000"/>
              </a:lnSpc>
              <a:spcBef>
                <a:spcPts val="600"/>
              </a:spcBef>
              <a:spcAft>
                <a:spcPts val="600"/>
              </a:spcAft>
            </a:pPr>
            <a:r>
              <a:rPr lang="en-GB" sz="1400" dirty="0">
                <a:solidFill>
                  <a:srgbClr val="404040"/>
                </a:solidFill>
              </a:rPr>
              <a:t>The same as pupils overall, 44% of Young carers say their parents drink alcohol</a:t>
            </a:r>
          </a:p>
          <a:p>
            <a:pPr>
              <a:lnSpc>
                <a:spcPct val="100000"/>
              </a:lnSpc>
              <a:spcBef>
                <a:spcPts val="600"/>
              </a:spcBef>
              <a:spcAft>
                <a:spcPts val="600"/>
              </a:spcAft>
            </a:pPr>
            <a:r>
              <a:rPr lang="en-GB" sz="1400" dirty="0">
                <a:solidFill>
                  <a:srgbClr val="404040"/>
                </a:solidFill>
                <a:latin typeface="+mn-lt"/>
              </a:rPr>
              <a:t>Asked to those whose parents drink, Young carers are more likely to notice things about their parents/carers when they drink. 28% of pupils overall notice an impact when their parents/carers drink (such as behavioural changes, drinking in secret), amongst the Young carer cohort this is 47%.</a:t>
            </a:r>
          </a:p>
          <a:p>
            <a:pPr>
              <a:lnSpc>
                <a:spcPct val="100000"/>
              </a:lnSpc>
              <a:spcBef>
                <a:spcPts val="600"/>
              </a:spcBef>
              <a:spcAft>
                <a:spcPts val="600"/>
              </a:spcAft>
            </a:pPr>
            <a:r>
              <a:rPr lang="en-GB" sz="1400" dirty="0">
                <a:solidFill>
                  <a:srgbClr val="404040"/>
                </a:solidFill>
                <a:latin typeface="+mn-lt"/>
              </a:rPr>
              <a:t>Young carers are also more likely to know someone who takes drugs to get high. 15% said they know someone, compared to 5% of all primary pupils. </a:t>
            </a:r>
          </a:p>
          <a:p>
            <a:pPr marL="0" indent="0">
              <a:lnSpc>
                <a:spcPct val="100000"/>
              </a:lnSpc>
              <a:spcBef>
                <a:spcPts val="600"/>
              </a:spcBef>
              <a:spcAft>
                <a:spcPts val="600"/>
              </a:spcAft>
              <a:buNone/>
            </a:pPr>
            <a:r>
              <a:rPr lang="en-GB" sz="1600" b="1" dirty="0">
                <a:solidFill>
                  <a:srgbClr val="FA50E2"/>
                </a:solidFill>
                <a:latin typeface="+mn-lt"/>
              </a:rPr>
              <a:t>Self awareness</a:t>
            </a:r>
          </a:p>
          <a:p>
            <a:pPr>
              <a:lnSpc>
                <a:spcPct val="100000"/>
              </a:lnSpc>
              <a:spcBef>
                <a:spcPts val="600"/>
              </a:spcBef>
              <a:spcAft>
                <a:spcPts val="600"/>
              </a:spcAft>
            </a:pPr>
            <a:r>
              <a:rPr lang="en-GB" sz="1400" dirty="0">
                <a:solidFill>
                  <a:srgbClr val="404040"/>
                </a:solidFill>
                <a:latin typeface="+mn-lt"/>
              </a:rPr>
              <a:t>Young carers are less likely to speak to parents/carers about their body changes and growing up than all primary pupils (53% and 68% respectively).</a:t>
            </a:r>
          </a:p>
          <a:p>
            <a:pPr>
              <a:lnSpc>
                <a:spcPct val="100000"/>
              </a:lnSpc>
              <a:spcBef>
                <a:spcPts val="600"/>
              </a:spcBef>
              <a:spcAft>
                <a:spcPts val="600"/>
              </a:spcAft>
            </a:pPr>
            <a:r>
              <a:rPr lang="en-GB" sz="1400" dirty="0">
                <a:solidFill>
                  <a:srgbClr val="404040"/>
                </a:solidFill>
                <a:latin typeface="+mn-lt"/>
              </a:rPr>
              <a:t>52% of Young carers </a:t>
            </a:r>
            <a:r>
              <a:rPr lang="en-US" sz="1400" dirty="0">
                <a:solidFill>
                  <a:srgbClr val="404040"/>
                </a:solidFill>
                <a:latin typeface="+mn-lt"/>
              </a:rPr>
              <a:t>feel they know enough about how their body changes as they get older, this is lower than all pupils at 65%. </a:t>
            </a:r>
            <a:r>
              <a:rPr lang="en-GB" sz="1400" dirty="0">
                <a:solidFill>
                  <a:srgbClr val="404040"/>
                </a:solidFill>
                <a:latin typeface="+mn-lt"/>
              </a:rPr>
              <a:t>They are the cohort who are most worried about these changes (32% were worried v. 14% of all primary pupils). </a:t>
            </a:r>
          </a:p>
          <a:p>
            <a:pPr marL="0" indent="0">
              <a:lnSpc>
                <a:spcPct val="100000"/>
              </a:lnSpc>
              <a:spcBef>
                <a:spcPts val="600"/>
              </a:spcBef>
              <a:spcAft>
                <a:spcPts val="600"/>
              </a:spcAft>
              <a:buNone/>
            </a:pPr>
            <a:r>
              <a:rPr lang="en-GB" sz="1600" b="1" dirty="0">
                <a:solidFill>
                  <a:srgbClr val="FF0000"/>
                </a:solidFill>
                <a:latin typeface="+mn-lt"/>
              </a:rPr>
              <a:t>Technology and being online</a:t>
            </a:r>
          </a:p>
          <a:p>
            <a:pPr>
              <a:lnSpc>
                <a:spcPct val="100000"/>
              </a:lnSpc>
              <a:spcBef>
                <a:spcPts val="600"/>
              </a:spcBef>
              <a:spcAft>
                <a:spcPts val="600"/>
              </a:spcAft>
            </a:pPr>
            <a:r>
              <a:rPr lang="en-GB" sz="1400" dirty="0">
                <a:solidFill>
                  <a:srgbClr val="404040"/>
                </a:solidFill>
                <a:latin typeface="+mn-lt"/>
              </a:rPr>
              <a:t>47% of Young carers are encouraged to learn things online 58% have rules about what times they can go online. Young carers are less likely than pupils overall to have appropriate/inappropriate sites explained to them (59% v. 72% across all pupils) and less likely to have help when something bothers them (76% v. 81% overall). </a:t>
            </a:r>
          </a:p>
          <a:p>
            <a:pPr>
              <a:lnSpc>
                <a:spcPct val="100000"/>
              </a:lnSpc>
              <a:spcBef>
                <a:spcPts val="600"/>
              </a:spcBef>
              <a:spcAft>
                <a:spcPts val="600"/>
              </a:spcAft>
            </a:pPr>
            <a:r>
              <a:rPr lang="en-GB" sz="1400" dirty="0">
                <a:solidFill>
                  <a:srgbClr val="404040"/>
                </a:solidFill>
                <a:latin typeface="+mn-lt"/>
              </a:rPr>
              <a:t>62% of Young carers ‘always’ follow the advice to stay safe online (v. 70% overall). A greater proportion of Young carers than pupils overall have lied about their age to access a site/game (45% v. 33% overall) and seen pictures that have upset them (37% v. 32% overall). </a:t>
            </a:r>
          </a:p>
          <a:p>
            <a:pPr>
              <a:lnSpc>
                <a:spcPct val="100000"/>
              </a:lnSpc>
              <a:spcBef>
                <a:spcPts val="600"/>
              </a:spcBef>
              <a:spcAft>
                <a:spcPts val="600"/>
              </a:spcAft>
            </a:pPr>
            <a:r>
              <a:rPr lang="en-US" sz="1400" dirty="0">
                <a:solidFill>
                  <a:srgbClr val="404040"/>
                </a:solidFill>
                <a:latin typeface="+mn-lt"/>
              </a:rPr>
              <a:t>29% of Young carers have used services for young people in Doncaster. This is the highest for all cohorts. </a:t>
            </a:r>
            <a:endParaRPr lang="en-GB" sz="1400" dirty="0">
              <a:solidFill>
                <a:srgbClr val="404040"/>
              </a:solidFill>
              <a:latin typeface="+mn-lt"/>
            </a:endParaRPr>
          </a:p>
          <a:p>
            <a:pPr>
              <a:lnSpc>
                <a:spcPct val="100000"/>
              </a:lnSpc>
              <a:spcBef>
                <a:spcPts val="600"/>
              </a:spcBef>
              <a:spcAft>
                <a:spcPts val="600"/>
              </a:spcAft>
            </a:pPr>
            <a:endParaRPr lang="en-GB" sz="1400" dirty="0"/>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988877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free school meals (FSM) (1)</a:t>
            </a:r>
          </a:p>
        </p:txBody>
      </p:sp>
      <p:sp>
        <p:nvSpPr>
          <p:cNvPr id="6" name="Content Placeholder 2"/>
          <p:cNvSpPr>
            <a:spLocks noGrp="1"/>
          </p:cNvSpPr>
          <p:nvPr>
            <p:ph idx="1"/>
          </p:nvPr>
        </p:nvSpPr>
        <p:spPr>
          <a:xfrm>
            <a:off x="183019" y="834244"/>
            <a:ext cx="11276164" cy="5678068"/>
          </a:xfrm>
        </p:spPr>
        <p:txBody>
          <a:bodyPr>
            <a:noAutofit/>
          </a:bodyPr>
          <a:lstStyle/>
          <a:p>
            <a:pPr marL="0" indent="0">
              <a:lnSpc>
                <a:spcPct val="100000"/>
              </a:lnSpc>
              <a:spcBef>
                <a:spcPts val="600"/>
              </a:spcBef>
              <a:spcAft>
                <a:spcPts val="600"/>
              </a:spcAft>
              <a:buNone/>
            </a:pPr>
            <a:r>
              <a:rPr lang="en-GB" sz="1400" dirty="0">
                <a:solidFill>
                  <a:srgbClr val="404040"/>
                </a:solidFill>
                <a:latin typeface="+mn-lt"/>
              </a:rPr>
              <a:t>18% (441) of the sample identified as being in receipt of free school meals (FSM). There are fewer differences in the data compared to those with pupils with SEN and young carers, though some of those differences are worth noting and are therefore highlighted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latin typeface="+mn-lt"/>
              </a:rPr>
              <a:t>Healthy eating</a:t>
            </a:r>
          </a:p>
          <a:p>
            <a:pPr>
              <a:lnSpc>
                <a:spcPct val="100000"/>
              </a:lnSpc>
              <a:spcBef>
                <a:spcPts val="600"/>
              </a:spcBef>
              <a:spcAft>
                <a:spcPts val="600"/>
              </a:spcAft>
            </a:pPr>
            <a:r>
              <a:rPr lang="en-GB" sz="1400" dirty="0">
                <a:solidFill>
                  <a:srgbClr val="404040"/>
                </a:solidFill>
                <a:latin typeface="+mn-lt"/>
              </a:rPr>
              <a:t>17% of pupils on free school meals are still bringing in a packed lunch.</a:t>
            </a:r>
          </a:p>
          <a:p>
            <a:pPr>
              <a:lnSpc>
                <a:spcPct val="100000"/>
              </a:lnSpc>
              <a:spcBef>
                <a:spcPts val="600"/>
              </a:spcBef>
              <a:spcAft>
                <a:spcPts val="600"/>
              </a:spcAft>
            </a:pPr>
            <a:r>
              <a:rPr lang="en-GB" sz="1400" dirty="0">
                <a:solidFill>
                  <a:srgbClr val="404040"/>
                </a:solidFill>
                <a:latin typeface="+mn-lt"/>
              </a:rPr>
              <a:t>43% of FSM pupils say that the food they like is chosen when their parent/carer goes food shopping, 6 percentage points higher than all pupils.</a:t>
            </a:r>
          </a:p>
          <a:p>
            <a:pPr>
              <a:lnSpc>
                <a:spcPct val="100000"/>
              </a:lnSpc>
              <a:spcBef>
                <a:spcPts val="600"/>
              </a:spcBef>
              <a:spcAft>
                <a:spcPts val="600"/>
              </a:spcAft>
            </a:pPr>
            <a:r>
              <a:rPr lang="en-GB" sz="1400" dirty="0">
                <a:solidFill>
                  <a:srgbClr val="404040"/>
                </a:solidFill>
                <a:latin typeface="+mn-lt"/>
              </a:rPr>
              <a:t>Pupils were asked to think about their mealtimes at home. For FSM pupils, 66% say that they eat around the table, 72% of all primary pupils that say the same. 38% of FSM pupils say that mealtimes are enjoyable (v. 50% of all primary pupils). </a:t>
            </a:r>
          </a:p>
          <a:p>
            <a:pPr>
              <a:lnSpc>
                <a:spcPct val="100000"/>
              </a:lnSpc>
              <a:spcBef>
                <a:spcPts val="600"/>
              </a:spcBef>
              <a:spcAft>
                <a:spcPts val="600"/>
              </a:spcAft>
            </a:pPr>
            <a:r>
              <a:rPr lang="en-GB" sz="1400" dirty="0">
                <a:solidFill>
                  <a:srgbClr val="404040"/>
                </a:solidFill>
                <a:latin typeface="+mn-lt"/>
              </a:rPr>
              <a:t>Eating takeaway-style food ‘most days’ or ‘every day’ is higher amongst FSM pupils than pupils overall (21% v. 16% of all primary pupils), similarly consuming energy, sports or fizzy drinks everyday/most days is higher amongst FSM pupils (33% v. 28% overall). </a:t>
            </a:r>
          </a:p>
          <a:p>
            <a:pPr marL="0" indent="0">
              <a:lnSpc>
                <a:spcPct val="100000"/>
              </a:lnSpc>
              <a:spcBef>
                <a:spcPts val="600"/>
              </a:spcBef>
              <a:spcAft>
                <a:spcPts val="600"/>
              </a:spcAft>
              <a:buNone/>
            </a:pPr>
            <a:r>
              <a:rPr lang="en-GB" sz="1600" b="1" dirty="0">
                <a:solidFill>
                  <a:srgbClr val="92D050"/>
                </a:solidFill>
                <a:latin typeface="+mn-lt"/>
              </a:rPr>
              <a:t>Wellbeing</a:t>
            </a:r>
          </a:p>
          <a:p>
            <a:pPr>
              <a:lnSpc>
                <a:spcPct val="100000"/>
              </a:lnSpc>
              <a:spcBef>
                <a:spcPts val="600"/>
              </a:spcBef>
              <a:spcAft>
                <a:spcPts val="600"/>
              </a:spcAft>
            </a:pPr>
            <a:r>
              <a:rPr lang="en-GB" sz="1400" dirty="0">
                <a:solidFill>
                  <a:srgbClr val="404040"/>
                </a:solidFill>
                <a:latin typeface="+mn-lt"/>
              </a:rPr>
              <a:t>Two thirds (68%) of FSM pupils clean their teeth at least twice a day, compared to 76% of all primary pupils.</a:t>
            </a:r>
          </a:p>
          <a:p>
            <a:pPr>
              <a:lnSpc>
                <a:spcPct val="100000"/>
              </a:lnSpc>
              <a:spcBef>
                <a:spcPts val="600"/>
              </a:spcBef>
              <a:spcAft>
                <a:spcPts val="600"/>
              </a:spcAft>
            </a:pPr>
            <a:r>
              <a:rPr lang="en-GB" sz="1400" dirty="0">
                <a:solidFill>
                  <a:srgbClr val="404040"/>
                </a:solidFill>
                <a:latin typeface="+mn-lt"/>
              </a:rPr>
              <a:t>37% FSM pupils have visited a dentist in the last year (v. 43% overall). </a:t>
            </a:r>
          </a:p>
          <a:p>
            <a:pPr>
              <a:lnSpc>
                <a:spcPct val="100000"/>
              </a:lnSpc>
              <a:spcBef>
                <a:spcPts val="600"/>
              </a:spcBef>
              <a:spcAft>
                <a:spcPts val="600"/>
              </a:spcAft>
            </a:pPr>
            <a:r>
              <a:rPr lang="en-US" sz="1400" dirty="0">
                <a:solidFill>
                  <a:srgbClr val="404040"/>
                </a:solidFill>
                <a:latin typeface="+mn-lt"/>
              </a:rPr>
              <a:t>58% of FSM pupils have had a day off in the last year that was not for a common illness/holiday. Although reason for this follows the same pattern as all pupils with hospital appointments, mental health and toothache at the top of the list, FSM pupils are more likely to have days off due to having toothache, bullying, having teeth taken out or struggling with lessons.</a:t>
            </a:r>
            <a:endParaRPr lang="en-GB" sz="1400" dirty="0">
              <a:solidFill>
                <a:srgbClr val="404040"/>
              </a:solidFill>
              <a:latin typeface="+mn-lt"/>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1687915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free school meals (FSM) (2)</a:t>
            </a:r>
          </a:p>
        </p:txBody>
      </p:sp>
      <p:sp>
        <p:nvSpPr>
          <p:cNvPr id="6" name="Content Placeholder 2"/>
          <p:cNvSpPr>
            <a:spLocks noGrp="1"/>
          </p:cNvSpPr>
          <p:nvPr>
            <p:ph idx="1"/>
          </p:nvPr>
        </p:nvSpPr>
        <p:spPr>
          <a:xfrm>
            <a:off x="183018" y="834244"/>
            <a:ext cx="11256710" cy="5678068"/>
          </a:xfrm>
        </p:spPr>
        <p:txBody>
          <a:bodyPr>
            <a:noAutofit/>
          </a:bodyPr>
          <a:lstStyle/>
          <a:p>
            <a:pPr marL="0" indent="0">
              <a:lnSpc>
                <a:spcPct val="100000"/>
              </a:lnSpc>
              <a:spcBef>
                <a:spcPts val="600"/>
              </a:spcBef>
              <a:spcAft>
                <a:spcPts val="600"/>
              </a:spcAft>
              <a:buNone/>
            </a:pPr>
            <a:r>
              <a:rPr lang="en-GB" sz="1600" b="1">
                <a:solidFill>
                  <a:schemeClr val="accent2"/>
                </a:solidFill>
                <a:latin typeface="+mn-lt"/>
              </a:rPr>
              <a:t>Physical activity</a:t>
            </a:r>
          </a:p>
          <a:p>
            <a:pPr>
              <a:lnSpc>
                <a:spcPct val="100000"/>
              </a:lnSpc>
              <a:spcBef>
                <a:spcPts val="600"/>
              </a:spcBef>
              <a:spcAft>
                <a:spcPts val="600"/>
              </a:spcAft>
            </a:pPr>
            <a:r>
              <a:rPr lang="en-GB" sz="1400">
                <a:solidFill>
                  <a:srgbClr val="404040"/>
                </a:solidFill>
                <a:latin typeface="+mn-lt"/>
              </a:rPr>
              <a:t>Pupils that receive FSM are less likely to be driven by car to school (37% v. 45% avg) and slightly more likely to cycle (8% v. 6% overall). </a:t>
            </a:r>
          </a:p>
          <a:p>
            <a:pPr>
              <a:lnSpc>
                <a:spcPct val="100000"/>
              </a:lnSpc>
              <a:spcBef>
                <a:spcPts val="600"/>
              </a:spcBef>
              <a:spcAft>
                <a:spcPts val="600"/>
              </a:spcAft>
            </a:pPr>
            <a:r>
              <a:rPr lang="en-GB" sz="1400">
                <a:solidFill>
                  <a:srgbClr val="404040"/>
                </a:solidFill>
                <a:latin typeface="+mn-lt"/>
              </a:rPr>
              <a:t>FSM pupils are as active as primary school pupils overall, enjoying physical activity with friends and families. However, FSM pupils are less likely to engage in activities associated with out of school clubs (25% v. 33% of all primary pupils). </a:t>
            </a:r>
          </a:p>
          <a:p>
            <a:pPr marL="0" indent="0">
              <a:lnSpc>
                <a:spcPct val="100000"/>
              </a:lnSpc>
              <a:spcBef>
                <a:spcPts val="600"/>
              </a:spcBef>
              <a:spcAft>
                <a:spcPts val="600"/>
              </a:spcAft>
              <a:buNone/>
            </a:pPr>
            <a:r>
              <a:rPr lang="en-GB" sz="1600" b="1">
                <a:solidFill>
                  <a:srgbClr val="00A8D1"/>
                </a:solidFill>
                <a:latin typeface="+mn-lt"/>
              </a:rPr>
              <a:t>Relationships</a:t>
            </a:r>
          </a:p>
          <a:p>
            <a:pPr>
              <a:lnSpc>
                <a:spcPct val="100000"/>
              </a:lnSpc>
              <a:spcBef>
                <a:spcPts val="600"/>
              </a:spcBef>
              <a:spcAft>
                <a:spcPts val="600"/>
              </a:spcAft>
            </a:pPr>
            <a:r>
              <a:rPr lang="en-GB" sz="1400">
                <a:solidFill>
                  <a:srgbClr val="404040"/>
                </a:solidFill>
                <a:latin typeface="+mn-lt"/>
              </a:rPr>
              <a:t>36% of pupils on FSM said they had been bullied within the last 12 months, compared to 27% of all primary pupils. 20% have been bullied online (15% overall), 16% have been bullied near home (11% overall). </a:t>
            </a:r>
          </a:p>
          <a:p>
            <a:pPr>
              <a:lnSpc>
                <a:spcPct val="100000"/>
              </a:lnSpc>
              <a:spcBef>
                <a:spcPts val="600"/>
              </a:spcBef>
              <a:spcAft>
                <a:spcPts val="600"/>
              </a:spcAft>
            </a:pPr>
            <a:r>
              <a:rPr lang="en-GB" sz="1400">
                <a:solidFill>
                  <a:srgbClr val="404040"/>
                </a:solidFill>
                <a:latin typeface="+mn-lt"/>
              </a:rPr>
              <a:t>FSM pupils are more likely to be bullied for their appearance with 31% stating it’s because of the way they look ( v. 29% of all primary pupils) and their size or weight (34% v. 24% overall). FSM pupils are also more likely to be bullied because of their family background (12% v. 8% of all primary pupils).</a:t>
            </a:r>
          </a:p>
          <a:p>
            <a:pPr>
              <a:lnSpc>
                <a:spcPct val="100000"/>
              </a:lnSpc>
              <a:spcBef>
                <a:spcPts val="600"/>
              </a:spcBef>
              <a:spcAft>
                <a:spcPts val="600"/>
              </a:spcAft>
            </a:pPr>
            <a:r>
              <a:rPr lang="en-GB" sz="1400">
                <a:solidFill>
                  <a:srgbClr val="404040"/>
                </a:solidFill>
                <a:latin typeface="+mn-lt"/>
              </a:rPr>
              <a:t>50% of FSM pupils say the bullying stopped after they told someone, higher than pupils overall at 45%.</a:t>
            </a:r>
          </a:p>
          <a:p>
            <a:pPr>
              <a:lnSpc>
                <a:spcPct val="100000"/>
              </a:lnSpc>
              <a:spcBef>
                <a:spcPts val="600"/>
              </a:spcBef>
              <a:spcAft>
                <a:spcPts val="600"/>
              </a:spcAft>
            </a:pPr>
            <a:r>
              <a:rPr lang="en-GB" sz="1400">
                <a:solidFill>
                  <a:srgbClr val="404040"/>
                </a:solidFill>
                <a:latin typeface="+mn-lt"/>
              </a:rPr>
              <a:t>Whereas 18% of all primary pupils say they have deliberately hurt/upset someone at school in the last 12 months, the proportion of FSM students that say the same is higher at 23%.</a:t>
            </a:r>
          </a:p>
          <a:p>
            <a:pPr marL="0" indent="0">
              <a:lnSpc>
                <a:spcPct val="100000"/>
              </a:lnSpc>
              <a:spcBef>
                <a:spcPts val="600"/>
              </a:spcBef>
              <a:spcAft>
                <a:spcPts val="600"/>
              </a:spcAft>
              <a:buNone/>
            </a:pPr>
            <a:r>
              <a:rPr lang="en-GB" sz="1600" b="1">
                <a:solidFill>
                  <a:srgbClr val="7030A0"/>
                </a:solidFill>
                <a:latin typeface="+mn-lt"/>
              </a:rPr>
              <a:t>Emotional wellbeing</a:t>
            </a:r>
          </a:p>
          <a:p>
            <a:pPr>
              <a:lnSpc>
                <a:spcPct val="100000"/>
              </a:lnSpc>
              <a:spcBef>
                <a:spcPts val="600"/>
              </a:spcBef>
              <a:spcAft>
                <a:spcPts val="600"/>
              </a:spcAft>
            </a:pPr>
            <a:r>
              <a:rPr lang="en-GB" sz="1400">
                <a:solidFill>
                  <a:srgbClr val="404040"/>
                </a:solidFill>
                <a:latin typeface="+mn-lt"/>
              </a:rPr>
              <a:t>FSM pupils are less likely to say that they are happy/very happy with their life at the moment (67% v. 73% of all primary pupils). </a:t>
            </a:r>
          </a:p>
          <a:p>
            <a:pPr>
              <a:lnSpc>
                <a:spcPct val="100000"/>
              </a:lnSpc>
              <a:spcBef>
                <a:spcPts val="600"/>
              </a:spcBef>
              <a:spcAft>
                <a:spcPts val="600"/>
              </a:spcAft>
            </a:pPr>
            <a:r>
              <a:rPr lang="en-GB" sz="1400">
                <a:solidFill>
                  <a:srgbClr val="404040"/>
                </a:solidFill>
                <a:latin typeface="+mn-lt"/>
              </a:rPr>
              <a:t>FSM pupils are more likely than primary pupils overall to worry about family problems and being bullied (19% and 20% respectively v. 15% of all primary pupils). </a:t>
            </a:r>
          </a:p>
          <a:p>
            <a:pPr>
              <a:lnSpc>
                <a:spcPct val="100000"/>
              </a:lnSpc>
              <a:spcBef>
                <a:spcPts val="600"/>
              </a:spcBef>
              <a:spcAft>
                <a:spcPts val="600"/>
              </a:spcAft>
            </a:pPr>
            <a:r>
              <a:rPr lang="en-GB" sz="1400">
                <a:solidFill>
                  <a:srgbClr val="404040"/>
                </a:solidFill>
                <a:latin typeface="+mn-lt"/>
              </a:rPr>
              <a:t>FSM pupils are less resilient than all primary pupils, with less propensity to persevere when things go wrong and more likely to do something else or react negatively. </a:t>
            </a:r>
          </a:p>
        </p:txBody>
      </p:sp>
    </p:spTree>
    <p:extLst>
      <p:ext uri="{BB962C8B-B14F-4D97-AF65-F5344CB8AC3E}">
        <p14:creationId xmlns:p14="http://schemas.microsoft.com/office/powerpoint/2010/main" val="30422682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free school meals (FSM) (3)</a:t>
            </a:r>
          </a:p>
        </p:txBody>
      </p:sp>
      <p:sp>
        <p:nvSpPr>
          <p:cNvPr id="6" name="Content Placeholder 2"/>
          <p:cNvSpPr>
            <a:spLocks noGrp="1"/>
          </p:cNvSpPr>
          <p:nvPr>
            <p:ph idx="1"/>
          </p:nvPr>
        </p:nvSpPr>
        <p:spPr>
          <a:xfrm>
            <a:off x="183018" y="834244"/>
            <a:ext cx="11256709" cy="5678068"/>
          </a:xfrm>
        </p:spPr>
        <p:txBody>
          <a:bodyPr>
            <a:noAutofit/>
          </a:bodyPr>
          <a:lstStyle/>
          <a:p>
            <a:pPr marL="0" indent="0">
              <a:lnSpc>
                <a:spcPct val="100000"/>
              </a:lnSpc>
              <a:spcBef>
                <a:spcPts val="600"/>
              </a:spcBef>
              <a:spcAft>
                <a:spcPts val="600"/>
              </a:spcAft>
              <a:buNone/>
            </a:pPr>
            <a:r>
              <a:rPr lang="en-GB" sz="1600" b="1">
                <a:solidFill>
                  <a:schemeClr val="accent4">
                    <a:lumMod val="75000"/>
                  </a:schemeClr>
                </a:solidFill>
                <a:latin typeface="+mn-lt"/>
              </a:rPr>
              <a:t>Staying safe</a:t>
            </a:r>
          </a:p>
          <a:p>
            <a:pPr>
              <a:lnSpc>
                <a:spcPct val="100000"/>
              </a:lnSpc>
              <a:spcBef>
                <a:spcPts val="600"/>
              </a:spcBef>
              <a:spcAft>
                <a:spcPts val="600"/>
              </a:spcAft>
            </a:pPr>
            <a:r>
              <a:rPr lang="en-GB" sz="1400">
                <a:solidFill>
                  <a:srgbClr val="404040"/>
                </a:solidFill>
                <a:latin typeface="+mn-lt"/>
              </a:rPr>
              <a:t>FSM Pupils are more likely to come into contact with knives than pupils overall. 20% have seen someone in their local area use knives to fight or threaten someone else (17% overall) and 12% have or know someone who has carried a knife outside of their home for the purpose of protection (6% overall). </a:t>
            </a:r>
          </a:p>
          <a:p>
            <a:pPr>
              <a:lnSpc>
                <a:spcPct val="100000"/>
              </a:lnSpc>
              <a:spcBef>
                <a:spcPts val="600"/>
              </a:spcBef>
              <a:spcAft>
                <a:spcPts val="600"/>
              </a:spcAft>
            </a:pPr>
            <a:r>
              <a:rPr lang="en-GB" sz="1400">
                <a:solidFill>
                  <a:srgbClr val="404040"/>
                </a:solidFill>
                <a:latin typeface="+mn-lt"/>
              </a:rPr>
              <a:t>Pupils with free school meals feel less safe going out in the day and at night than all primary pupils.</a:t>
            </a:r>
          </a:p>
          <a:p>
            <a:pPr>
              <a:lnSpc>
                <a:spcPct val="100000"/>
              </a:lnSpc>
              <a:spcBef>
                <a:spcPts val="600"/>
              </a:spcBef>
              <a:spcAft>
                <a:spcPts val="600"/>
              </a:spcAft>
            </a:pPr>
            <a:r>
              <a:rPr lang="en-GB" sz="1400">
                <a:solidFill>
                  <a:srgbClr val="404040"/>
                </a:solidFill>
                <a:latin typeface="+mn-lt"/>
              </a:rPr>
              <a:t>70% of pupils overall feel able to get involved in their community outside of school, 64% of FSM pupils say the same.</a:t>
            </a:r>
          </a:p>
          <a:p>
            <a:pPr marL="0" indent="0">
              <a:lnSpc>
                <a:spcPct val="100000"/>
              </a:lnSpc>
              <a:spcBef>
                <a:spcPts val="600"/>
              </a:spcBef>
              <a:spcAft>
                <a:spcPts val="600"/>
              </a:spcAft>
              <a:buNone/>
            </a:pPr>
            <a:r>
              <a:rPr lang="en-GB" sz="1600" b="1">
                <a:solidFill>
                  <a:srgbClr val="C00000"/>
                </a:solidFill>
                <a:latin typeface="+mn-lt"/>
              </a:rPr>
              <a:t>Staying safe: Experiences with alcohol, cigarettes and being online</a:t>
            </a:r>
          </a:p>
          <a:p>
            <a:pPr>
              <a:lnSpc>
                <a:spcPct val="100000"/>
              </a:lnSpc>
              <a:spcBef>
                <a:spcPts val="600"/>
              </a:spcBef>
              <a:spcAft>
                <a:spcPts val="600"/>
              </a:spcAft>
            </a:pPr>
            <a:r>
              <a:rPr lang="en-GB" sz="1400">
                <a:solidFill>
                  <a:srgbClr val="404040"/>
                </a:solidFill>
                <a:latin typeface="+mn-lt"/>
              </a:rPr>
              <a:t>38% of FSM pupils say their parents/carers drink alcohol, lower than those of all primary pupils (44%). </a:t>
            </a:r>
          </a:p>
          <a:p>
            <a:pPr>
              <a:lnSpc>
                <a:spcPct val="100000"/>
              </a:lnSpc>
              <a:spcBef>
                <a:spcPts val="600"/>
              </a:spcBef>
              <a:spcAft>
                <a:spcPts val="600"/>
              </a:spcAft>
            </a:pPr>
            <a:r>
              <a:rPr lang="en-GB" sz="1400">
                <a:solidFill>
                  <a:srgbClr val="404040"/>
                </a:solidFill>
              </a:rPr>
              <a:t>8% of all FSM pupils have had a drink containing alcohol in the last 7 days (v. 6% of all pupils).</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Of those who say their parents/carers drink, 34% of the FSM group notice things happening that are related to alcohol consumption compared to 28% of pupils overall. 11% notice that their parents/carers are unable to control how much they drink compared to 9% overall and 19% of the FSM cohort say that their parents/carers behaviour changes, compared to 17% overall. </a:t>
            </a:r>
          </a:p>
          <a:p>
            <a:pPr>
              <a:lnSpc>
                <a:spcPct val="100000"/>
              </a:lnSpc>
              <a:spcBef>
                <a:spcPts val="600"/>
              </a:spcBef>
              <a:spcAft>
                <a:spcPts val="600"/>
              </a:spcAft>
            </a:pPr>
            <a:r>
              <a:rPr lang="en-GB" sz="1400">
                <a:solidFill>
                  <a:srgbClr val="404040"/>
                </a:solidFill>
                <a:latin typeface="+mn-lt"/>
              </a:rPr>
              <a:t>9% of Year 6 FSM pupils have tried, or use vapes compared to 5% overall. </a:t>
            </a:r>
          </a:p>
          <a:p>
            <a:pPr>
              <a:lnSpc>
                <a:spcPct val="100000"/>
              </a:lnSpc>
              <a:spcBef>
                <a:spcPts val="600"/>
              </a:spcBef>
              <a:spcAft>
                <a:spcPts val="600"/>
              </a:spcAft>
            </a:pPr>
            <a:r>
              <a:rPr lang="en-GB" sz="1400">
                <a:solidFill>
                  <a:srgbClr val="404040"/>
                </a:solidFill>
                <a:latin typeface="+mn-lt"/>
              </a:rPr>
              <a:t>FSM pupils are more likely to be exposed to smoking than pupils overall. 17% live in a home where at least one person smokes cigarettes (v. 11% overall).</a:t>
            </a:r>
          </a:p>
          <a:p>
            <a:pPr>
              <a:lnSpc>
                <a:spcPct val="100000"/>
              </a:lnSpc>
              <a:spcBef>
                <a:spcPts val="600"/>
              </a:spcBef>
              <a:spcAft>
                <a:spcPts val="600"/>
              </a:spcAft>
            </a:pPr>
            <a:r>
              <a:rPr lang="en-GB" sz="1400">
                <a:solidFill>
                  <a:srgbClr val="404040"/>
                </a:solidFill>
                <a:latin typeface="+mn-lt"/>
              </a:rPr>
              <a:t>8% of FSM pupils say they know someone who take drugs, slightly higher than all pupils at 5%.</a:t>
            </a:r>
          </a:p>
          <a:p>
            <a:pPr marL="0" indent="0">
              <a:lnSpc>
                <a:spcPct val="100000"/>
              </a:lnSpc>
              <a:spcBef>
                <a:spcPts val="600"/>
              </a:spcBef>
              <a:spcAft>
                <a:spcPts val="600"/>
              </a:spcAft>
              <a:buNone/>
            </a:pPr>
            <a:r>
              <a:rPr lang="en-GB" sz="1600">
                <a:latin typeface="+mn-lt"/>
              </a:rPr>
              <a:t> </a:t>
            </a:r>
            <a:endParaRPr lang="en-GB" sz="1600" b="1">
              <a:solidFill>
                <a:srgbClr val="404040"/>
              </a:solidFill>
              <a:latin typeface="+mn-lt"/>
            </a:endParaRPr>
          </a:p>
        </p:txBody>
      </p:sp>
    </p:spTree>
    <p:extLst>
      <p:ext uri="{BB962C8B-B14F-4D97-AF65-F5344CB8AC3E}">
        <p14:creationId xmlns:p14="http://schemas.microsoft.com/office/powerpoint/2010/main" val="6211832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free school meals (FSM) (4)</a:t>
            </a:r>
          </a:p>
        </p:txBody>
      </p:sp>
      <p:sp>
        <p:nvSpPr>
          <p:cNvPr id="6" name="Content Placeholder 2"/>
          <p:cNvSpPr>
            <a:spLocks noGrp="1"/>
          </p:cNvSpPr>
          <p:nvPr>
            <p:ph idx="1"/>
          </p:nvPr>
        </p:nvSpPr>
        <p:spPr>
          <a:xfrm>
            <a:off x="180000" y="843121"/>
            <a:ext cx="11250000" cy="5678068"/>
          </a:xfrm>
        </p:spPr>
        <p:txBody>
          <a:bodyPr>
            <a:noAutofit/>
          </a:bodyPr>
          <a:lstStyle/>
          <a:p>
            <a:pPr marL="0" indent="0">
              <a:lnSpc>
                <a:spcPct val="100000"/>
              </a:lnSpc>
              <a:spcBef>
                <a:spcPts val="600"/>
              </a:spcBef>
              <a:spcAft>
                <a:spcPts val="600"/>
              </a:spcAft>
              <a:buNone/>
            </a:pPr>
            <a:r>
              <a:rPr lang="en-GB" sz="1600" b="1">
                <a:solidFill>
                  <a:srgbClr val="FA50E2"/>
                </a:solidFill>
                <a:latin typeface="+mn-lt"/>
              </a:rPr>
              <a:t>Self awareness</a:t>
            </a:r>
          </a:p>
          <a:p>
            <a:pPr>
              <a:lnSpc>
                <a:spcPct val="100000"/>
              </a:lnSpc>
              <a:spcBef>
                <a:spcPts val="600"/>
              </a:spcBef>
              <a:spcAft>
                <a:spcPts val="600"/>
              </a:spcAft>
            </a:pPr>
            <a:r>
              <a:rPr lang="en-GB" sz="1400">
                <a:solidFill>
                  <a:srgbClr val="404040"/>
                </a:solidFill>
                <a:latin typeface="+mn-lt"/>
              </a:rPr>
              <a:t>FSM pupils are less likely to talk to their parents/carers about growing up and body changes than pupils overall (63% and 68% respectively). </a:t>
            </a:r>
          </a:p>
          <a:p>
            <a:pPr>
              <a:lnSpc>
                <a:spcPct val="100000"/>
              </a:lnSpc>
              <a:spcBef>
                <a:spcPts val="600"/>
              </a:spcBef>
              <a:spcAft>
                <a:spcPts val="600"/>
              </a:spcAft>
            </a:pPr>
            <a:r>
              <a:rPr lang="en-GB" sz="1400">
                <a:solidFill>
                  <a:srgbClr val="404040"/>
                </a:solidFill>
                <a:latin typeface="+mn-lt"/>
              </a:rPr>
              <a:t>FSM pupils and pupils overall feel similarly about their body changes, with 64% of FSM pupils that f</a:t>
            </a:r>
            <a:r>
              <a:rPr lang="en-US" sz="1400">
                <a:solidFill>
                  <a:srgbClr val="404040"/>
                </a:solidFill>
                <a:latin typeface="+mn-lt"/>
              </a:rPr>
              <a:t>eel they know enough about how body changes as they get older (v. 65% of all pupils). 52% of FSM pupils </a:t>
            </a:r>
            <a:r>
              <a:rPr lang="en-GB" sz="1400">
                <a:solidFill>
                  <a:srgbClr val="404040"/>
                </a:solidFill>
                <a:latin typeface="+mn-lt"/>
              </a:rPr>
              <a:t>feel happy about growing up, the same as all pupils. </a:t>
            </a:r>
          </a:p>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GB" sz="1400">
                <a:solidFill>
                  <a:srgbClr val="404040"/>
                </a:solidFill>
                <a:latin typeface="+mn-lt"/>
              </a:rPr>
              <a:t>FSM pupils have access to their own devices the same as all primary pupils, and are similar to pupils overall in getting support, guidance and rules around being online. </a:t>
            </a:r>
          </a:p>
          <a:p>
            <a:pPr>
              <a:lnSpc>
                <a:spcPct val="100000"/>
              </a:lnSpc>
              <a:spcBef>
                <a:spcPts val="600"/>
              </a:spcBef>
              <a:spcAft>
                <a:spcPts val="600"/>
              </a:spcAft>
            </a:pPr>
            <a:r>
              <a:rPr lang="en-GB" sz="1400">
                <a:solidFill>
                  <a:srgbClr val="404040"/>
                </a:solidFill>
                <a:latin typeface="+mn-lt"/>
              </a:rPr>
              <a:t>FSM pupils are more likely to have lied about their age online (38%) compared to all primary pupils (33%) and are less likely to follow advice on staying safe online (66% v. 70% of all pupils)</a:t>
            </a:r>
          </a:p>
          <a:p>
            <a:pPr>
              <a:lnSpc>
                <a:spcPct val="100000"/>
              </a:lnSpc>
              <a:spcBef>
                <a:spcPts val="600"/>
              </a:spcBef>
              <a:spcAft>
                <a:spcPts val="600"/>
              </a:spcAft>
            </a:pPr>
            <a:r>
              <a:rPr lang="en-US" sz="1400">
                <a:solidFill>
                  <a:srgbClr val="404040"/>
                </a:solidFill>
                <a:latin typeface="+mn-lt"/>
              </a:rPr>
              <a:t>16% of FSM pupils have used services for young people in Doncaster. </a:t>
            </a:r>
            <a:endParaRPr lang="en-GB" sz="1400">
              <a:solidFill>
                <a:srgbClr val="404040"/>
              </a:solidFill>
              <a:latin typeface="+mn-lt"/>
            </a:endParaRPr>
          </a:p>
          <a:p>
            <a:pPr>
              <a:lnSpc>
                <a:spcPct val="100000"/>
              </a:lnSpc>
              <a:spcBef>
                <a:spcPts val="600"/>
              </a:spcBef>
              <a:spcAft>
                <a:spcPts val="600"/>
              </a:spcAft>
            </a:pPr>
            <a:endParaRPr lang="en-GB" sz="1400">
              <a:solidFill>
                <a:srgbClr val="404040"/>
              </a:solidFill>
              <a:latin typeface="+mn-lt"/>
            </a:endParaRPr>
          </a:p>
          <a:p>
            <a:pPr>
              <a:lnSpc>
                <a:spcPct val="100000"/>
              </a:lnSpc>
              <a:spcBef>
                <a:spcPts val="600"/>
              </a:spcBef>
              <a:spcAft>
                <a:spcPts val="600"/>
              </a:spcAft>
            </a:pPr>
            <a:endParaRPr lang="en-GB" sz="1600">
              <a:solidFill>
                <a:srgbClr val="404040"/>
              </a:solidFill>
            </a:endParaRPr>
          </a:p>
        </p:txBody>
      </p:sp>
    </p:spTree>
    <p:extLst>
      <p:ext uri="{BB962C8B-B14F-4D97-AF65-F5344CB8AC3E}">
        <p14:creationId xmlns:p14="http://schemas.microsoft.com/office/powerpoint/2010/main" val="247478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(11)</a:t>
            </a:r>
          </a:p>
        </p:txBody>
      </p:sp>
      <p:sp>
        <p:nvSpPr>
          <p:cNvPr id="3" name="Content Placeholder 2"/>
          <p:cNvSpPr>
            <a:spLocks noGrp="1"/>
          </p:cNvSpPr>
          <p:nvPr>
            <p:ph idx="1"/>
          </p:nvPr>
        </p:nvSpPr>
        <p:spPr>
          <a:xfrm>
            <a:off x="183019" y="835200"/>
            <a:ext cx="11324802" cy="5975640"/>
          </a:xfrm>
        </p:spPr>
        <p:txBody>
          <a:bodyPr>
            <a:noAutofit/>
          </a:bodyPr>
          <a:lstStyle/>
          <a:p>
            <a:pPr marL="0" indent="0">
              <a:lnSpc>
                <a:spcPct val="100000"/>
              </a:lnSpc>
              <a:spcBef>
                <a:spcPts val="600"/>
              </a:spcBef>
              <a:spcAft>
                <a:spcPts val="600"/>
              </a:spcAft>
              <a:buNone/>
            </a:pPr>
            <a:r>
              <a:rPr lang="en-GB" sz="1600" b="1">
                <a:solidFill>
                  <a:srgbClr val="FA50E2"/>
                </a:solidFill>
                <a:latin typeface="+mn-lt"/>
              </a:rPr>
              <a:t>Self awareness</a:t>
            </a:r>
          </a:p>
          <a:p>
            <a:pPr>
              <a:lnSpc>
                <a:spcPct val="100000"/>
              </a:lnSpc>
              <a:spcBef>
                <a:spcPts val="600"/>
              </a:spcBef>
              <a:spcAft>
                <a:spcPts val="600"/>
              </a:spcAft>
            </a:pPr>
            <a:r>
              <a:rPr lang="en-US" sz="1400">
                <a:solidFill>
                  <a:srgbClr val="404040"/>
                </a:solidFill>
                <a:latin typeface="+mn-lt"/>
              </a:rPr>
              <a:t>65% of pupils feel they know enough about how their body changes. Year 6 pupils are more likely to say they know enough about how their body changes as they get older (77% of Year 6 say this v. 55% of Year 4). Young carers are the least knowledgeable.</a:t>
            </a:r>
          </a:p>
          <a:p>
            <a:pPr>
              <a:lnSpc>
                <a:spcPct val="100000"/>
              </a:lnSpc>
              <a:spcBef>
                <a:spcPts val="600"/>
              </a:spcBef>
              <a:spcAft>
                <a:spcPts val="600"/>
              </a:spcAft>
            </a:pPr>
            <a:r>
              <a:rPr lang="en-US" sz="1400">
                <a:solidFill>
                  <a:srgbClr val="404040"/>
                </a:solidFill>
                <a:latin typeface="+mn-lt"/>
              </a:rPr>
              <a:t>Family and carers are the main go-to sources for pupils to be told about growing up and body changes (68%), a figure that is higher in girls than for boys (74% vs 63%).</a:t>
            </a:r>
          </a:p>
          <a:p>
            <a:pPr>
              <a:lnSpc>
                <a:spcPct val="100000"/>
              </a:lnSpc>
              <a:spcBef>
                <a:spcPts val="600"/>
              </a:spcBef>
              <a:spcAft>
                <a:spcPts val="600"/>
              </a:spcAft>
            </a:pPr>
            <a:r>
              <a:rPr lang="en-US" sz="1400">
                <a:solidFill>
                  <a:srgbClr val="404040"/>
                </a:solidFill>
                <a:latin typeface="+mn-lt"/>
              </a:rPr>
              <a:t>Over half (52%), consistent with previous years, feel ‘happy’ about their body and growing up (selecting a point on a scale of 1-10 of 7 or above to indicate they are happy). Girls and Young carers appear the least happy about growing up and body changes with 32% of Young carers ‘worried’. Boys score the highest of all the cohorts at 61%.</a:t>
            </a:r>
          </a:p>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US" sz="1400">
                <a:solidFill>
                  <a:srgbClr val="404040"/>
                </a:solidFill>
                <a:latin typeface="+mn-lt"/>
              </a:rPr>
              <a:t>96% of pupils have a social media account, Roblox being the most popular (76%).  96% of all pupils have been told how to stay safe online. </a:t>
            </a:r>
          </a:p>
          <a:p>
            <a:pPr>
              <a:lnSpc>
                <a:spcPct val="100000"/>
              </a:lnSpc>
              <a:spcBef>
                <a:spcPts val="600"/>
              </a:spcBef>
              <a:spcAft>
                <a:spcPts val="600"/>
              </a:spcAft>
            </a:pPr>
            <a:r>
              <a:rPr lang="en-US" sz="1400">
                <a:solidFill>
                  <a:srgbClr val="404040"/>
                </a:solidFill>
                <a:latin typeface="+mn-lt"/>
              </a:rPr>
              <a:t>78% of pupils say their parents/carers know their passwords for online sites/apps and 56% of pupils say their parents/carers will talk to their children about what they can do online. </a:t>
            </a:r>
          </a:p>
          <a:p>
            <a:pPr>
              <a:lnSpc>
                <a:spcPct val="100000"/>
              </a:lnSpc>
              <a:spcBef>
                <a:spcPts val="600"/>
              </a:spcBef>
              <a:spcAft>
                <a:spcPts val="600"/>
              </a:spcAft>
            </a:pPr>
            <a:r>
              <a:rPr lang="en-US" sz="1400">
                <a:solidFill>
                  <a:srgbClr val="404040"/>
                </a:solidFill>
                <a:latin typeface="+mn-lt"/>
              </a:rPr>
              <a:t>81% of pupils say their parents/carers will help them when something bothers them that they have seen online.</a:t>
            </a:r>
          </a:p>
          <a:p>
            <a:pPr>
              <a:lnSpc>
                <a:spcPct val="100000"/>
              </a:lnSpc>
              <a:spcBef>
                <a:spcPts val="600"/>
              </a:spcBef>
              <a:spcAft>
                <a:spcPts val="600"/>
              </a:spcAft>
            </a:pPr>
            <a:r>
              <a:rPr lang="en-US" sz="1400">
                <a:solidFill>
                  <a:srgbClr val="404040"/>
                </a:solidFill>
                <a:latin typeface="+mn-lt"/>
              </a:rPr>
              <a:t>The majority of pupils feel informed about staying safe online and believe they always follow the advice to stay safe. </a:t>
            </a:r>
          </a:p>
          <a:p>
            <a:pPr>
              <a:lnSpc>
                <a:spcPct val="100000"/>
              </a:lnSpc>
              <a:spcBef>
                <a:spcPts val="600"/>
              </a:spcBef>
              <a:spcAft>
                <a:spcPts val="600"/>
              </a:spcAft>
            </a:pPr>
            <a:r>
              <a:rPr lang="en-US" sz="1400">
                <a:solidFill>
                  <a:srgbClr val="404040"/>
                </a:solidFill>
                <a:latin typeface="+mn-lt"/>
              </a:rPr>
              <a:t>11% know about the CEOP button. 33% of pupils have lied about their age to look at a website/play a game, and 32% have seen images online that have upset them. </a:t>
            </a:r>
          </a:p>
          <a:p>
            <a:pPr>
              <a:lnSpc>
                <a:spcPct val="100000"/>
              </a:lnSpc>
              <a:spcBef>
                <a:spcPts val="600"/>
              </a:spcBef>
              <a:spcAft>
                <a:spcPts val="600"/>
              </a:spcAft>
            </a:pPr>
            <a:r>
              <a:rPr lang="en-US" sz="1400">
                <a:solidFill>
                  <a:srgbClr val="404040"/>
                </a:solidFill>
                <a:latin typeface="+mn-lt"/>
              </a:rPr>
              <a:t>14% of primary pupils have used services for young people in Doncaster. Young carers (29%) are the most likely to have used them. 72% of all primary pupils who have used these services were positive about their experience with just 6% saying it was all or mostly bad.</a:t>
            </a:r>
          </a:p>
        </p:txBody>
      </p:sp>
    </p:spTree>
    <p:extLst>
      <p:ext uri="{BB962C8B-B14F-4D97-AF65-F5344CB8AC3E}">
        <p14:creationId xmlns:p14="http://schemas.microsoft.com/office/powerpoint/2010/main" val="29413353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disabilities and/or long-standing illness (1) </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400" dirty="0">
                <a:solidFill>
                  <a:srgbClr val="404040"/>
                </a:solidFill>
                <a:latin typeface="+mn-lt"/>
              </a:rPr>
              <a:t>13% (301) of pupils stated that they have a long-standing illness and 8% (198) have a disability; together 18% (441) identified as one or both of these categories. Looking into the data concerning pupils with disabilities and/or long-standing illnesses, a few differences have been observed and have been listed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latin typeface="+mn-lt"/>
              </a:rPr>
              <a:t>Healthy eating</a:t>
            </a:r>
          </a:p>
          <a:p>
            <a:pPr>
              <a:lnSpc>
                <a:spcPct val="100000"/>
              </a:lnSpc>
              <a:spcBef>
                <a:spcPts val="600"/>
              </a:spcBef>
              <a:spcAft>
                <a:spcPts val="600"/>
              </a:spcAft>
            </a:pPr>
            <a:r>
              <a:rPr lang="en-GB" sz="1400" dirty="0">
                <a:solidFill>
                  <a:schemeClr val="bg2">
                    <a:lumMod val="25000"/>
                  </a:schemeClr>
                </a:solidFill>
                <a:latin typeface="+mn-lt"/>
              </a:rPr>
              <a:t>In general, pupils with disabilities/long-standing illnesses have similar attitudes and habits compared to primary pupils overall when it comes to healthy eating. </a:t>
            </a:r>
          </a:p>
          <a:p>
            <a:pPr>
              <a:lnSpc>
                <a:spcPct val="100000"/>
              </a:lnSpc>
              <a:spcBef>
                <a:spcPts val="600"/>
              </a:spcBef>
              <a:spcAft>
                <a:spcPts val="600"/>
              </a:spcAft>
            </a:pPr>
            <a:r>
              <a:rPr lang="en-GB" sz="1400" dirty="0">
                <a:solidFill>
                  <a:schemeClr val="bg2">
                    <a:lumMod val="25000"/>
                  </a:schemeClr>
                </a:solidFill>
                <a:latin typeface="+mn-lt"/>
              </a:rPr>
              <a:t>Pupils with a disability/long-standing illnesses are slightly less likely to eat at the table (57% v. 62% overall) and less likely to have rules around using mobile phones when eating (38% v. 42% overall). They are more likely to consume fruit juices and smoothies at 50% v. 44% of all primary pupils.</a:t>
            </a:r>
          </a:p>
          <a:p>
            <a:pPr marL="0" indent="0">
              <a:lnSpc>
                <a:spcPct val="100000"/>
              </a:lnSpc>
              <a:spcBef>
                <a:spcPts val="600"/>
              </a:spcBef>
              <a:spcAft>
                <a:spcPts val="600"/>
              </a:spcAft>
              <a:buNone/>
            </a:pPr>
            <a:r>
              <a:rPr lang="en-GB" sz="1600" b="1" dirty="0">
                <a:solidFill>
                  <a:srgbClr val="92D050"/>
                </a:solidFill>
                <a:latin typeface="+mn-lt"/>
              </a:rPr>
              <a:t>Wellbeing</a:t>
            </a:r>
          </a:p>
          <a:p>
            <a:pPr>
              <a:lnSpc>
                <a:spcPct val="100000"/>
              </a:lnSpc>
              <a:spcBef>
                <a:spcPts val="600"/>
              </a:spcBef>
              <a:spcAft>
                <a:spcPts val="600"/>
              </a:spcAft>
            </a:pPr>
            <a:r>
              <a:rPr lang="en-GB" sz="1400" dirty="0">
                <a:solidFill>
                  <a:schemeClr val="bg2">
                    <a:lumMod val="25000"/>
                  </a:schemeClr>
                </a:solidFill>
                <a:latin typeface="+mn-lt"/>
              </a:rPr>
              <a:t>70% of pupils with a disability/long-standing illnesses brush their teeth twice a day (v. 76% overall). </a:t>
            </a:r>
          </a:p>
          <a:p>
            <a:pPr>
              <a:lnSpc>
                <a:spcPct val="100000"/>
              </a:lnSpc>
              <a:spcBef>
                <a:spcPts val="600"/>
              </a:spcBef>
              <a:spcAft>
                <a:spcPts val="600"/>
              </a:spcAft>
            </a:pPr>
            <a:r>
              <a:rPr lang="en-US" sz="1400" dirty="0">
                <a:solidFill>
                  <a:schemeClr val="tx1">
                    <a:lumMod val="75000"/>
                    <a:lumOff val="25000"/>
                  </a:schemeClr>
                </a:solidFill>
                <a:latin typeface="+mn-lt"/>
              </a:rPr>
              <a:t>Asked to Year 6 pupils only: 56% of pupils with </a:t>
            </a:r>
            <a:r>
              <a:rPr lang="en-GB" sz="1400" dirty="0">
                <a:solidFill>
                  <a:schemeClr val="bg2">
                    <a:lumMod val="25000"/>
                  </a:schemeClr>
                </a:solidFill>
                <a:latin typeface="+mn-lt"/>
              </a:rPr>
              <a:t>disability/long-standing illnesses </a:t>
            </a:r>
            <a:r>
              <a:rPr lang="en-US" sz="1400" dirty="0">
                <a:solidFill>
                  <a:schemeClr val="tx1">
                    <a:lumMod val="75000"/>
                    <a:lumOff val="25000"/>
                  </a:schemeClr>
                </a:solidFill>
                <a:latin typeface="+mn-lt"/>
              </a:rPr>
              <a:t>have had days off in the last year that weren’t for holidays or common illnesses, and this is the cohort most likely to have this time off due to hospital appointments (58% v. 50% of all primary pupils). </a:t>
            </a:r>
            <a:endParaRPr lang="en-GB" sz="1400" dirty="0">
              <a:solidFill>
                <a:schemeClr val="tx1">
                  <a:lumMod val="75000"/>
                  <a:lumOff val="25000"/>
                </a:schemeClr>
              </a:solidFill>
              <a:latin typeface="+mn-lt"/>
            </a:endParaRPr>
          </a:p>
          <a:p>
            <a:pPr marL="0" indent="0">
              <a:lnSpc>
                <a:spcPct val="100000"/>
              </a:lnSpc>
              <a:spcBef>
                <a:spcPts val="600"/>
              </a:spcBef>
              <a:spcAft>
                <a:spcPts val="600"/>
              </a:spcAft>
              <a:buNone/>
            </a:pPr>
            <a:r>
              <a:rPr lang="en-GB" sz="1600" b="1" dirty="0">
                <a:solidFill>
                  <a:schemeClr val="accent2"/>
                </a:solidFill>
                <a:latin typeface="+mn-lt"/>
              </a:rPr>
              <a:t>Physical activity</a:t>
            </a:r>
            <a:endParaRPr lang="en-GB" sz="1400" b="1" dirty="0">
              <a:solidFill>
                <a:schemeClr val="accent2"/>
              </a:solidFill>
              <a:latin typeface="+mn-lt"/>
            </a:endParaRPr>
          </a:p>
          <a:p>
            <a:pPr>
              <a:lnSpc>
                <a:spcPct val="100000"/>
              </a:lnSpc>
              <a:spcBef>
                <a:spcPts val="600"/>
              </a:spcBef>
              <a:spcAft>
                <a:spcPts val="600"/>
              </a:spcAft>
            </a:pPr>
            <a:r>
              <a:rPr lang="en-GB" sz="1400" dirty="0">
                <a:solidFill>
                  <a:schemeClr val="tx1">
                    <a:lumMod val="75000"/>
                    <a:lumOff val="25000"/>
                  </a:schemeClr>
                </a:solidFill>
                <a:latin typeface="+mn-lt"/>
              </a:rPr>
              <a:t>Pupils with a disability/long-standing illnesses are physically active with 48% doing five or more days of activity each week, the same as pupils overall. 55% of pupils </a:t>
            </a:r>
            <a:r>
              <a:rPr lang="en-GB" sz="1400" dirty="0">
                <a:solidFill>
                  <a:schemeClr val="tx1">
                    <a:lumMod val="75000"/>
                    <a:lumOff val="25000"/>
                  </a:schemeClr>
                </a:solidFill>
              </a:rPr>
              <a:t>with a disability/long-standing illnesses </a:t>
            </a:r>
            <a:r>
              <a:rPr lang="en-GB" sz="1400" dirty="0">
                <a:solidFill>
                  <a:schemeClr val="tx1">
                    <a:lumMod val="75000"/>
                    <a:lumOff val="25000"/>
                  </a:schemeClr>
                </a:solidFill>
                <a:latin typeface="+mn-lt"/>
              </a:rPr>
              <a:t>show physical signs of exercise (more than all primary pupils at 52%).</a:t>
            </a:r>
          </a:p>
          <a:p>
            <a:pPr>
              <a:lnSpc>
                <a:spcPct val="100000"/>
              </a:lnSpc>
              <a:spcBef>
                <a:spcPts val="600"/>
              </a:spcBef>
              <a:spcAft>
                <a:spcPts val="600"/>
              </a:spcAft>
            </a:pPr>
            <a:r>
              <a:rPr lang="en-GB" sz="1400" dirty="0">
                <a:solidFill>
                  <a:schemeClr val="tx1">
                    <a:lumMod val="75000"/>
                    <a:lumOff val="25000"/>
                  </a:schemeClr>
                </a:solidFill>
                <a:latin typeface="+mn-lt"/>
              </a:rPr>
              <a:t>79% of pupils with a </a:t>
            </a:r>
            <a:r>
              <a:rPr lang="en-GB" sz="1400" dirty="0">
                <a:solidFill>
                  <a:schemeClr val="bg2">
                    <a:lumMod val="25000"/>
                  </a:schemeClr>
                </a:solidFill>
                <a:latin typeface="+mn-lt"/>
              </a:rPr>
              <a:t>disability/long-standing illnesses</a:t>
            </a:r>
            <a:r>
              <a:rPr lang="en-GB" sz="1400" dirty="0">
                <a:solidFill>
                  <a:schemeClr val="tx1">
                    <a:lumMod val="75000"/>
                    <a:lumOff val="25000"/>
                  </a:schemeClr>
                </a:solidFill>
                <a:latin typeface="+mn-lt"/>
              </a:rPr>
              <a:t> enjoy physical activities, less than all primary pupils at 83%.</a:t>
            </a:r>
          </a:p>
        </p:txBody>
      </p:sp>
    </p:spTree>
    <p:extLst>
      <p:ext uri="{BB962C8B-B14F-4D97-AF65-F5344CB8AC3E}">
        <p14:creationId xmlns:p14="http://schemas.microsoft.com/office/powerpoint/2010/main" val="4272247271"/>
      </p:ext>
    </p:extLst>
  </p:cSld>
  <p:clrMapOvr>
    <a:masterClrMapping/>
  </p:clrMapOvr>
  <p:extLst>
    <p:ext uri="{6950BFC3-D8DA-4A85-94F7-54DA5524770B}">
      <p188:commentRel xmlns:p188="http://schemas.microsoft.com/office/powerpoint/2018/8/main" r:id="rId3"/>
    </p:ext>
  </p:extLs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disabilities and/or long-standing illness (2) </a:t>
            </a:r>
          </a:p>
        </p:txBody>
      </p:sp>
      <p:sp>
        <p:nvSpPr>
          <p:cNvPr id="6" name="Content Placeholder 2"/>
          <p:cNvSpPr>
            <a:spLocks noGrp="1"/>
          </p:cNvSpPr>
          <p:nvPr>
            <p:ph idx="1"/>
          </p:nvPr>
        </p:nvSpPr>
        <p:spPr>
          <a:xfrm>
            <a:off x="183019" y="834244"/>
            <a:ext cx="11266436" cy="5752987"/>
          </a:xfrm>
        </p:spPr>
        <p:txBody>
          <a:bodyPr>
            <a:noAutofit/>
          </a:bodyPr>
          <a:lstStyle/>
          <a:p>
            <a:pPr marL="0" indent="0">
              <a:lnSpc>
                <a:spcPct val="100000"/>
              </a:lnSpc>
              <a:spcBef>
                <a:spcPts val="600"/>
              </a:spcBef>
              <a:spcAft>
                <a:spcPts val="600"/>
              </a:spcAft>
              <a:buNone/>
            </a:pPr>
            <a:r>
              <a:rPr lang="en-GB" sz="1800" b="1">
                <a:solidFill>
                  <a:srgbClr val="00A8D1"/>
                </a:solidFill>
              </a:rPr>
              <a:t>Relationships</a:t>
            </a:r>
          </a:p>
          <a:p>
            <a:pPr>
              <a:lnSpc>
                <a:spcPct val="100000"/>
              </a:lnSpc>
              <a:spcBef>
                <a:spcPts val="600"/>
              </a:spcBef>
              <a:spcAft>
                <a:spcPts val="600"/>
              </a:spcAft>
            </a:pPr>
            <a:r>
              <a:rPr lang="en-GB" sz="1400">
                <a:solidFill>
                  <a:srgbClr val="404040"/>
                </a:solidFill>
              </a:rPr>
              <a:t>36% of pupils with a disability/long-standing illness said they had been bullied within the last 12 months, compared to 27% overall. 18% have been bullied online (v. 15% of all primary pupils) and 16% have been bullied near home (v. 11%). </a:t>
            </a:r>
          </a:p>
          <a:p>
            <a:pPr>
              <a:lnSpc>
                <a:spcPct val="100000"/>
              </a:lnSpc>
              <a:spcBef>
                <a:spcPts val="600"/>
              </a:spcBef>
              <a:spcAft>
                <a:spcPts val="600"/>
              </a:spcAft>
            </a:pPr>
            <a:r>
              <a:rPr lang="en-GB" sz="1400">
                <a:solidFill>
                  <a:srgbClr val="404040"/>
                </a:solidFill>
              </a:rPr>
              <a:t>22% of pupils within this cohort have deliberately hurt or upset someone in the last 12 months, higher than pupils overall at 18%.</a:t>
            </a:r>
          </a:p>
          <a:p>
            <a:pPr marL="0" indent="0">
              <a:lnSpc>
                <a:spcPct val="100000"/>
              </a:lnSpc>
              <a:spcBef>
                <a:spcPts val="600"/>
              </a:spcBef>
              <a:spcAft>
                <a:spcPts val="600"/>
              </a:spcAft>
              <a:buNone/>
            </a:pPr>
            <a:r>
              <a:rPr lang="en-GB" sz="1600" b="1">
                <a:solidFill>
                  <a:srgbClr val="7030A0"/>
                </a:solidFill>
              </a:rPr>
              <a:t>Emotional wellbeing</a:t>
            </a:r>
          </a:p>
          <a:p>
            <a:pPr>
              <a:lnSpc>
                <a:spcPct val="100000"/>
              </a:lnSpc>
              <a:spcBef>
                <a:spcPts val="600"/>
              </a:spcBef>
              <a:spcAft>
                <a:spcPts val="600"/>
              </a:spcAft>
            </a:pPr>
            <a:r>
              <a:rPr lang="en-GB" sz="1400">
                <a:solidFill>
                  <a:srgbClr val="404040"/>
                </a:solidFill>
              </a:rPr>
              <a:t>68% of pupils with a disability/long-standing illness say they are very happy/happy with their life, compared to 73% of all primary pupils.</a:t>
            </a:r>
          </a:p>
          <a:p>
            <a:pPr>
              <a:lnSpc>
                <a:spcPct val="100000"/>
              </a:lnSpc>
              <a:spcBef>
                <a:spcPts val="600"/>
              </a:spcBef>
              <a:spcAft>
                <a:spcPts val="600"/>
              </a:spcAft>
            </a:pPr>
            <a:r>
              <a:rPr lang="en-GB" sz="1400">
                <a:solidFill>
                  <a:srgbClr val="404040"/>
                </a:solidFill>
              </a:rPr>
              <a:t>Pupils with a disability/long-standing illness are more likely to worry about their mental health (15% v. 11% overall) and family problems (18% v. 15%).</a:t>
            </a:r>
          </a:p>
          <a:p>
            <a:pPr>
              <a:lnSpc>
                <a:spcPct val="100000"/>
              </a:lnSpc>
              <a:spcBef>
                <a:spcPts val="600"/>
              </a:spcBef>
              <a:spcAft>
                <a:spcPts val="600"/>
              </a:spcAft>
            </a:pPr>
            <a:r>
              <a:rPr lang="en-GB" sz="1400">
                <a:solidFill>
                  <a:srgbClr val="404040"/>
                </a:solidFill>
              </a:rPr>
              <a:t>28% of pupils with a disability/long-standing illness will get upset and feel bad for ages when things go wrong (v. 22% of all primary pupils). </a:t>
            </a:r>
          </a:p>
          <a:p>
            <a:pPr marL="0" indent="0">
              <a:lnSpc>
                <a:spcPct val="100000"/>
              </a:lnSpc>
              <a:spcBef>
                <a:spcPts val="600"/>
              </a:spcBef>
              <a:spcAft>
                <a:spcPts val="600"/>
              </a:spcAft>
              <a:buNone/>
            </a:pPr>
            <a:r>
              <a:rPr lang="en-GB" sz="1600" b="1">
                <a:solidFill>
                  <a:schemeClr val="accent4">
                    <a:lumMod val="75000"/>
                  </a:schemeClr>
                </a:solidFill>
              </a:rPr>
              <a:t>Staying safe</a:t>
            </a:r>
          </a:p>
          <a:p>
            <a:pPr>
              <a:lnSpc>
                <a:spcPct val="100000"/>
              </a:lnSpc>
              <a:spcBef>
                <a:spcPts val="600"/>
              </a:spcBef>
              <a:spcAft>
                <a:spcPts val="600"/>
              </a:spcAft>
            </a:pPr>
            <a:r>
              <a:rPr lang="en-GB" sz="1400">
                <a:solidFill>
                  <a:srgbClr val="404040"/>
                </a:solidFill>
              </a:rPr>
              <a:t>85% of pupils with a long-standing illness or disability feel safe when they are at home and 83% feel they have safe spaces to hang out near home. Each of these are slightly lower than the primary score overall which is 88% and 87% respectively. </a:t>
            </a:r>
          </a:p>
          <a:p>
            <a:pPr>
              <a:lnSpc>
                <a:spcPct val="100000"/>
              </a:lnSpc>
              <a:spcBef>
                <a:spcPts val="600"/>
              </a:spcBef>
              <a:spcAft>
                <a:spcPts val="600"/>
              </a:spcAft>
            </a:pPr>
            <a:r>
              <a:rPr lang="en-GB" sz="1400">
                <a:solidFill>
                  <a:srgbClr val="404040"/>
                </a:solidFill>
              </a:rPr>
              <a:t>21% of pupils with disabilities/long-standing illnesses </a:t>
            </a:r>
            <a:r>
              <a:rPr lang="en-GB" sz="1400">
                <a:solidFill>
                  <a:schemeClr val="tx1">
                    <a:lumMod val="75000"/>
                    <a:lumOff val="25000"/>
                  </a:schemeClr>
                </a:solidFill>
                <a:latin typeface="+mn-lt"/>
                <a:cs typeface="+mn-cs"/>
              </a:rPr>
              <a:t>h</a:t>
            </a:r>
            <a:r>
              <a:rPr lang="en-GB" sz="1400" kern="1200">
                <a:solidFill>
                  <a:schemeClr val="tx1">
                    <a:lumMod val="75000"/>
                    <a:lumOff val="25000"/>
                  </a:schemeClr>
                </a:solidFill>
                <a:latin typeface="+mn-lt"/>
                <a:ea typeface="+mn-ea"/>
                <a:cs typeface="+mn-cs"/>
              </a:rPr>
              <a:t>ave seen someone in their local area use knives to fight or threaten anyone </a:t>
            </a:r>
            <a:r>
              <a:rPr lang="en-GB" sz="1400">
                <a:solidFill>
                  <a:srgbClr val="404040"/>
                </a:solidFill>
              </a:rPr>
              <a:t>compared to all primary pupils of 17%.</a:t>
            </a:r>
          </a:p>
          <a:p>
            <a:pPr>
              <a:lnSpc>
                <a:spcPct val="100000"/>
              </a:lnSpc>
              <a:spcBef>
                <a:spcPts val="600"/>
              </a:spcBef>
              <a:spcAft>
                <a:spcPts val="600"/>
              </a:spcAft>
            </a:pPr>
            <a:r>
              <a:rPr lang="en-GB" sz="1400">
                <a:solidFill>
                  <a:srgbClr val="404040"/>
                </a:solidFill>
              </a:rPr>
              <a:t>73% of pupils with a disability/long-standing illness feel safe going to and from school (v. 80% overall), 80% feel safe at school (v. 86%) and 83% feel safe out during the day (v. 86%). </a:t>
            </a:r>
          </a:p>
          <a:p>
            <a:pPr>
              <a:lnSpc>
                <a:spcPct val="100000"/>
              </a:lnSpc>
              <a:spcBef>
                <a:spcPts val="600"/>
              </a:spcBef>
              <a:spcAft>
                <a:spcPts val="600"/>
              </a:spcAft>
            </a:pPr>
            <a:endParaRPr lang="en-GB" sz="1400">
              <a:solidFill>
                <a:srgbClr val="404040"/>
              </a:solidFill>
            </a:endParaRPr>
          </a:p>
        </p:txBody>
      </p:sp>
    </p:spTree>
    <p:extLst>
      <p:ext uri="{BB962C8B-B14F-4D97-AF65-F5344CB8AC3E}">
        <p14:creationId xmlns:p14="http://schemas.microsoft.com/office/powerpoint/2010/main" val="6460747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Pupils with disabilities and/or long-standing illness (3) </a:t>
            </a:r>
          </a:p>
        </p:txBody>
      </p:sp>
      <p:sp>
        <p:nvSpPr>
          <p:cNvPr id="6" name="Content Placeholder 2"/>
          <p:cNvSpPr>
            <a:spLocks noGrp="1"/>
          </p:cNvSpPr>
          <p:nvPr>
            <p:ph idx="1"/>
          </p:nvPr>
        </p:nvSpPr>
        <p:spPr>
          <a:xfrm>
            <a:off x="183019" y="834244"/>
            <a:ext cx="11217798" cy="5678068"/>
          </a:xfrm>
        </p:spPr>
        <p:txBody>
          <a:bodyPr>
            <a:noAutofit/>
          </a:bodyPr>
          <a:lstStyle/>
          <a:p>
            <a:pPr marL="0" indent="0">
              <a:lnSpc>
                <a:spcPct val="100000"/>
              </a:lnSpc>
              <a:spcBef>
                <a:spcPts val="600"/>
              </a:spcBef>
              <a:spcAft>
                <a:spcPts val="600"/>
              </a:spcAft>
              <a:buNone/>
            </a:pPr>
            <a:r>
              <a:rPr lang="en-GB" sz="1600" b="1">
                <a:solidFill>
                  <a:srgbClr val="C00000"/>
                </a:solidFill>
                <a:latin typeface="+mn-lt"/>
              </a:rPr>
              <a:t>Staying safe: Experiences with alcohol, cigarettes and drugs</a:t>
            </a:r>
          </a:p>
          <a:p>
            <a:pPr>
              <a:lnSpc>
                <a:spcPct val="100000"/>
              </a:lnSpc>
              <a:spcBef>
                <a:spcPts val="600"/>
              </a:spcBef>
              <a:spcAft>
                <a:spcPts val="600"/>
              </a:spcAft>
            </a:pPr>
            <a:r>
              <a:rPr lang="en-GB" sz="1400">
                <a:solidFill>
                  <a:srgbClr val="404040"/>
                </a:solidFill>
                <a:latin typeface="+mn-lt"/>
              </a:rPr>
              <a:t>12% of pupils with disability/long-standing illnesses have had a drink containing alcohol in the last 7 days, compared to 6% of all primary pupils. 6% of pupils with disability/long standing illnesses have tried or used vapes compared to 5% overall.</a:t>
            </a:r>
          </a:p>
          <a:p>
            <a:pPr>
              <a:lnSpc>
                <a:spcPct val="100000"/>
              </a:lnSpc>
              <a:spcBef>
                <a:spcPts val="600"/>
              </a:spcBef>
              <a:spcAft>
                <a:spcPts val="600"/>
              </a:spcAft>
            </a:pPr>
            <a:r>
              <a:rPr lang="en-GB" sz="1400">
                <a:solidFill>
                  <a:srgbClr val="404040"/>
                </a:solidFill>
                <a:latin typeface="+mn-lt"/>
              </a:rPr>
              <a:t>Pupils with disability/long-standing illness are more likely to be exposed to smoking than pupils overall. For 25% smoking occurs inside the home, in rooms they use (compared to 17% overall).</a:t>
            </a:r>
          </a:p>
          <a:p>
            <a:pPr>
              <a:lnSpc>
                <a:spcPct val="100000"/>
              </a:lnSpc>
              <a:spcBef>
                <a:spcPts val="600"/>
              </a:spcBef>
              <a:spcAft>
                <a:spcPts val="600"/>
              </a:spcAft>
            </a:pPr>
            <a:r>
              <a:rPr lang="en-GB" sz="1400">
                <a:solidFill>
                  <a:srgbClr val="404040"/>
                </a:solidFill>
                <a:latin typeface="+mn-lt"/>
              </a:rPr>
              <a:t>8% of pupils in this cohort say they know someone who takes drugs to get high, the figure for pupils overall is 5%.</a:t>
            </a:r>
          </a:p>
          <a:p>
            <a:pPr marL="0" indent="0">
              <a:lnSpc>
                <a:spcPct val="100000"/>
              </a:lnSpc>
              <a:spcBef>
                <a:spcPts val="600"/>
              </a:spcBef>
              <a:spcAft>
                <a:spcPts val="600"/>
              </a:spcAft>
              <a:buNone/>
            </a:pPr>
            <a:r>
              <a:rPr lang="en-GB" sz="1600" b="1">
                <a:solidFill>
                  <a:srgbClr val="FA50E2"/>
                </a:solidFill>
                <a:latin typeface="+mn-lt"/>
              </a:rPr>
              <a:t>Self awareness</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This cohort are slightly more likely to talk to a doctor about changes in their body (27% v. 24% of all primary pupils). </a:t>
            </a:r>
          </a:p>
          <a:p>
            <a:pPr>
              <a:lnSpc>
                <a:spcPct val="100000"/>
              </a:lnSpc>
              <a:spcBef>
                <a:spcPts val="600"/>
              </a:spcBef>
              <a:spcAft>
                <a:spcPts val="600"/>
              </a:spcAft>
            </a:pPr>
            <a:r>
              <a:rPr lang="en-GB" sz="1400">
                <a:solidFill>
                  <a:srgbClr val="404040"/>
                </a:solidFill>
                <a:latin typeface="+mn-lt"/>
              </a:rPr>
              <a:t>Pupils with a long-standing illness/disability say that they are happy with the changes to their body as they grow up (50% v. 52% of all primary pupils) however there is also a slightly greater proportion saying they are worried about it (17% v. 14% overall). </a:t>
            </a:r>
          </a:p>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GB" sz="1400">
                <a:solidFill>
                  <a:schemeClr val="tx1">
                    <a:lumMod val="75000"/>
                    <a:lumOff val="25000"/>
                  </a:schemeClr>
                </a:solidFill>
                <a:latin typeface="+mn-lt"/>
              </a:rPr>
              <a:t>98% of FSM pupils go online at home. They are slightly more likely to have accounts on 12 out of the 16 social media sites listed, especially Minecraft. </a:t>
            </a:r>
          </a:p>
          <a:p>
            <a:pPr>
              <a:lnSpc>
                <a:spcPct val="100000"/>
              </a:lnSpc>
              <a:spcBef>
                <a:spcPts val="600"/>
              </a:spcBef>
              <a:spcAft>
                <a:spcPts val="600"/>
              </a:spcAft>
            </a:pPr>
            <a:r>
              <a:rPr lang="en-GB" sz="1400">
                <a:solidFill>
                  <a:schemeClr val="tx1">
                    <a:lumMod val="75000"/>
                    <a:lumOff val="25000"/>
                  </a:schemeClr>
                </a:solidFill>
                <a:latin typeface="+mn-lt"/>
              </a:rPr>
              <a:t>35% of pupils with long-standing illnesses/disabilities lie about their age, similar to all primary pupils at 33%. </a:t>
            </a:r>
          </a:p>
          <a:p>
            <a:pPr>
              <a:lnSpc>
                <a:spcPct val="100000"/>
              </a:lnSpc>
              <a:spcBef>
                <a:spcPts val="600"/>
              </a:spcBef>
              <a:spcAft>
                <a:spcPts val="600"/>
              </a:spcAft>
            </a:pPr>
            <a:r>
              <a:rPr lang="en-GB" sz="1400">
                <a:solidFill>
                  <a:schemeClr val="tx1">
                    <a:lumMod val="75000"/>
                    <a:lumOff val="25000"/>
                  </a:schemeClr>
                </a:solidFill>
                <a:latin typeface="+mn-lt"/>
              </a:rPr>
              <a:t>37% </a:t>
            </a:r>
            <a:r>
              <a:rPr lang="en-GB" sz="1400">
                <a:solidFill>
                  <a:schemeClr val="tx1">
                    <a:lumMod val="75000"/>
                    <a:lumOff val="25000"/>
                  </a:schemeClr>
                </a:solidFill>
              </a:rPr>
              <a:t>of pupils with long-standing illnesses/disabilities </a:t>
            </a:r>
            <a:r>
              <a:rPr lang="en-GB" sz="1400">
                <a:solidFill>
                  <a:schemeClr val="tx1">
                    <a:lumMod val="75000"/>
                    <a:lumOff val="25000"/>
                  </a:schemeClr>
                </a:solidFill>
                <a:latin typeface="+mn-lt"/>
              </a:rPr>
              <a:t>have seen upsetting pictures online (v. 32% overall).</a:t>
            </a:r>
          </a:p>
          <a:p>
            <a:pPr>
              <a:lnSpc>
                <a:spcPct val="100000"/>
              </a:lnSpc>
              <a:spcBef>
                <a:spcPts val="600"/>
              </a:spcBef>
              <a:spcAft>
                <a:spcPts val="600"/>
              </a:spcAft>
            </a:pPr>
            <a:r>
              <a:rPr lang="en-US" sz="1400">
                <a:solidFill>
                  <a:srgbClr val="404040"/>
                </a:solidFill>
                <a:latin typeface="+mn-lt"/>
              </a:rPr>
              <a:t>22% of pupils with a </a:t>
            </a:r>
            <a:r>
              <a:rPr lang="en-GB" sz="1400">
                <a:solidFill>
                  <a:schemeClr val="tx1">
                    <a:lumMod val="75000"/>
                    <a:lumOff val="25000"/>
                  </a:schemeClr>
                </a:solidFill>
                <a:latin typeface="+mn-lt"/>
              </a:rPr>
              <a:t>long-standing illnesses/disabilities </a:t>
            </a:r>
            <a:r>
              <a:rPr lang="en-US" sz="1400">
                <a:solidFill>
                  <a:srgbClr val="404040"/>
                </a:solidFill>
                <a:latin typeface="+mn-lt"/>
              </a:rPr>
              <a:t>have used services for young people in Doncaster (v. 14% of all pupils). </a:t>
            </a:r>
            <a:endParaRPr lang="en-GB" sz="1400">
              <a:solidFill>
                <a:srgbClr val="404040"/>
              </a:solidFill>
              <a:latin typeface="+mn-lt"/>
            </a:endParaRPr>
          </a:p>
          <a:p>
            <a:pPr>
              <a:lnSpc>
                <a:spcPct val="100000"/>
              </a:lnSpc>
              <a:spcBef>
                <a:spcPts val="600"/>
              </a:spcBef>
              <a:spcAft>
                <a:spcPts val="600"/>
              </a:spcAft>
            </a:pPr>
            <a:endParaRPr lang="en-GB" sz="1400">
              <a:solidFill>
                <a:schemeClr val="tx1">
                  <a:lumMod val="75000"/>
                  <a:lumOff val="25000"/>
                </a:schemeClr>
              </a:solidFill>
              <a:latin typeface="+mn-lt"/>
            </a:endParaRPr>
          </a:p>
          <a:p>
            <a:pPr>
              <a:lnSpc>
                <a:spcPct val="100000"/>
              </a:lnSpc>
              <a:spcBef>
                <a:spcPts val="600"/>
              </a:spcBef>
              <a:spcAft>
                <a:spcPts val="600"/>
              </a:spcAft>
            </a:pPr>
            <a:endParaRPr lang="en-GB" sz="1400">
              <a:solidFill>
                <a:schemeClr val="tx1">
                  <a:lumMod val="75000"/>
                  <a:lumOff val="25000"/>
                </a:schemeClr>
              </a:solidFill>
            </a:endParaRPr>
          </a:p>
          <a:p>
            <a:pPr marL="0" indent="0">
              <a:lnSpc>
                <a:spcPct val="100000"/>
              </a:lnSpc>
              <a:spcBef>
                <a:spcPts val="600"/>
              </a:spcBef>
              <a:spcAft>
                <a:spcPts val="600"/>
              </a:spcAft>
              <a:buNone/>
            </a:pPr>
            <a:endParaRPr lang="en-GB" sz="1600">
              <a:solidFill>
                <a:srgbClr val="7030A0"/>
              </a:solidFill>
            </a:endParaRPr>
          </a:p>
          <a:p>
            <a:pPr marL="0" indent="0">
              <a:lnSpc>
                <a:spcPct val="100000"/>
              </a:lnSpc>
              <a:spcBef>
                <a:spcPts val="600"/>
              </a:spcBef>
              <a:spcAft>
                <a:spcPts val="600"/>
              </a:spcAft>
              <a:buNone/>
            </a:pPr>
            <a:endParaRPr lang="en-GB" sz="1400" b="1"/>
          </a:p>
          <a:p>
            <a:pPr>
              <a:lnSpc>
                <a:spcPct val="100000"/>
              </a:lnSpc>
              <a:spcBef>
                <a:spcPts val="600"/>
              </a:spcBef>
              <a:spcAft>
                <a:spcPts val="600"/>
              </a:spcAft>
            </a:pPr>
            <a:endParaRPr lang="en-GB" sz="1400"/>
          </a:p>
          <a:p>
            <a:pPr marL="0" indent="0">
              <a:lnSpc>
                <a:spcPct val="100000"/>
              </a:lnSpc>
              <a:spcBef>
                <a:spcPts val="600"/>
              </a:spcBef>
              <a:spcAft>
                <a:spcPts val="600"/>
              </a:spcAft>
              <a:buNone/>
            </a:pPr>
            <a:endParaRPr lang="en-GB" sz="1600" b="1"/>
          </a:p>
        </p:txBody>
      </p:sp>
    </p:spTree>
    <p:extLst>
      <p:ext uri="{BB962C8B-B14F-4D97-AF65-F5344CB8AC3E}">
        <p14:creationId xmlns:p14="http://schemas.microsoft.com/office/powerpoint/2010/main" val="141761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Ethnicity: White vs Ethnic Minority Groups (1)</a:t>
            </a:r>
          </a:p>
        </p:txBody>
      </p:sp>
      <p:sp>
        <p:nvSpPr>
          <p:cNvPr id="6" name="Content Placeholder 2"/>
          <p:cNvSpPr>
            <a:spLocks noGrp="1"/>
          </p:cNvSpPr>
          <p:nvPr>
            <p:ph idx="1"/>
          </p:nvPr>
        </p:nvSpPr>
        <p:spPr>
          <a:xfrm>
            <a:off x="183019" y="834243"/>
            <a:ext cx="11344258" cy="5957173"/>
          </a:xfrm>
        </p:spPr>
        <p:txBody>
          <a:bodyPr>
            <a:noAutofit/>
          </a:bodyPr>
          <a:lstStyle/>
          <a:p>
            <a:pPr marL="0" indent="0">
              <a:lnSpc>
                <a:spcPct val="100000"/>
              </a:lnSpc>
              <a:spcBef>
                <a:spcPts val="600"/>
              </a:spcBef>
              <a:spcAft>
                <a:spcPts val="600"/>
              </a:spcAft>
              <a:buNone/>
            </a:pPr>
            <a:r>
              <a:rPr lang="en-GB" sz="1400">
                <a:solidFill>
                  <a:srgbClr val="404040"/>
                </a:solidFill>
                <a:latin typeface="+mn-lt"/>
              </a:rPr>
              <a:t>77% (1,855) of pupils identify their ethnicity as White (White British or Irish/ White Lithuanian/Bulgarian/Polish/Romanian/Slovakian/other White background) and 16% (378) identify to Black, Asian and minority ethnic groups (Ethnic Minority Groups). 7% (171) preferred not to say. Looking at the data concerning pupils with an ethnic background that was not described as ‘white’, key differences observed are presented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a:solidFill>
                  <a:srgbClr val="00A79B"/>
                </a:solidFill>
                <a:latin typeface="+mn-lt"/>
              </a:rPr>
              <a:t>Healthy eating</a:t>
            </a:r>
          </a:p>
          <a:p>
            <a:pPr>
              <a:lnSpc>
                <a:spcPct val="100000"/>
              </a:lnSpc>
              <a:spcBef>
                <a:spcPts val="600"/>
              </a:spcBef>
              <a:spcAft>
                <a:spcPts val="600"/>
              </a:spcAft>
            </a:pPr>
            <a:r>
              <a:rPr lang="en-GB" sz="1400">
                <a:solidFill>
                  <a:schemeClr val="tx1">
                    <a:lumMod val="75000"/>
                    <a:lumOff val="25000"/>
                  </a:schemeClr>
                </a:solidFill>
                <a:latin typeface="+mn-lt"/>
              </a:rPr>
              <a:t>Pupils from ethnic minority groups are less likely to say that they can eat with their friends and have a nice place to eat compared to pupils from a white ethnic background.</a:t>
            </a:r>
          </a:p>
          <a:p>
            <a:pPr>
              <a:lnSpc>
                <a:spcPct val="100000"/>
              </a:lnSpc>
              <a:spcBef>
                <a:spcPts val="600"/>
              </a:spcBef>
              <a:spcAft>
                <a:spcPts val="600"/>
              </a:spcAft>
            </a:pPr>
            <a:r>
              <a:rPr lang="en-GB" sz="1400">
                <a:solidFill>
                  <a:schemeClr val="tx1">
                    <a:lumMod val="75000"/>
                    <a:lumOff val="25000"/>
                  </a:schemeClr>
                </a:solidFill>
                <a:latin typeface="+mn-lt"/>
              </a:rPr>
              <a:t>Pupils from a white ethnic background are more likely to encounter certain rules at home around food and eating compared to ethnic minority groups. For example, 47% say they are encouraged to ask permission before getting a snack, 37% of ethnic minority groups say the same. 42% of white ethnic students say a rule is to have dessert after finishing their meal, a rule that is in place for 29% of ethnic minority groups.</a:t>
            </a:r>
          </a:p>
          <a:p>
            <a:pPr>
              <a:lnSpc>
                <a:spcPct val="100000"/>
              </a:lnSpc>
              <a:spcBef>
                <a:spcPts val="600"/>
              </a:spcBef>
              <a:spcAft>
                <a:spcPts val="600"/>
              </a:spcAft>
            </a:pPr>
            <a:r>
              <a:rPr lang="en-GB" sz="1400">
                <a:solidFill>
                  <a:schemeClr val="tx1">
                    <a:lumMod val="75000"/>
                    <a:lumOff val="25000"/>
                  </a:schemeClr>
                </a:solidFill>
                <a:latin typeface="+mn-lt"/>
              </a:rPr>
              <a:t>Pupils from a white ethnic background are more likely to have snacks and sweets most/every day (58% v. 52%), energy, sports and fizzy drinks (29% v. 25%), but ethnic minority groups are more likely to have tea or coffee most/everyday (27% v. 21%). </a:t>
            </a:r>
          </a:p>
          <a:p>
            <a:pPr marL="0" indent="0">
              <a:lnSpc>
                <a:spcPct val="100000"/>
              </a:lnSpc>
              <a:spcBef>
                <a:spcPts val="600"/>
              </a:spcBef>
              <a:spcAft>
                <a:spcPts val="600"/>
              </a:spcAft>
              <a:buNone/>
            </a:pPr>
            <a:r>
              <a:rPr lang="en-GB" sz="1600" b="1">
                <a:solidFill>
                  <a:srgbClr val="92D050"/>
                </a:solidFill>
                <a:latin typeface="+mn-lt"/>
              </a:rPr>
              <a:t>Wellbeing</a:t>
            </a:r>
            <a:endParaRPr lang="en-GB" sz="1600">
              <a:solidFill>
                <a:schemeClr val="tx1">
                  <a:lumMod val="75000"/>
                  <a:lumOff val="25000"/>
                </a:schemeClr>
              </a:solidFill>
              <a:latin typeface="+mn-lt"/>
            </a:endParaRPr>
          </a:p>
          <a:p>
            <a:pPr>
              <a:lnSpc>
                <a:spcPct val="100000"/>
              </a:lnSpc>
              <a:spcBef>
                <a:spcPts val="600"/>
              </a:spcBef>
              <a:spcAft>
                <a:spcPts val="600"/>
              </a:spcAft>
            </a:pPr>
            <a:r>
              <a:rPr lang="en-GB" sz="1400">
                <a:solidFill>
                  <a:schemeClr val="tx1">
                    <a:lumMod val="75000"/>
                    <a:lumOff val="25000"/>
                  </a:schemeClr>
                </a:solidFill>
                <a:latin typeface="+mn-lt"/>
              </a:rPr>
              <a:t>Pupils from ethnic minority background are less likely to remember having been to the dentist in the last year (40% v. 45% of pupils overall). </a:t>
            </a:r>
          </a:p>
          <a:p>
            <a:pPr>
              <a:lnSpc>
                <a:spcPct val="100000"/>
              </a:lnSpc>
              <a:spcBef>
                <a:spcPts val="600"/>
              </a:spcBef>
              <a:spcAft>
                <a:spcPts val="600"/>
              </a:spcAft>
            </a:pPr>
            <a:r>
              <a:rPr lang="en-US" sz="1400">
                <a:solidFill>
                  <a:schemeClr val="tx1">
                    <a:lumMod val="75000"/>
                    <a:lumOff val="25000"/>
                  </a:schemeClr>
                </a:solidFill>
                <a:latin typeface="+mn-lt"/>
              </a:rPr>
              <a:t>50% of pupils from a </a:t>
            </a:r>
            <a:r>
              <a:rPr lang="en-GB" sz="1400">
                <a:solidFill>
                  <a:schemeClr val="tx1">
                    <a:lumMod val="75000"/>
                    <a:lumOff val="25000"/>
                  </a:schemeClr>
                </a:solidFill>
                <a:latin typeface="+mn-lt"/>
              </a:rPr>
              <a:t>white ethnic background v. 42% of ethnic minority pupils </a:t>
            </a:r>
            <a:r>
              <a:rPr lang="en-US" sz="1400">
                <a:solidFill>
                  <a:schemeClr val="tx1">
                    <a:lumMod val="75000"/>
                    <a:lumOff val="25000"/>
                  </a:schemeClr>
                </a:solidFill>
                <a:latin typeface="+mn-lt"/>
              </a:rPr>
              <a:t>have had days off in the last year that weren’t for holidays or common illnesses. Almost all reasons are higher amongst pupils from a white ethnic background.</a:t>
            </a:r>
          </a:p>
          <a:p>
            <a:pPr marL="0" indent="0">
              <a:lnSpc>
                <a:spcPct val="100000"/>
              </a:lnSpc>
              <a:spcBef>
                <a:spcPts val="600"/>
              </a:spcBef>
              <a:spcAft>
                <a:spcPts val="600"/>
              </a:spcAft>
              <a:buNone/>
            </a:pPr>
            <a:r>
              <a:rPr lang="en-GB" sz="1600" b="1">
                <a:solidFill>
                  <a:schemeClr val="accent2"/>
                </a:solidFill>
                <a:latin typeface="+mn-lt"/>
              </a:rPr>
              <a:t>Physical activity</a:t>
            </a:r>
          </a:p>
          <a:p>
            <a:pPr>
              <a:lnSpc>
                <a:spcPct val="100000"/>
              </a:lnSpc>
              <a:spcBef>
                <a:spcPts val="600"/>
              </a:spcBef>
              <a:spcAft>
                <a:spcPts val="600"/>
              </a:spcAft>
            </a:pPr>
            <a:r>
              <a:rPr lang="en-GB" sz="1400">
                <a:solidFill>
                  <a:schemeClr val="tx1">
                    <a:lumMod val="75000"/>
                    <a:lumOff val="25000"/>
                  </a:schemeClr>
                </a:solidFill>
                <a:latin typeface="+mn-lt"/>
              </a:rPr>
              <a:t>Pupils from ethnic minority groups background are less likely to participate in physical activities outside of school time compared to pupils from a white ethnic background (82% v. 88%). </a:t>
            </a:r>
          </a:p>
        </p:txBody>
      </p:sp>
    </p:spTree>
    <p:extLst>
      <p:ext uri="{BB962C8B-B14F-4D97-AF65-F5344CB8AC3E}">
        <p14:creationId xmlns:p14="http://schemas.microsoft.com/office/powerpoint/2010/main" val="35083816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Ethnicity: White vs Ethnic Minority Groups (2)</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600" b="1">
                <a:solidFill>
                  <a:schemeClr val="accent2"/>
                </a:solidFill>
              </a:rPr>
              <a:t>Physical activity (2)</a:t>
            </a:r>
            <a:endParaRPr lang="en-GB" sz="1600">
              <a:solidFill>
                <a:schemeClr val="tx1">
                  <a:lumMod val="75000"/>
                  <a:lumOff val="25000"/>
                </a:schemeClr>
              </a:solidFill>
              <a:latin typeface="+mn-lt"/>
            </a:endParaRPr>
          </a:p>
          <a:p>
            <a:pPr>
              <a:lnSpc>
                <a:spcPct val="100000"/>
              </a:lnSpc>
              <a:spcBef>
                <a:spcPts val="600"/>
              </a:spcBef>
              <a:spcAft>
                <a:spcPts val="600"/>
              </a:spcAft>
            </a:pPr>
            <a:r>
              <a:rPr lang="en-GB" sz="1400">
                <a:solidFill>
                  <a:schemeClr val="tx1">
                    <a:lumMod val="75000"/>
                    <a:lumOff val="25000"/>
                  </a:schemeClr>
                </a:solidFill>
                <a:latin typeface="+mn-lt"/>
              </a:rPr>
              <a:t>37% of pupils from an ethnic minority background exercise after school with their friends, compared to 44% of their white counterparts. Additionally, 29% of the ethnic minority cohort use out of school clubs compared to 35% of their white counterparts. However, 25% of the ethnic minority cohort engage in school clubs in comparison to 21% of white ethnicity pupils. </a:t>
            </a:r>
          </a:p>
          <a:p>
            <a:pPr>
              <a:lnSpc>
                <a:spcPct val="100000"/>
              </a:lnSpc>
              <a:spcBef>
                <a:spcPts val="600"/>
              </a:spcBef>
              <a:spcAft>
                <a:spcPts val="600"/>
              </a:spcAft>
            </a:pPr>
            <a:r>
              <a:rPr lang="en-GB" sz="1400">
                <a:solidFill>
                  <a:schemeClr val="tx1">
                    <a:lumMod val="75000"/>
                    <a:lumOff val="25000"/>
                  </a:schemeClr>
                </a:solidFill>
                <a:latin typeface="+mn-lt"/>
              </a:rPr>
              <a:t>49% of pupils from a white ethnic background say they exercise on 5 or more days in the week, compared to 46% of ethnic minority groups that say the same. White ethnic pupils appear more likely to exercise for longer (79% exercise for more than 30 minutes compared to 67% of ethnic minority groups).</a:t>
            </a:r>
          </a:p>
          <a:p>
            <a:pPr marL="0" indent="0">
              <a:lnSpc>
                <a:spcPct val="100000"/>
              </a:lnSpc>
              <a:spcBef>
                <a:spcPts val="600"/>
              </a:spcBef>
              <a:spcAft>
                <a:spcPts val="600"/>
              </a:spcAft>
              <a:buNone/>
            </a:pPr>
            <a:r>
              <a:rPr lang="en-GB" sz="1600" b="1">
                <a:solidFill>
                  <a:srgbClr val="00B0F0"/>
                </a:solidFill>
                <a:latin typeface="+mn-lt"/>
              </a:rPr>
              <a:t>Relationships</a:t>
            </a:r>
          </a:p>
          <a:p>
            <a:pPr>
              <a:lnSpc>
                <a:spcPct val="100000"/>
              </a:lnSpc>
              <a:spcBef>
                <a:spcPts val="600"/>
              </a:spcBef>
              <a:spcAft>
                <a:spcPts val="600"/>
              </a:spcAft>
            </a:pPr>
            <a:r>
              <a:rPr lang="en-GB" sz="1400">
                <a:solidFill>
                  <a:schemeClr val="tx1">
                    <a:lumMod val="75000"/>
                    <a:lumOff val="25000"/>
                  </a:schemeClr>
                </a:solidFill>
                <a:latin typeface="+mn-lt"/>
              </a:rPr>
              <a:t>75% of pupils from an ethnic minority background, always feel able to get love and support from home compared to 83% of those from a white background. </a:t>
            </a:r>
          </a:p>
          <a:p>
            <a:pPr>
              <a:lnSpc>
                <a:spcPct val="100000"/>
              </a:lnSpc>
              <a:spcBef>
                <a:spcPts val="600"/>
              </a:spcBef>
              <a:spcAft>
                <a:spcPts val="600"/>
              </a:spcAft>
            </a:pPr>
            <a:r>
              <a:rPr lang="en-GB" sz="1400">
                <a:solidFill>
                  <a:schemeClr val="tx1">
                    <a:lumMod val="75000"/>
                    <a:lumOff val="25000"/>
                  </a:schemeClr>
                </a:solidFill>
                <a:latin typeface="+mn-lt"/>
              </a:rPr>
              <a:t>31% of ethnic minority groups and 26% of those with white ethnic backgrounds say they have been bullied at or near school in the last 12 months.</a:t>
            </a:r>
          </a:p>
          <a:p>
            <a:pPr>
              <a:lnSpc>
                <a:spcPct val="100000"/>
              </a:lnSpc>
              <a:spcBef>
                <a:spcPts val="600"/>
              </a:spcBef>
              <a:spcAft>
                <a:spcPts val="600"/>
              </a:spcAft>
            </a:pPr>
            <a:r>
              <a:rPr lang="en-GB" sz="1400">
                <a:solidFill>
                  <a:schemeClr val="tx1">
                    <a:lumMod val="75000"/>
                    <a:lumOff val="25000"/>
                  </a:schemeClr>
                </a:solidFill>
                <a:latin typeface="+mn-lt"/>
              </a:rPr>
              <a:t>27% of ethnic minority groups compared to 22% of those with white ethnic backgrounds have been bullied by a child they don’t know.</a:t>
            </a:r>
          </a:p>
          <a:p>
            <a:pPr>
              <a:lnSpc>
                <a:spcPct val="100000"/>
              </a:lnSpc>
              <a:spcBef>
                <a:spcPts val="600"/>
              </a:spcBef>
              <a:spcAft>
                <a:spcPts val="600"/>
              </a:spcAft>
            </a:pPr>
            <a:r>
              <a:rPr lang="en-GB" sz="1400">
                <a:solidFill>
                  <a:schemeClr val="tx1">
                    <a:lumMod val="75000"/>
                    <a:lumOff val="25000"/>
                  </a:schemeClr>
                </a:solidFill>
                <a:latin typeface="+mn-lt"/>
              </a:rPr>
              <a:t>64% of pupils from a white ethnic background think their school takes bullying seriously, and 60% of ethnic minority groups think the same.</a:t>
            </a:r>
          </a:p>
          <a:p>
            <a:pPr>
              <a:lnSpc>
                <a:spcPct val="100000"/>
              </a:lnSpc>
              <a:spcBef>
                <a:spcPts val="600"/>
              </a:spcBef>
              <a:spcAft>
                <a:spcPts val="600"/>
              </a:spcAft>
            </a:pPr>
            <a:r>
              <a:rPr lang="en-GB" sz="1400">
                <a:solidFill>
                  <a:schemeClr val="tx1">
                    <a:lumMod val="75000"/>
                    <a:lumOff val="25000"/>
                  </a:schemeClr>
                </a:solidFill>
                <a:latin typeface="+mn-lt"/>
              </a:rPr>
              <a:t>Of the pupils that have been bullied, pupils from ethnic minority groups are more likely to be bullied for their ethnicity (23%) and their religion (13%) than pupils from a white ethnic background (the comparable figures are 3% and 4% respectively). Those from a white ethnic background are more likely than their ethnic counterparts to not know why they were bullied (27% v. 13% for </a:t>
            </a:r>
            <a:r>
              <a:rPr lang="en-GB" sz="1400">
                <a:solidFill>
                  <a:schemeClr val="tx1">
                    <a:lumMod val="75000"/>
                    <a:lumOff val="25000"/>
                  </a:schemeClr>
                </a:solidFill>
              </a:rPr>
              <a:t>ethnic minority groups</a:t>
            </a:r>
            <a:r>
              <a:rPr lang="en-GB" sz="1400">
                <a:solidFill>
                  <a:schemeClr val="tx1">
                    <a:lumMod val="75000"/>
                    <a:lumOff val="25000"/>
                  </a:schemeClr>
                </a:solidFill>
                <a:latin typeface="+mn-lt"/>
              </a:rPr>
              <a:t>).</a:t>
            </a:r>
          </a:p>
          <a:p>
            <a:pPr>
              <a:lnSpc>
                <a:spcPct val="100000"/>
              </a:lnSpc>
              <a:spcBef>
                <a:spcPts val="600"/>
              </a:spcBef>
              <a:spcAft>
                <a:spcPts val="600"/>
              </a:spcAft>
            </a:pPr>
            <a:r>
              <a:rPr lang="en-GB" sz="1400">
                <a:solidFill>
                  <a:schemeClr val="tx1">
                    <a:lumMod val="75000"/>
                    <a:lumOff val="25000"/>
                  </a:schemeClr>
                </a:solidFill>
                <a:latin typeface="+mn-lt"/>
              </a:rPr>
              <a:t>69% of ethnic minority groups feel able to share ideas about how to make things better at school compared to 74% pupils from a white ethnic background.</a:t>
            </a:r>
          </a:p>
        </p:txBody>
      </p:sp>
    </p:spTree>
    <p:extLst>
      <p:ext uri="{BB962C8B-B14F-4D97-AF65-F5344CB8AC3E}">
        <p14:creationId xmlns:p14="http://schemas.microsoft.com/office/powerpoint/2010/main" val="27262724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Ethnicity: White vs Ethnic Minority Groups (3)</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800" b="1">
                <a:solidFill>
                  <a:srgbClr val="7030A0"/>
                </a:solidFill>
              </a:rPr>
              <a:t>Emotional wellbeing</a:t>
            </a:r>
          </a:p>
          <a:p>
            <a:pPr>
              <a:lnSpc>
                <a:spcPct val="100000"/>
              </a:lnSpc>
              <a:spcBef>
                <a:spcPts val="600"/>
              </a:spcBef>
              <a:spcAft>
                <a:spcPts val="600"/>
              </a:spcAft>
            </a:pPr>
            <a:r>
              <a:rPr lang="en-GB" sz="1400">
                <a:solidFill>
                  <a:srgbClr val="404040"/>
                </a:solidFill>
              </a:rPr>
              <a:t>71% of pupils from an ethnic minority feel very happy/happy with their life, as do 74% of their white counterparts.</a:t>
            </a:r>
          </a:p>
          <a:p>
            <a:pPr>
              <a:lnSpc>
                <a:spcPct val="100000"/>
              </a:lnSpc>
              <a:spcBef>
                <a:spcPts val="600"/>
              </a:spcBef>
              <a:spcAft>
                <a:spcPts val="600"/>
              </a:spcAft>
            </a:pPr>
            <a:r>
              <a:rPr lang="en-GB" sz="1400">
                <a:solidFill>
                  <a:srgbClr val="404040"/>
                </a:solidFill>
              </a:rPr>
              <a:t>When something goes wrong, pupils from an ethnic minority group are slightly more likely to say, ‘they’re calm and can carry on’ (49%) compared to their </a:t>
            </a:r>
            <a:r>
              <a:rPr lang="en-GB" sz="1400">
                <a:solidFill>
                  <a:schemeClr val="tx1">
                    <a:lumMod val="75000"/>
                    <a:lumOff val="25000"/>
                  </a:schemeClr>
                </a:solidFill>
              </a:rPr>
              <a:t>white </a:t>
            </a:r>
            <a:r>
              <a:rPr lang="en-GB" sz="1400">
                <a:solidFill>
                  <a:srgbClr val="404040"/>
                </a:solidFill>
              </a:rPr>
              <a:t>counterparts (45%) and to try a different way if they don’t succeed (54% v. 51%). However, most answered very similarly and consequently the mean resilience score for both groups is 23. </a:t>
            </a:r>
          </a:p>
          <a:p>
            <a:pPr>
              <a:lnSpc>
                <a:spcPct val="100000"/>
              </a:lnSpc>
              <a:spcBef>
                <a:spcPts val="600"/>
              </a:spcBef>
              <a:spcAft>
                <a:spcPts val="600"/>
              </a:spcAft>
            </a:pPr>
            <a:r>
              <a:rPr lang="en-GB" sz="1400">
                <a:solidFill>
                  <a:srgbClr val="404040"/>
                </a:solidFill>
              </a:rPr>
              <a:t>35% of </a:t>
            </a:r>
            <a:r>
              <a:rPr lang="en-GB" sz="1400">
                <a:solidFill>
                  <a:schemeClr val="tx1">
                    <a:lumMod val="75000"/>
                    <a:lumOff val="25000"/>
                  </a:schemeClr>
                </a:solidFill>
              </a:rPr>
              <a:t>ethnic minority groups </a:t>
            </a:r>
            <a:r>
              <a:rPr lang="en-GB" sz="1400">
                <a:solidFill>
                  <a:srgbClr val="404040"/>
                </a:solidFill>
              </a:rPr>
              <a:t>say they ‘always’ feel listened to by adults and people making decisions about them and the figure increases to 43% for pupils who identify their ethnicity as white.</a:t>
            </a:r>
          </a:p>
          <a:p>
            <a:pPr marL="0" indent="0">
              <a:lnSpc>
                <a:spcPct val="100000"/>
              </a:lnSpc>
              <a:spcBef>
                <a:spcPts val="600"/>
              </a:spcBef>
              <a:spcAft>
                <a:spcPts val="600"/>
              </a:spcAft>
              <a:buNone/>
            </a:pPr>
            <a:r>
              <a:rPr lang="en-GB" sz="1600" b="1">
                <a:solidFill>
                  <a:schemeClr val="accent4">
                    <a:lumMod val="75000"/>
                  </a:schemeClr>
                </a:solidFill>
              </a:rPr>
              <a:t>Staying safe</a:t>
            </a:r>
          </a:p>
          <a:p>
            <a:pPr>
              <a:lnSpc>
                <a:spcPct val="100000"/>
              </a:lnSpc>
              <a:spcBef>
                <a:spcPts val="600"/>
              </a:spcBef>
              <a:spcAft>
                <a:spcPts val="600"/>
              </a:spcAft>
            </a:pPr>
            <a:r>
              <a:rPr lang="en-GB" sz="1400">
                <a:solidFill>
                  <a:schemeClr val="tx1">
                    <a:lumMod val="75000"/>
                    <a:lumOff val="25000"/>
                  </a:schemeClr>
                </a:solidFill>
              </a:rPr>
              <a:t>Ethnic minority group </a:t>
            </a:r>
            <a:r>
              <a:rPr lang="en-GB" sz="1400">
                <a:solidFill>
                  <a:srgbClr val="404040"/>
                </a:solidFill>
              </a:rPr>
              <a:t>pupils feel slightly less able to feel safe at home compared to white groups (86% v. 90%) and to play in safe places at or near home (84% v. 89%). </a:t>
            </a:r>
          </a:p>
          <a:p>
            <a:pPr>
              <a:lnSpc>
                <a:spcPct val="100000"/>
              </a:lnSpc>
              <a:spcBef>
                <a:spcPts val="600"/>
              </a:spcBef>
              <a:spcAft>
                <a:spcPts val="600"/>
              </a:spcAft>
            </a:pPr>
            <a:r>
              <a:rPr lang="en-GB" sz="1400">
                <a:solidFill>
                  <a:schemeClr val="tx1">
                    <a:lumMod val="75000"/>
                    <a:lumOff val="25000"/>
                  </a:schemeClr>
                </a:solidFill>
                <a:latin typeface="+mn-lt"/>
                <a:cs typeface="+mn-cs"/>
              </a:rPr>
              <a:t>The proportion of students who have experience with knives is similar for both ethnic minority students and white students. </a:t>
            </a:r>
          </a:p>
          <a:p>
            <a:pPr>
              <a:lnSpc>
                <a:spcPct val="100000"/>
              </a:lnSpc>
              <a:spcBef>
                <a:spcPts val="600"/>
              </a:spcBef>
              <a:spcAft>
                <a:spcPts val="600"/>
              </a:spcAft>
            </a:pPr>
            <a:r>
              <a:rPr lang="en-GB" sz="1400">
                <a:solidFill>
                  <a:schemeClr val="tx1">
                    <a:lumMod val="75000"/>
                    <a:lumOff val="25000"/>
                  </a:schemeClr>
                </a:solidFill>
              </a:rPr>
              <a:t>Ethnic minority group </a:t>
            </a:r>
            <a:r>
              <a:rPr lang="en-GB" sz="1400">
                <a:solidFill>
                  <a:srgbClr val="404040"/>
                </a:solidFill>
              </a:rPr>
              <a:t>pupils feel just as able to get involved in their community compared to those identifying their ethnicity as White.</a:t>
            </a:r>
          </a:p>
          <a:p>
            <a:pPr marL="0" indent="0">
              <a:lnSpc>
                <a:spcPct val="100000"/>
              </a:lnSpc>
              <a:spcBef>
                <a:spcPts val="600"/>
              </a:spcBef>
              <a:spcAft>
                <a:spcPts val="600"/>
              </a:spcAft>
              <a:buNone/>
            </a:pPr>
            <a:r>
              <a:rPr lang="en-GB" sz="1600" b="1">
                <a:solidFill>
                  <a:srgbClr val="C00000"/>
                </a:solidFill>
              </a:rPr>
              <a:t>Staying safe : Experiences with alcohol, cigarettes and drugs</a:t>
            </a:r>
          </a:p>
          <a:p>
            <a:pPr>
              <a:lnSpc>
                <a:spcPct val="100000"/>
              </a:lnSpc>
              <a:spcBef>
                <a:spcPts val="600"/>
              </a:spcBef>
              <a:spcAft>
                <a:spcPts val="600"/>
              </a:spcAft>
            </a:pPr>
            <a:r>
              <a:rPr lang="en-GB" sz="1400">
                <a:solidFill>
                  <a:schemeClr val="tx1">
                    <a:lumMod val="75000"/>
                    <a:lumOff val="25000"/>
                  </a:schemeClr>
                </a:solidFill>
              </a:rPr>
              <a:t>7% of ethnic minority group pupils in Year 6 say that they have had a drink containing alcohol in the last 7 days, compared to 6% of pupils who identify their ethnicity as white. </a:t>
            </a:r>
          </a:p>
          <a:p>
            <a:pPr>
              <a:lnSpc>
                <a:spcPct val="100000"/>
              </a:lnSpc>
              <a:spcBef>
                <a:spcPts val="600"/>
              </a:spcBef>
              <a:spcAft>
                <a:spcPts val="600"/>
              </a:spcAft>
            </a:pPr>
            <a:r>
              <a:rPr lang="en-GB" sz="1400">
                <a:solidFill>
                  <a:schemeClr val="tx1">
                    <a:lumMod val="75000"/>
                    <a:lumOff val="25000"/>
                  </a:schemeClr>
                </a:solidFill>
              </a:rPr>
              <a:t>Nearly half (49%) of pupils from a white ethnic background say that their parents/carers drink alcohol, compared to less than a third (29%) of ethnic minority group pupils that say the same. </a:t>
            </a:r>
          </a:p>
          <a:p>
            <a:pPr>
              <a:lnSpc>
                <a:spcPct val="100000"/>
              </a:lnSpc>
              <a:spcBef>
                <a:spcPts val="600"/>
              </a:spcBef>
              <a:spcAft>
                <a:spcPts val="600"/>
              </a:spcAft>
            </a:pPr>
            <a:r>
              <a:rPr lang="en-GB" sz="1400">
                <a:solidFill>
                  <a:schemeClr val="tx1">
                    <a:lumMod val="75000"/>
                    <a:lumOff val="25000"/>
                  </a:schemeClr>
                </a:solidFill>
              </a:rPr>
              <a:t>3% of pupils from an ethnic minority group pupils </a:t>
            </a:r>
            <a:r>
              <a:rPr lang="en-GB" sz="1400" i="0" kern="1200">
                <a:solidFill>
                  <a:schemeClr val="tx1">
                    <a:lumMod val="75000"/>
                    <a:lumOff val="25000"/>
                  </a:schemeClr>
                </a:solidFill>
                <a:latin typeface="+mn-lt"/>
                <a:ea typeface="+mn-ea"/>
                <a:cs typeface="+mn-cs"/>
              </a:rPr>
              <a:t>are exposed to smoking at home indoors</a:t>
            </a:r>
            <a:r>
              <a:rPr lang="en-GB" sz="1400" i="0" kern="1200" baseline="0">
                <a:solidFill>
                  <a:schemeClr val="tx1">
                    <a:lumMod val="75000"/>
                    <a:lumOff val="25000"/>
                  </a:schemeClr>
                </a:solidFill>
                <a:latin typeface="+mn-lt"/>
                <a:ea typeface="+mn-ea"/>
                <a:cs typeface="+mn-cs"/>
              </a:rPr>
              <a:t> and in the car v. </a:t>
            </a:r>
            <a:r>
              <a:rPr lang="en-GB" sz="1400">
                <a:solidFill>
                  <a:schemeClr val="tx1">
                    <a:lumMod val="75000"/>
                    <a:lumOff val="25000"/>
                  </a:schemeClr>
                </a:solidFill>
                <a:latin typeface="+mn-lt"/>
                <a:cs typeface="+mn-cs"/>
              </a:rPr>
              <a:t>4</a:t>
            </a:r>
            <a:r>
              <a:rPr lang="en-GB" sz="1400" i="0" kern="1200" baseline="0">
                <a:solidFill>
                  <a:schemeClr val="tx1">
                    <a:lumMod val="75000"/>
                    <a:lumOff val="25000"/>
                  </a:schemeClr>
                </a:solidFill>
                <a:latin typeface="+mn-lt"/>
                <a:ea typeface="+mn-ea"/>
                <a:cs typeface="+mn-cs"/>
              </a:rPr>
              <a:t>% of their white counterparts.</a:t>
            </a:r>
            <a:endParaRPr lang="en-GB" sz="1400">
              <a:solidFill>
                <a:schemeClr val="tx1">
                  <a:lumMod val="75000"/>
                  <a:lumOff val="25000"/>
                </a:schemeClr>
              </a:solidFill>
            </a:endParaRPr>
          </a:p>
        </p:txBody>
      </p:sp>
    </p:spTree>
    <p:extLst>
      <p:ext uri="{BB962C8B-B14F-4D97-AF65-F5344CB8AC3E}">
        <p14:creationId xmlns:p14="http://schemas.microsoft.com/office/powerpoint/2010/main" val="5216540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a:t>Conclusions – Ethnicity: White vs Ethnic Minority Groups (4)</a:t>
            </a:r>
          </a:p>
        </p:txBody>
      </p:sp>
      <p:sp>
        <p:nvSpPr>
          <p:cNvPr id="6" name="Content Placeholder 2"/>
          <p:cNvSpPr>
            <a:spLocks noGrp="1"/>
          </p:cNvSpPr>
          <p:nvPr>
            <p:ph idx="1"/>
          </p:nvPr>
        </p:nvSpPr>
        <p:spPr>
          <a:xfrm>
            <a:off x="183018" y="834244"/>
            <a:ext cx="11237253" cy="5678068"/>
          </a:xfrm>
        </p:spPr>
        <p:txBody>
          <a:bodyPr>
            <a:noAutofit/>
          </a:bodyPr>
          <a:lstStyle/>
          <a:p>
            <a:pPr marL="0" indent="0">
              <a:lnSpc>
                <a:spcPct val="100000"/>
              </a:lnSpc>
              <a:spcBef>
                <a:spcPts val="600"/>
              </a:spcBef>
              <a:spcAft>
                <a:spcPts val="600"/>
              </a:spcAft>
              <a:buNone/>
            </a:pPr>
            <a:r>
              <a:rPr lang="en-GB" sz="1800" b="1">
                <a:solidFill>
                  <a:srgbClr val="FA50E2"/>
                </a:solidFill>
                <a:latin typeface="+mn-lt"/>
              </a:rPr>
              <a:t>Self awareness</a:t>
            </a:r>
          </a:p>
          <a:p>
            <a:pPr>
              <a:lnSpc>
                <a:spcPct val="100000"/>
              </a:lnSpc>
              <a:spcBef>
                <a:spcPts val="600"/>
              </a:spcBef>
              <a:spcAft>
                <a:spcPts val="600"/>
              </a:spcAft>
            </a:pPr>
            <a:r>
              <a:rPr lang="en-GB" sz="1400">
                <a:solidFill>
                  <a:schemeClr val="tx1">
                    <a:lumMod val="75000"/>
                    <a:lumOff val="25000"/>
                  </a:schemeClr>
                </a:solidFill>
                <a:latin typeface="+mn-lt"/>
              </a:rPr>
              <a:t>65% of ethnic minority groups would like their parents/carers to tell them about growing up, similar to pupils from white ethnic backgrounds (70%). </a:t>
            </a:r>
          </a:p>
          <a:p>
            <a:pPr>
              <a:lnSpc>
                <a:spcPct val="100000"/>
              </a:lnSpc>
              <a:spcBef>
                <a:spcPts val="600"/>
              </a:spcBef>
              <a:spcAft>
                <a:spcPts val="600"/>
              </a:spcAft>
            </a:pPr>
            <a:r>
              <a:rPr lang="en-GB" sz="1400">
                <a:solidFill>
                  <a:schemeClr val="tx1">
                    <a:lumMod val="75000"/>
                    <a:lumOff val="25000"/>
                  </a:schemeClr>
                </a:solidFill>
                <a:latin typeface="+mn-lt"/>
              </a:rPr>
              <a:t>Pupils from a white ethnic background appear to feel more confident that they know enough about growing up than ethnic minority group pupils (68% vs. 64%) with over half of both groups feeling happy and 13% in both feeling worried about these changes.</a:t>
            </a:r>
          </a:p>
          <a:p>
            <a:pPr marL="0" indent="0">
              <a:lnSpc>
                <a:spcPct val="100000"/>
              </a:lnSpc>
              <a:spcBef>
                <a:spcPts val="600"/>
              </a:spcBef>
              <a:spcAft>
                <a:spcPts val="600"/>
              </a:spcAft>
              <a:buNone/>
            </a:pPr>
            <a:r>
              <a:rPr lang="en-GB" sz="1600" b="1">
                <a:solidFill>
                  <a:srgbClr val="FF0000"/>
                </a:solidFill>
                <a:latin typeface="+mn-lt"/>
              </a:rPr>
              <a:t>Technology and being online</a:t>
            </a:r>
          </a:p>
          <a:p>
            <a:pPr>
              <a:lnSpc>
                <a:spcPct val="100000"/>
              </a:lnSpc>
              <a:spcBef>
                <a:spcPts val="600"/>
              </a:spcBef>
              <a:spcAft>
                <a:spcPts val="600"/>
              </a:spcAft>
            </a:pPr>
            <a:r>
              <a:rPr lang="en-GB" sz="1400">
                <a:solidFill>
                  <a:srgbClr val="404040"/>
                </a:solidFill>
                <a:latin typeface="+mn-lt"/>
              </a:rPr>
              <a:t>Pupils that identify their ethnicity as white are more likely to have access to their own devices than their </a:t>
            </a:r>
            <a:r>
              <a:rPr lang="en-GB" sz="1400">
                <a:solidFill>
                  <a:schemeClr val="tx1">
                    <a:lumMod val="75000"/>
                    <a:lumOff val="25000"/>
                  </a:schemeClr>
                </a:solidFill>
                <a:latin typeface="+mn-lt"/>
              </a:rPr>
              <a:t>ethnic minority groups </a:t>
            </a:r>
            <a:r>
              <a:rPr lang="en-GB" sz="1400">
                <a:solidFill>
                  <a:srgbClr val="404040"/>
                </a:solidFill>
                <a:latin typeface="+mn-lt"/>
              </a:rPr>
              <a:t>counterparts, such as their own mobile (74% v. 60%) or a games console (56% v. 39%). </a:t>
            </a:r>
          </a:p>
          <a:p>
            <a:pPr>
              <a:lnSpc>
                <a:spcPct val="100000"/>
              </a:lnSpc>
              <a:spcBef>
                <a:spcPts val="600"/>
              </a:spcBef>
              <a:spcAft>
                <a:spcPts val="600"/>
              </a:spcAft>
            </a:pPr>
            <a:r>
              <a:rPr lang="en-GB" sz="1400">
                <a:solidFill>
                  <a:srgbClr val="404040"/>
                </a:solidFill>
                <a:latin typeface="+mn-lt"/>
              </a:rPr>
              <a:t>Both ethnicity groups receive support and rules from parents and carers about being online. </a:t>
            </a:r>
            <a:r>
              <a:rPr lang="en-GB" sz="1400">
                <a:solidFill>
                  <a:schemeClr val="tx1">
                    <a:lumMod val="75000"/>
                    <a:lumOff val="25000"/>
                  </a:schemeClr>
                </a:solidFill>
                <a:latin typeface="+mn-lt"/>
              </a:rPr>
              <a:t>There are some difference, with ethnic minority group </a:t>
            </a:r>
            <a:r>
              <a:rPr lang="en-GB" sz="1400">
                <a:solidFill>
                  <a:srgbClr val="404040"/>
                </a:solidFill>
                <a:latin typeface="+mn-lt"/>
              </a:rPr>
              <a:t>pupils more likely to encounter rules about what times of day, how long they can stay online alongside encouragement to explore and learn things online. White ethnicity pupils are more likely to have help when something bothers them online and have their parents/carers knowing their passwords to sites of apps.</a:t>
            </a:r>
          </a:p>
          <a:p>
            <a:pPr>
              <a:lnSpc>
                <a:spcPct val="100000"/>
              </a:lnSpc>
              <a:spcBef>
                <a:spcPts val="600"/>
              </a:spcBef>
              <a:spcAft>
                <a:spcPts val="600"/>
              </a:spcAft>
            </a:pPr>
            <a:r>
              <a:rPr lang="en-GB" sz="1400">
                <a:solidFill>
                  <a:srgbClr val="404040"/>
                </a:solidFill>
                <a:latin typeface="+mn-lt"/>
              </a:rPr>
              <a:t>Pupils that identify their ethnicity as white are more likely to have an account on nearly every social media listed, but especially Minecraft, WhatsApp, Fortnite and gaming consoles in general.</a:t>
            </a:r>
          </a:p>
          <a:p>
            <a:pPr>
              <a:lnSpc>
                <a:spcPct val="100000"/>
              </a:lnSpc>
              <a:spcBef>
                <a:spcPts val="600"/>
              </a:spcBef>
              <a:spcAft>
                <a:spcPts val="600"/>
              </a:spcAft>
            </a:pPr>
            <a:r>
              <a:rPr lang="en-GB" sz="1400">
                <a:solidFill>
                  <a:srgbClr val="404040"/>
                </a:solidFill>
                <a:latin typeface="+mn-lt"/>
              </a:rPr>
              <a:t>59% of </a:t>
            </a:r>
            <a:r>
              <a:rPr lang="en-GB" sz="1400">
                <a:solidFill>
                  <a:schemeClr val="tx1">
                    <a:lumMod val="75000"/>
                    <a:lumOff val="25000"/>
                  </a:schemeClr>
                </a:solidFill>
              </a:rPr>
              <a:t>ethnic minority pupils </a:t>
            </a:r>
            <a:r>
              <a:rPr lang="en-US" sz="1400">
                <a:solidFill>
                  <a:srgbClr val="404040"/>
                </a:solidFill>
                <a:latin typeface="+mn-lt"/>
              </a:rPr>
              <a:t>have you been told how to stay safe online, less the ethnicity white pupils at 69%.</a:t>
            </a:r>
            <a:endParaRPr lang="en-GB" sz="1400">
              <a:solidFill>
                <a:srgbClr val="404040"/>
              </a:solidFill>
              <a:latin typeface="+mn-lt"/>
            </a:endParaRPr>
          </a:p>
          <a:p>
            <a:pPr>
              <a:lnSpc>
                <a:spcPct val="100000"/>
              </a:lnSpc>
              <a:spcBef>
                <a:spcPts val="600"/>
              </a:spcBef>
              <a:spcAft>
                <a:spcPts val="600"/>
              </a:spcAft>
            </a:pPr>
            <a:r>
              <a:rPr lang="en-GB" sz="1400">
                <a:solidFill>
                  <a:srgbClr val="404040"/>
                </a:solidFill>
                <a:latin typeface="+mn-lt"/>
              </a:rPr>
              <a:t>Pupils that identify their ethnicity as white are more likely to always follow advice about being online </a:t>
            </a:r>
            <a:r>
              <a:rPr lang="en-GB" sz="1400">
                <a:solidFill>
                  <a:schemeClr val="tx1">
                    <a:lumMod val="75000"/>
                    <a:lumOff val="25000"/>
                  </a:schemeClr>
                </a:solidFill>
                <a:latin typeface="+mn-lt"/>
              </a:rPr>
              <a:t>(72% v. 65%) with ethnic minority pupils more likely to have seen pictures online that upset them (37% v. 32%).</a:t>
            </a:r>
            <a:endParaRPr lang="en-GB" sz="1400">
              <a:solidFill>
                <a:srgbClr val="404040"/>
              </a:solidFill>
              <a:latin typeface="+mn-lt"/>
            </a:endParaRPr>
          </a:p>
          <a:p>
            <a:pPr>
              <a:lnSpc>
                <a:spcPct val="100000"/>
              </a:lnSpc>
              <a:spcBef>
                <a:spcPts val="600"/>
              </a:spcBef>
              <a:spcAft>
                <a:spcPts val="600"/>
              </a:spcAft>
            </a:pPr>
            <a:r>
              <a:rPr lang="en-US" sz="1400">
                <a:solidFill>
                  <a:srgbClr val="404040"/>
                </a:solidFill>
                <a:latin typeface="+mn-lt"/>
              </a:rPr>
              <a:t>13% </a:t>
            </a:r>
            <a:r>
              <a:rPr lang="en-GB" sz="1400">
                <a:solidFill>
                  <a:srgbClr val="404040"/>
                </a:solidFill>
                <a:latin typeface="+mn-lt"/>
              </a:rPr>
              <a:t>of pupils that identify their ethnicity as white and 17% </a:t>
            </a:r>
            <a:r>
              <a:rPr lang="en-GB" sz="1400">
                <a:solidFill>
                  <a:schemeClr val="tx1">
                    <a:lumMod val="75000"/>
                    <a:lumOff val="25000"/>
                  </a:schemeClr>
                </a:solidFill>
                <a:latin typeface="+mn-lt"/>
              </a:rPr>
              <a:t>of ethnic minority pupils</a:t>
            </a:r>
            <a:r>
              <a:rPr lang="en-GB" sz="1400">
                <a:solidFill>
                  <a:srgbClr val="404040"/>
                </a:solidFill>
                <a:latin typeface="+mn-lt"/>
              </a:rPr>
              <a:t> </a:t>
            </a:r>
            <a:r>
              <a:rPr lang="en-US" sz="1400">
                <a:solidFill>
                  <a:srgbClr val="404040"/>
                </a:solidFill>
                <a:latin typeface="+mn-lt"/>
              </a:rPr>
              <a:t>have used services for young people in Doncaster. </a:t>
            </a:r>
            <a:endParaRPr lang="en-GB" sz="1400">
              <a:solidFill>
                <a:srgbClr val="404040"/>
              </a:solidFill>
              <a:latin typeface="+mn-lt"/>
            </a:endParaRPr>
          </a:p>
          <a:p>
            <a:pPr>
              <a:lnSpc>
                <a:spcPct val="100000"/>
              </a:lnSpc>
              <a:spcBef>
                <a:spcPts val="600"/>
              </a:spcBef>
              <a:spcAft>
                <a:spcPts val="600"/>
              </a:spcAft>
            </a:pPr>
            <a:endParaRPr lang="en-GB" sz="1400">
              <a:solidFill>
                <a:srgbClr val="404040"/>
              </a:solidFill>
              <a:latin typeface="+mn-lt"/>
            </a:endParaRPr>
          </a:p>
          <a:p>
            <a:pPr>
              <a:lnSpc>
                <a:spcPct val="100000"/>
              </a:lnSpc>
              <a:spcBef>
                <a:spcPts val="600"/>
              </a:spcBef>
              <a:spcAft>
                <a:spcPts val="600"/>
              </a:spcAft>
            </a:pPr>
            <a:endParaRPr lang="en-GB" sz="1400">
              <a:solidFill>
                <a:srgbClr val="404040"/>
              </a:solidFill>
            </a:endParaRPr>
          </a:p>
        </p:txBody>
      </p:sp>
    </p:spTree>
    <p:extLst>
      <p:ext uri="{BB962C8B-B14F-4D97-AF65-F5344CB8AC3E}">
        <p14:creationId xmlns:p14="http://schemas.microsoft.com/office/powerpoint/2010/main" val="26209554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B1A6-572D-4430-7C99-C5129F712666}"/>
              </a:ext>
            </a:extLst>
          </p:cNvPr>
          <p:cNvSpPr>
            <a:spLocks noGrp="1"/>
          </p:cNvSpPr>
          <p:nvPr>
            <p:ph type="title"/>
          </p:nvPr>
        </p:nvSpPr>
        <p:spPr>
          <a:xfrm>
            <a:off x="251845" y="121004"/>
            <a:ext cx="9900000" cy="900000"/>
          </a:xfrm>
        </p:spPr>
        <p:txBody>
          <a:bodyPr>
            <a:normAutofit/>
          </a:bodyPr>
          <a:lstStyle/>
          <a:p>
            <a:r>
              <a:rPr lang="en-GB" sz="2400"/>
              <a:t>Appendices</a:t>
            </a:r>
          </a:p>
        </p:txBody>
      </p:sp>
      <p:sp>
        <p:nvSpPr>
          <p:cNvPr id="3" name="Content Placeholder 2">
            <a:extLst>
              <a:ext uri="{FF2B5EF4-FFF2-40B4-BE49-F238E27FC236}">
                <a16:creationId xmlns:a16="http://schemas.microsoft.com/office/drawing/2014/main" id="{76FC5842-8DBF-CC77-1685-4AD8B2C900BD}"/>
              </a:ext>
            </a:extLst>
          </p:cNvPr>
          <p:cNvSpPr>
            <a:spLocks noGrp="1"/>
          </p:cNvSpPr>
          <p:nvPr>
            <p:ph idx="1"/>
          </p:nvPr>
        </p:nvSpPr>
        <p:spPr>
          <a:xfrm>
            <a:off x="251845" y="918079"/>
            <a:ext cx="11237254" cy="5404377"/>
          </a:xfrm>
        </p:spPr>
        <p:txBody>
          <a:bodyPr>
            <a:noAutofit/>
          </a:bodyPr>
          <a:lstStyle/>
          <a:p>
            <a:pPr marL="0" indent="0">
              <a:buNone/>
            </a:pPr>
            <a:r>
              <a:rPr lang="en-GB" sz="1200">
                <a:solidFill>
                  <a:schemeClr val="tx1">
                    <a:lumMod val="75000"/>
                    <a:lumOff val="25000"/>
                  </a:schemeClr>
                </a:solidFill>
                <a:latin typeface="+mn-lt"/>
              </a:rPr>
              <a:t>Questionnaire changes and additions for the 2025 survey: </a:t>
            </a:r>
          </a:p>
          <a:p>
            <a:pPr marL="0" indent="0">
              <a:buNone/>
            </a:pPr>
            <a:r>
              <a:rPr lang="en-GB" sz="1400">
                <a:solidFill>
                  <a:srgbClr val="008E91"/>
                </a:solidFill>
                <a:latin typeface="+mn-lt"/>
              </a:rPr>
              <a:t>Pupil profile </a:t>
            </a:r>
          </a:p>
          <a:p>
            <a:r>
              <a:rPr lang="en-GB" sz="1200" i="1">
                <a:solidFill>
                  <a:schemeClr val="tx1">
                    <a:lumMod val="75000"/>
                    <a:lumOff val="25000"/>
                  </a:schemeClr>
                </a:solidFill>
                <a:latin typeface="+mn-lt"/>
              </a:rPr>
              <a:t>‘Do you speak any other languages?’ </a:t>
            </a:r>
            <a:r>
              <a:rPr lang="en-GB" sz="1200">
                <a:solidFill>
                  <a:schemeClr val="tx1">
                    <a:lumMod val="75000"/>
                    <a:lumOff val="25000"/>
                  </a:schemeClr>
                </a:solidFill>
                <a:latin typeface="+mn-lt"/>
              </a:rPr>
              <a:t>– Options modified: </a:t>
            </a:r>
            <a:r>
              <a:rPr lang="en-GB" sz="1200" i="1">
                <a:solidFill>
                  <a:schemeClr val="tx1">
                    <a:lumMod val="75000"/>
                    <a:lumOff val="25000"/>
                  </a:schemeClr>
                </a:solidFill>
                <a:latin typeface="+mn-lt"/>
              </a:rPr>
              <a:t>‘Yes, I speak other languages, but English is my main language’, ‘Yes, I have a main language that is not English’, ‘No, I only speak English’ and ‘I don’t want to say’ </a:t>
            </a:r>
            <a:r>
              <a:rPr lang="en-GB" sz="1200">
                <a:solidFill>
                  <a:schemeClr val="tx1">
                    <a:lumMod val="75000"/>
                    <a:lumOff val="25000"/>
                  </a:schemeClr>
                </a:solidFill>
                <a:latin typeface="+mn-lt"/>
              </a:rPr>
              <a:t>for 2025</a:t>
            </a:r>
            <a:r>
              <a:rPr lang="en-GB" sz="1200" i="1">
                <a:solidFill>
                  <a:schemeClr val="tx1">
                    <a:lumMod val="75000"/>
                    <a:lumOff val="25000"/>
                  </a:schemeClr>
                </a:solidFill>
                <a:latin typeface="+mn-lt"/>
              </a:rPr>
              <a:t>.</a:t>
            </a:r>
            <a:endParaRPr lang="en-GB" sz="1200">
              <a:solidFill>
                <a:srgbClr val="92D050"/>
              </a:solidFill>
              <a:latin typeface="+mn-lt"/>
            </a:endParaRPr>
          </a:p>
          <a:p>
            <a:pPr marL="0" indent="0">
              <a:buNone/>
            </a:pPr>
            <a:r>
              <a:rPr lang="en-GB" sz="1400">
                <a:solidFill>
                  <a:srgbClr val="92D050"/>
                </a:solidFill>
                <a:latin typeface="+mn-lt"/>
              </a:rPr>
              <a:t>Wellbeing</a:t>
            </a:r>
            <a:endParaRPr lang="en-GB" sz="1200">
              <a:solidFill>
                <a:srgbClr val="92D050"/>
              </a:solidFill>
              <a:latin typeface="+mn-lt"/>
            </a:endParaRPr>
          </a:p>
          <a:p>
            <a:r>
              <a:rPr lang="en-GB" sz="1200" i="1">
                <a:solidFill>
                  <a:schemeClr val="tx1">
                    <a:lumMod val="75000"/>
                    <a:lumOff val="25000"/>
                  </a:schemeClr>
                </a:solidFill>
                <a:latin typeface="+mn-lt"/>
              </a:rPr>
              <a:t>‘Have you ever had any teeth taken out at the dentists or hospital?’</a:t>
            </a:r>
            <a:r>
              <a:rPr lang="en-GB" sz="1200">
                <a:solidFill>
                  <a:schemeClr val="tx1">
                    <a:lumMod val="75000"/>
                    <a:lumOff val="25000"/>
                  </a:schemeClr>
                </a:solidFill>
                <a:latin typeface="+mn-lt"/>
              </a:rPr>
              <a:t> – Added for 2025.</a:t>
            </a:r>
          </a:p>
          <a:p>
            <a:r>
              <a:rPr lang="en-GB" sz="1200" i="1">
                <a:solidFill>
                  <a:schemeClr val="tx1">
                    <a:lumMod val="75000"/>
                    <a:lumOff val="25000"/>
                  </a:schemeClr>
                </a:solidFill>
                <a:latin typeface="+mn-lt"/>
              </a:rPr>
              <a:t>‘Which of the following reasons resulted in you taking time off school in the last year?’</a:t>
            </a:r>
            <a:r>
              <a:rPr lang="en-GB" sz="1200">
                <a:solidFill>
                  <a:schemeClr val="tx1">
                    <a:lumMod val="75000"/>
                    <a:lumOff val="25000"/>
                  </a:schemeClr>
                </a:solidFill>
                <a:latin typeface="+mn-lt"/>
              </a:rPr>
              <a:t> – New options added: </a:t>
            </a:r>
            <a:r>
              <a:rPr lang="en-GB" sz="1200" i="1">
                <a:solidFill>
                  <a:schemeClr val="tx1">
                    <a:lumMod val="75000"/>
                    <a:lumOff val="25000"/>
                  </a:schemeClr>
                </a:solidFill>
                <a:latin typeface="+mn-lt"/>
              </a:rPr>
              <a:t>‘Not having money to buy food during the day’, ‘I just didn’t want to go’ </a:t>
            </a:r>
            <a:r>
              <a:rPr lang="en-GB" sz="1200">
                <a:solidFill>
                  <a:schemeClr val="tx1">
                    <a:lumMod val="75000"/>
                    <a:lumOff val="25000"/>
                  </a:schemeClr>
                </a:solidFill>
                <a:latin typeface="+mn-lt"/>
              </a:rPr>
              <a:t>and </a:t>
            </a:r>
            <a:r>
              <a:rPr lang="en-GB" sz="1200" i="1">
                <a:solidFill>
                  <a:schemeClr val="tx1">
                    <a:lumMod val="75000"/>
                    <a:lumOff val="25000"/>
                  </a:schemeClr>
                </a:solidFill>
                <a:latin typeface="+mn-lt"/>
              </a:rPr>
              <a:t>‘Other… please specify</a:t>
            </a:r>
            <a:r>
              <a:rPr lang="en-GB" sz="1200">
                <a:solidFill>
                  <a:schemeClr val="tx1">
                    <a:lumMod val="75000"/>
                    <a:lumOff val="25000"/>
                  </a:schemeClr>
                </a:solidFill>
                <a:latin typeface="+mn-lt"/>
              </a:rPr>
              <a:t>’ for 2025. </a:t>
            </a:r>
            <a:endParaRPr lang="en-GB" sz="1200" i="1">
              <a:solidFill>
                <a:srgbClr val="C00000"/>
              </a:solidFill>
              <a:latin typeface="+mn-lt"/>
            </a:endParaRPr>
          </a:p>
          <a:p>
            <a:pPr marL="0" indent="0">
              <a:buNone/>
            </a:pPr>
            <a:r>
              <a:rPr lang="en-GB" sz="1400">
                <a:solidFill>
                  <a:srgbClr val="C00000"/>
                </a:solidFill>
                <a:latin typeface="+mn-lt"/>
              </a:rPr>
              <a:t>Staying Safe: Experiences with alcohol, cigarettes and drugs</a:t>
            </a:r>
          </a:p>
          <a:p>
            <a:r>
              <a:rPr lang="en-GB" sz="1200" i="1">
                <a:solidFill>
                  <a:schemeClr val="tx1">
                    <a:lumMod val="75000"/>
                    <a:lumOff val="25000"/>
                  </a:schemeClr>
                </a:solidFill>
                <a:latin typeface="+mn-lt"/>
              </a:rPr>
              <a:t>‘Do you use electronic cigarettes, also known as e-cigarettes, e-cigs or vapes?’ – </a:t>
            </a:r>
            <a:r>
              <a:rPr lang="en-GB" sz="1200">
                <a:solidFill>
                  <a:schemeClr val="tx1">
                    <a:lumMod val="75000"/>
                    <a:lumOff val="25000"/>
                  </a:schemeClr>
                </a:solidFill>
                <a:latin typeface="+mn-lt"/>
              </a:rPr>
              <a:t>Question changed to </a:t>
            </a:r>
            <a:r>
              <a:rPr lang="en-GB" sz="1200" i="1">
                <a:solidFill>
                  <a:schemeClr val="tx1">
                    <a:lumMod val="75000"/>
                    <a:lumOff val="25000"/>
                  </a:schemeClr>
                </a:solidFill>
                <a:latin typeface="+mn-lt"/>
              </a:rPr>
              <a:t>‘Do you vape?</a:t>
            </a:r>
            <a:r>
              <a:rPr lang="en-GB" sz="1200">
                <a:solidFill>
                  <a:schemeClr val="tx1">
                    <a:lumMod val="75000"/>
                    <a:lumOff val="25000"/>
                  </a:schemeClr>
                </a:solidFill>
                <a:latin typeface="+mn-lt"/>
              </a:rPr>
              <a:t>’ for 2025.</a:t>
            </a:r>
          </a:p>
          <a:p>
            <a:r>
              <a:rPr lang="en-GB" sz="1200" i="1">
                <a:solidFill>
                  <a:schemeClr val="tx1">
                    <a:lumMod val="75000"/>
                    <a:lumOff val="25000"/>
                  </a:schemeClr>
                </a:solidFill>
                <a:latin typeface="+mn-lt"/>
              </a:rPr>
              <a:t>‘What type of electronic cigarettes or vapes do you use</a:t>
            </a:r>
            <a:r>
              <a:rPr lang="en-GB" sz="1200">
                <a:solidFill>
                  <a:schemeClr val="tx1">
                    <a:lumMod val="75000"/>
                    <a:lumOff val="25000"/>
                  </a:schemeClr>
                </a:solidFill>
                <a:latin typeface="+mn-lt"/>
              </a:rPr>
              <a:t>?’ – Question changed to </a:t>
            </a:r>
            <a:r>
              <a:rPr lang="en-GB" sz="1200" i="1">
                <a:solidFill>
                  <a:schemeClr val="tx1">
                    <a:lumMod val="75000"/>
                    <a:lumOff val="25000"/>
                  </a:schemeClr>
                </a:solidFill>
                <a:latin typeface="+mn-lt"/>
              </a:rPr>
              <a:t>‘What type of vapes do you use</a:t>
            </a:r>
            <a:r>
              <a:rPr lang="en-GB" sz="1200">
                <a:solidFill>
                  <a:schemeClr val="tx1">
                    <a:lumMod val="75000"/>
                    <a:lumOff val="25000"/>
                  </a:schemeClr>
                </a:solidFill>
                <a:latin typeface="+mn-lt"/>
              </a:rPr>
              <a:t>?’ for 2025. </a:t>
            </a:r>
          </a:p>
          <a:p>
            <a:r>
              <a:rPr lang="en-GB" sz="1200" i="1">
                <a:solidFill>
                  <a:schemeClr val="tx1">
                    <a:lumMod val="75000"/>
                    <a:lumOff val="25000"/>
                  </a:schemeClr>
                </a:solidFill>
                <a:latin typeface="+mn-lt"/>
              </a:rPr>
              <a:t>‘Does anyone smoke at home?’</a:t>
            </a:r>
            <a:r>
              <a:rPr lang="en-GB" sz="1200">
                <a:solidFill>
                  <a:schemeClr val="tx1">
                    <a:lumMod val="75000"/>
                    <a:lumOff val="25000"/>
                  </a:schemeClr>
                </a:solidFill>
                <a:latin typeface="+mn-lt"/>
              </a:rPr>
              <a:t> – Options modified: </a:t>
            </a:r>
            <a:r>
              <a:rPr lang="en-GB" sz="1200" i="1">
                <a:solidFill>
                  <a:schemeClr val="tx1">
                    <a:lumMod val="75000"/>
                    <a:lumOff val="25000"/>
                  </a:schemeClr>
                </a:solidFill>
                <a:latin typeface="+mn-lt"/>
              </a:rPr>
              <a:t>‘Cigarettes’, ‘Vapes’ </a:t>
            </a:r>
            <a:r>
              <a:rPr lang="en-GB" sz="1200">
                <a:solidFill>
                  <a:schemeClr val="tx1">
                    <a:lumMod val="75000"/>
                    <a:lumOff val="25000"/>
                  </a:schemeClr>
                </a:solidFill>
                <a:latin typeface="+mn-lt"/>
              </a:rPr>
              <a:t>and </a:t>
            </a:r>
            <a:r>
              <a:rPr lang="en-GB" sz="1200" i="1">
                <a:solidFill>
                  <a:schemeClr val="tx1">
                    <a:lumMod val="75000"/>
                    <a:lumOff val="25000"/>
                  </a:schemeClr>
                </a:solidFill>
                <a:latin typeface="+mn-lt"/>
              </a:rPr>
              <a:t>‘Cigarettes and Vapes’ </a:t>
            </a:r>
            <a:r>
              <a:rPr lang="en-GB" sz="1200">
                <a:solidFill>
                  <a:schemeClr val="tx1">
                    <a:lumMod val="75000"/>
                    <a:lumOff val="25000"/>
                  </a:schemeClr>
                </a:solidFill>
                <a:latin typeface="+mn-lt"/>
              </a:rPr>
              <a:t>for 2025.</a:t>
            </a:r>
          </a:p>
          <a:p>
            <a:r>
              <a:rPr lang="en-GB" sz="1200" i="1">
                <a:solidFill>
                  <a:schemeClr val="tx1">
                    <a:lumMod val="75000"/>
                    <a:lumOff val="25000"/>
                  </a:schemeClr>
                </a:solidFill>
                <a:latin typeface="+mn-lt"/>
              </a:rPr>
              <a:t>‘Does anyone smoke indoors at home in rooms that you use? </a:t>
            </a:r>
            <a:r>
              <a:rPr lang="en-GB" sz="1200">
                <a:solidFill>
                  <a:schemeClr val="tx1">
                    <a:lumMod val="75000"/>
                    <a:lumOff val="25000"/>
                  </a:schemeClr>
                </a:solidFill>
                <a:latin typeface="+mn-lt"/>
              </a:rPr>
              <a:t>- Question changed to </a:t>
            </a:r>
            <a:r>
              <a:rPr lang="en-GB" sz="1200" i="1">
                <a:solidFill>
                  <a:schemeClr val="tx1">
                    <a:lumMod val="75000"/>
                    <a:lumOff val="25000"/>
                  </a:schemeClr>
                </a:solidFill>
                <a:latin typeface="+mn-lt"/>
              </a:rPr>
              <a:t>‘Does anyone smoke cigarettes indoors at home, in rooms that you use?’</a:t>
            </a:r>
            <a:r>
              <a:rPr lang="en-GB" sz="1200">
                <a:solidFill>
                  <a:schemeClr val="tx1">
                    <a:lumMod val="75000"/>
                    <a:lumOff val="25000"/>
                  </a:schemeClr>
                </a:solidFill>
                <a:latin typeface="+mn-lt"/>
              </a:rPr>
              <a:t> for 2025. </a:t>
            </a:r>
          </a:p>
          <a:p>
            <a:r>
              <a:rPr lang="en-GB" sz="1200" i="1">
                <a:solidFill>
                  <a:schemeClr val="tx1">
                    <a:lumMod val="75000"/>
                    <a:lumOff val="25000"/>
                  </a:schemeClr>
                </a:solidFill>
                <a:latin typeface="+mn-lt"/>
              </a:rPr>
              <a:t>‘Does anyone smoke in a car when you are in it too?’</a:t>
            </a:r>
            <a:r>
              <a:rPr lang="en-GB" sz="1200">
                <a:solidFill>
                  <a:schemeClr val="tx1">
                    <a:lumMod val="75000"/>
                    <a:lumOff val="25000"/>
                  </a:schemeClr>
                </a:solidFill>
                <a:latin typeface="+mn-lt"/>
              </a:rPr>
              <a:t> – Question changed to </a:t>
            </a:r>
            <a:r>
              <a:rPr lang="en-GB" sz="1200" i="1">
                <a:solidFill>
                  <a:schemeClr val="tx1">
                    <a:lumMod val="75000"/>
                    <a:lumOff val="25000"/>
                  </a:schemeClr>
                </a:solidFill>
                <a:latin typeface="+mn-lt"/>
              </a:rPr>
              <a:t>‘Does anyone smoke cigarettes in a car when you are in it too?’</a:t>
            </a:r>
            <a:r>
              <a:rPr lang="en-GB" sz="1200">
                <a:solidFill>
                  <a:schemeClr val="tx1">
                    <a:lumMod val="75000"/>
                    <a:lumOff val="25000"/>
                  </a:schemeClr>
                </a:solidFill>
                <a:latin typeface="+mn-lt"/>
              </a:rPr>
              <a:t> for 2025. </a:t>
            </a:r>
            <a:endParaRPr lang="en-GB" sz="1200" i="1">
              <a:solidFill>
                <a:schemeClr val="tx1">
                  <a:lumMod val="75000"/>
                  <a:lumOff val="25000"/>
                </a:schemeClr>
              </a:solidFill>
              <a:latin typeface="+mn-lt"/>
            </a:endParaRPr>
          </a:p>
          <a:p>
            <a:pPr marL="0" indent="0">
              <a:buNone/>
            </a:pPr>
            <a:r>
              <a:rPr lang="en-GB" sz="1400">
                <a:solidFill>
                  <a:srgbClr val="FA50E2"/>
                </a:solidFill>
                <a:latin typeface="+mn-lt"/>
              </a:rPr>
              <a:t>Self Awareness</a:t>
            </a:r>
          </a:p>
          <a:p>
            <a:r>
              <a:rPr lang="en-GB" sz="1200" i="1">
                <a:solidFill>
                  <a:schemeClr val="tx1">
                    <a:lumMod val="75000"/>
                    <a:lumOff val="25000"/>
                  </a:schemeClr>
                </a:solidFill>
                <a:latin typeface="+mn-lt"/>
              </a:rPr>
              <a:t>‘Do you feel able to take part in activities that are important to you?’</a:t>
            </a:r>
            <a:r>
              <a:rPr lang="en-GB" sz="1200">
                <a:solidFill>
                  <a:schemeClr val="tx1">
                    <a:lumMod val="75000"/>
                    <a:lumOff val="25000"/>
                  </a:schemeClr>
                </a:solidFill>
                <a:latin typeface="+mn-lt"/>
              </a:rPr>
              <a:t> – Removed for 2025.</a:t>
            </a:r>
          </a:p>
          <a:p>
            <a:r>
              <a:rPr lang="en-GB" sz="1200" i="1">
                <a:solidFill>
                  <a:schemeClr val="tx1">
                    <a:lumMod val="75000"/>
                    <a:lumOff val="25000"/>
                  </a:schemeClr>
                </a:solidFill>
                <a:latin typeface="+mn-lt"/>
              </a:rPr>
              <a:t>‘At home, do you have space to relax and do the activities you want?’</a:t>
            </a:r>
            <a:r>
              <a:rPr lang="en-GB" sz="1200">
                <a:solidFill>
                  <a:schemeClr val="tx1">
                    <a:lumMod val="75000"/>
                    <a:lumOff val="25000"/>
                  </a:schemeClr>
                </a:solidFill>
                <a:latin typeface="+mn-lt"/>
              </a:rPr>
              <a:t> – Removed for 2025. </a:t>
            </a:r>
            <a:endParaRPr lang="en-GB" sz="1200">
              <a:solidFill>
                <a:srgbClr val="FF0000"/>
              </a:solidFill>
              <a:latin typeface="+mn-lt"/>
            </a:endParaRPr>
          </a:p>
          <a:p>
            <a:pPr marL="0" indent="0">
              <a:buNone/>
            </a:pPr>
            <a:r>
              <a:rPr lang="en-GB" sz="1400">
                <a:solidFill>
                  <a:srgbClr val="FF0000"/>
                </a:solidFill>
                <a:latin typeface="+mn-lt"/>
              </a:rPr>
              <a:t>Technology and being online</a:t>
            </a:r>
          </a:p>
          <a:p>
            <a:r>
              <a:rPr lang="en-GB" sz="1200" i="1">
                <a:solidFill>
                  <a:schemeClr val="tx1">
                    <a:lumMod val="75000"/>
                    <a:lumOff val="25000"/>
                  </a:schemeClr>
                </a:solidFill>
                <a:latin typeface="+mn-lt"/>
              </a:rPr>
              <a:t>‘Do you have an account or profile on any social media sites or apps?’ – </a:t>
            </a:r>
            <a:r>
              <a:rPr lang="en-GB" sz="1200">
                <a:solidFill>
                  <a:schemeClr val="tx1">
                    <a:lumMod val="75000"/>
                    <a:lumOff val="25000"/>
                  </a:schemeClr>
                </a:solidFill>
                <a:latin typeface="+mn-lt"/>
              </a:rPr>
              <a:t>New option added: </a:t>
            </a:r>
            <a:r>
              <a:rPr lang="en-GB" sz="1200" i="1">
                <a:solidFill>
                  <a:schemeClr val="tx1">
                    <a:lumMod val="75000"/>
                    <a:lumOff val="25000"/>
                  </a:schemeClr>
                </a:solidFill>
                <a:latin typeface="+mn-lt"/>
              </a:rPr>
              <a:t>‘Artificial Intelligence Chatbots (such as Chat GPT, DALL-E, Claude, Perplexity, Snapchat My AI, Midjourney</a:t>
            </a:r>
            <a:r>
              <a:rPr lang="en-GB" sz="1200">
                <a:solidFill>
                  <a:schemeClr val="tx1">
                    <a:lumMod val="75000"/>
                    <a:lumOff val="25000"/>
                  </a:schemeClr>
                </a:solidFill>
                <a:latin typeface="+mn-lt"/>
              </a:rPr>
              <a:t>)’ for 2025.</a:t>
            </a:r>
          </a:p>
        </p:txBody>
      </p:sp>
    </p:spTree>
    <p:extLst>
      <p:ext uri="{BB962C8B-B14F-4D97-AF65-F5344CB8AC3E}">
        <p14:creationId xmlns:p14="http://schemas.microsoft.com/office/powerpoint/2010/main" val="32998674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Content Placeholder 2"/>
          <p:cNvSpPr txBox="1">
            <a:spLocks/>
          </p:cNvSpPr>
          <p:nvPr/>
        </p:nvSpPr>
        <p:spPr>
          <a:xfrm>
            <a:off x="174176" y="4004441"/>
            <a:ext cx="7896655" cy="2545445"/>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GB" sz="1600">
                <a:solidFill>
                  <a:srgbClr val="404040"/>
                </a:solidFill>
                <a:latin typeface="Calibri" panose="020F0502020204030204" pitchFamily="34" charset="0"/>
              </a:rPr>
              <a:t>PFA Research Ltd</a:t>
            </a:r>
          </a:p>
          <a:p>
            <a:pPr algn="l">
              <a:lnSpc>
                <a:spcPct val="110000"/>
              </a:lnSpc>
              <a:spcBef>
                <a:spcPts val="0"/>
              </a:spcBef>
            </a:pPr>
            <a:r>
              <a:rPr lang="en-GB" sz="1600">
                <a:solidFill>
                  <a:srgbClr val="404040"/>
                </a:solidFill>
                <a:latin typeface="Calibri" panose="020F0502020204030204" pitchFamily="34" charset="0"/>
              </a:rPr>
              <a:t>Tremough Innovation Centre</a:t>
            </a:r>
          </a:p>
          <a:p>
            <a:pPr algn="l">
              <a:lnSpc>
                <a:spcPct val="110000"/>
              </a:lnSpc>
              <a:spcBef>
                <a:spcPts val="0"/>
              </a:spcBef>
            </a:pPr>
            <a:r>
              <a:rPr lang="en-GB" sz="1600">
                <a:solidFill>
                  <a:srgbClr val="404040"/>
                </a:solidFill>
                <a:latin typeface="Calibri" panose="020F0502020204030204" pitchFamily="34" charset="0"/>
              </a:rPr>
              <a:t>Penryn</a:t>
            </a:r>
          </a:p>
          <a:p>
            <a:pPr algn="l">
              <a:lnSpc>
                <a:spcPct val="110000"/>
              </a:lnSpc>
              <a:spcBef>
                <a:spcPts val="0"/>
              </a:spcBef>
            </a:pPr>
            <a:r>
              <a:rPr lang="en-GB" sz="1600">
                <a:solidFill>
                  <a:srgbClr val="404040"/>
                </a:solidFill>
                <a:latin typeface="Calibri" panose="020F0502020204030204" pitchFamily="34" charset="0"/>
              </a:rPr>
              <a:t>Cornwall</a:t>
            </a:r>
          </a:p>
          <a:p>
            <a:pPr algn="l">
              <a:lnSpc>
                <a:spcPct val="110000"/>
              </a:lnSpc>
              <a:spcBef>
                <a:spcPts val="0"/>
              </a:spcBef>
            </a:pPr>
            <a:r>
              <a:rPr lang="en-GB" sz="1600">
                <a:solidFill>
                  <a:srgbClr val="404040"/>
                </a:solidFill>
                <a:latin typeface="Calibri" panose="020F0502020204030204" pitchFamily="34" charset="0"/>
              </a:rPr>
              <a:t>TR10 9TA</a:t>
            </a:r>
          </a:p>
          <a:p>
            <a:pPr algn="l">
              <a:lnSpc>
                <a:spcPct val="110000"/>
              </a:lnSpc>
              <a:spcBef>
                <a:spcPts val="0"/>
              </a:spcBef>
            </a:pPr>
            <a:endParaRPr lang="en-GB" sz="1600">
              <a:solidFill>
                <a:srgbClr val="404040"/>
              </a:solidFill>
              <a:latin typeface="Calibri" panose="020F0502020204030204" pitchFamily="34" charset="0"/>
            </a:endParaRPr>
          </a:p>
          <a:p>
            <a:pPr algn="l">
              <a:lnSpc>
                <a:spcPct val="110000"/>
              </a:lnSpc>
              <a:spcBef>
                <a:spcPts val="0"/>
              </a:spcBef>
            </a:pPr>
            <a:r>
              <a:rPr lang="en-GB" sz="1600">
                <a:solidFill>
                  <a:srgbClr val="404040"/>
                </a:solidFill>
                <a:latin typeface="Calibri" panose="020F0502020204030204" pitchFamily="34" charset="0"/>
              </a:rPr>
              <a:t>Tel. 01326 375705</a:t>
            </a:r>
          </a:p>
          <a:p>
            <a:pPr algn="l">
              <a:lnSpc>
                <a:spcPct val="110000"/>
              </a:lnSpc>
              <a:spcBef>
                <a:spcPts val="0"/>
              </a:spcBef>
            </a:pPr>
            <a:r>
              <a:rPr lang="en-GB" sz="1600">
                <a:solidFill>
                  <a:srgbClr val="404040"/>
                </a:solidFill>
                <a:latin typeface="Calibri" panose="020F0502020204030204" pitchFamily="34" charset="0"/>
              </a:rPr>
              <a:t>Email. info@pfa-research.com</a:t>
            </a:r>
          </a:p>
          <a:p>
            <a:pPr algn="l">
              <a:lnSpc>
                <a:spcPct val="110000"/>
              </a:lnSpc>
              <a:spcBef>
                <a:spcPts val="0"/>
              </a:spcBef>
            </a:pPr>
            <a:r>
              <a:rPr lang="en-GB" sz="1600">
                <a:solidFill>
                  <a:srgbClr val="404040"/>
                </a:solidFill>
                <a:latin typeface="Calibri" panose="020F0502020204030204" pitchFamily="34" charset="0"/>
              </a:rPr>
              <a:t>Web. http://www.pfa-research.com</a:t>
            </a:r>
          </a:p>
        </p:txBody>
      </p:sp>
    </p:spTree>
    <p:extLst>
      <p:ext uri="{BB962C8B-B14F-4D97-AF65-F5344CB8AC3E}">
        <p14:creationId xmlns:p14="http://schemas.microsoft.com/office/powerpoint/2010/main" val="223786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Text Box 2"/>
          <p:cNvSpPr txBox="1"/>
          <p:nvPr/>
        </p:nvSpPr>
        <p:spPr>
          <a:xfrm>
            <a:off x="928159" y="2217405"/>
            <a:ext cx="7775575" cy="3257691"/>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a:solidFill>
                  <a:srgbClr val="00A98A"/>
                </a:solidFill>
                <a:latin typeface="Calibri" panose="020F0502020204030204" pitchFamily="34" charset="0"/>
                <a:ea typeface="MS Mincho" panose="02020609040205080304" pitchFamily="49" charset="-128"/>
                <a:cs typeface="Times New Roman" panose="02020603050405020304" pitchFamily="18" charset="0"/>
              </a:rPr>
              <a:t>Objectives, methodology</a:t>
            </a:r>
          </a:p>
          <a:p>
            <a:pPr>
              <a:spcAft>
                <a:spcPts val="0"/>
              </a:spcAft>
            </a:pPr>
            <a:r>
              <a:rPr lang="en-GB" sz="3600">
                <a:solidFill>
                  <a:srgbClr val="00A98A"/>
                </a:solidFill>
                <a:latin typeface="Calibri" panose="020F0502020204030204" pitchFamily="34" charset="0"/>
                <a:ea typeface="MS Mincho" panose="02020609040205080304" pitchFamily="49" charset="-128"/>
                <a:cs typeface="Times New Roman" panose="02020603050405020304" pitchFamily="18" charset="0"/>
              </a:rPr>
              <a:t>and pupil profile</a:t>
            </a:r>
          </a:p>
          <a:p>
            <a:pPr>
              <a:spcAft>
                <a:spcPts val="0"/>
              </a:spcAft>
            </a:pPr>
            <a:endParaRPr lang="en-GB" sz="360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3885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a:t>Introduction</a:t>
            </a:r>
          </a:p>
        </p:txBody>
      </p:sp>
      <p:sp>
        <p:nvSpPr>
          <p:cNvPr id="4" name="Content Placeholder 3"/>
          <p:cNvSpPr>
            <a:spLocks noGrp="1"/>
          </p:cNvSpPr>
          <p:nvPr>
            <p:ph idx="1"/>
          </p:nvPr>
        </p:nvSpPr>
        <p:spPr>
          <a:xfrm>
            <a:off x="183600" y="932477"/>
            <a:ext cx="5742628" cy="5404689"/>
          </a:xfrm>
        </p:spPr>
        <p:txBody>
          <a:bodyPr>
            <a:noAutofit/>
          </a:bodyPr>
          <a:lstStyle/>
          <a:p>
            <a:r>
              <a:rPr lang="en-GB" sz="1200">
                <a:solidFill>
                  <a:schemeClr val="tx1">
                    <a:lumMod val="75000"/>
                    <a:lumOff val="25000"/>
                  </a:schemeClr>
                </a:solidFill>
              </a:rPr>
              <a:t>The Doncaster Council Pupil Lifestyle Survey has been developed by Doncaster Council’s Public Health Department in conjunction with independent research agency, PFA Research. The survey is designed for young people of primary and secondary school age within Key Stages 2, 3 and 4 (specifically year group 4, 6, 8 and 10). The results of the 2023 survey represents the third year’s output of a three-year commitment to the new survey, with a refreshed methodology (100% online) and comprising new questionnaires for primary and secondary schools.</a:t>
            </a:r>
          </a:p>
          <a:p>
            <a:r>
              <a:rPr lang="en-GB" sz="1200">
                <a:solidFill>
                  <a:schemeClr val="tx1">
                    <a:lumMod val="75000"/>
                    <a:lumOff val="25000"/>
                  </a:schemeClr>
                </a:solidFill>
              </a:rPr>
              <a:t>The aim of the research is to attain trackable data that monitors experiences, behaviours and </a:t>
            </a:r>
            <a:r>
              <a:rPr lang="en-GB" sz="1200">
                <a:solidFill>
                  <a:srgbClr val="404040"/>
                </a:solidFill>
              </a:rPr>
              <a:t>attitudes</a:t>
            </a:r>
            <a:r>
              <a:rPr lang="en-GB" sz="1200">
                <a:solidFill>
                  <a:schemeClr val="tx1">
                    <a:lumMod val="75000"/>
                    <a:lumOff val="25000"/>
                  </a:schemeClr>
                </a:solidFill>
              </a:rPr>
              <a:t> to key themes including: physical activity, nutrition and oral health, keeping safe, emotional health and wellbeing, and risk-taking behaviours. The data arising from the survey is essential to support the work of Doncaster Council’s Public Health Department and will be used to inform strategic decisions of the public health service as well as supporting teachers and educational programmes as the stimulus for discussion with young people. </a:t>
            </a:r>
          </a:p>
          <a:p>
            <a:r>
              <a:rPr lang="en-GB" sz="1200">
                <a:solidFill>
                  <a:schemeClr val="tx1">
                    <a:lumMod val="75000"/>
                    <a:lumOff val="25000"/>
                  </a:schemeClr>
                </a:solidFill>
              </a:rPr>
              <a:t>This report is designed to be used in a standalone format. Each page of results presents the complete question asked, the base (response group) to which the question was asked, and the number of responses received and answering the question. That said, users may find it useful to review the full set of questions provided as Appendix 1.</a:t>
            </a:r>
          </a:p>
          <a:p>
            <a:r>
              <a:rPr lang="en-GB" sz="1200">
                <a:solidFill>
                  <a:schemeClr val="tx1">
                    <a:lumMod val="75000"/>
                    <a:lumOff val="25000"/>
                  </a:schemeClr>
                </a:solidFill>
              </a:rPr>
              <a:t>This report delivers the headline results from all primary schools participating. Where appropriate, data are broken down by key analysis groups; namely gender, year group (i.e. age), and vulnerable group indicators. Full data tabulations will be provided (to follow) to supplement this report for those who may wish to look at subgroups in greater detail. The full set of raw data will be held by Doncaster Council’s Public Health Department.</a:t>
            </a:r>
          </a:p>
          <a:p>
            <a:endParaRPr lang="en-GB" sz="1200">
              <a:solidFill>
                <a:schemeClr val="tx1">
                  <a:lumMod val="75000"/>
                  <a:lumOff val="25000"/>
                </a:schemeClr>
              </a:solidFill>
            </a:endParaRPr>
          </a:p>
        </p:txBody>
      </p:sp>
      <p:sp>
        <p:nvSpPr>
          <p:cNvPr id="8" name="Content Placeholder 3"/>
          <p:cNvSpPr txBox="1">
            <a:spLocks/>
          </p:cNvSpPr>
          <p:nvPr/>
        </p:nvSpPr>
        <p:spPr>
          <a:xfrm>
            <a:off x="5926228" y="932476"/>
            <a:ext cx="5742628" cy="54046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DINPro" panose="020B0504020101020102"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DINPro" panose="020B0504020101020102"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DINPro" panose="020B0504020101020102"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lumMod val="75000"/>
                    <a:lumOff val="25000"/>
                  </a:schemeClr>
                </a:solidFill>
                <a:latin typeface="Calibri" panose="020F0502020204030204" pitchFamily="34" charset="0"/>
              </a:rPr>
              <a:t>Schools which participated and achieved a response rate of at least 70% for their year groups will receive a bespoke summary of their data. Individual schools’ results are otherwise considered to be confidential and will not be shared with other organisations without the express permission of the school. </a:t>
            </a:r>
          </a:p>
          <a:p>
            <a:r>
              <a:rPr lang="en-GB" sz="1200">
                <a:solidFill>
                  <a:schemeClr val="tx1">
                    <a:lumMod val="75000"/>
                    <a:lumOff val="25000"/>
                  </a:schemeClr>
                </a:solidFill>
                <a:latin typeface="Calibri" panose="020F0502020204030204" pitchFamily="34" charset="0"/>
              </a:rPr>
              <a:t>PFA Research, as the research company appointed to deliver the survey and analyse results, will be pleased to advise upon and consider additional ad hoc analyses on the data. These requests should be directed through the Doncaster Council Public Health Department.</a:t>
            </a:r>
          </a:p>
          <a:p>
            <a:pPr marL="0" indent="0">
              <a:buNone/>
            </a:pPr>
            <a:r>
              <a:rPr lang="en-GB" sz="1200" b="1">
                <a:solidFill>
                  <a:schemeClr val="tx1">
                    <a:lumMod val="75000"/>
                    <a:lumOff val="25000"/>
                  </a:schemeClr>
                </a:solidFill>
                <a:latin typeface="+mn-lt"/>
                <a:cs typeface="DINPro-Medium" panose="020B0604020101020102" pitchFamily="34" charset="0"/>
              </a:rPr>
              <a:t>Methodology</a:t>
            </a:r>
          </a:p>
          <a:p>
            <a:r>
              <a:rPr lang="en-GB" sz="1200">
                <a:solidFill>
                  <a:schemeClr val="tx1">
                    <a:lumMod val="75000"/>
                    <a:lumOff val="25000"/>
                  </a:schemeClr>
                </a:solidFill>
                <a:latin typeface="Calibri" panose="020F0502020204030204" pitchFamily="34" charset="0"/>
              </a:rPr>
              <a:t>Both the Primary and Secondary Surveys took the form of a standard, anonymous online questionnaire.</a:t>
            </a:r>
          </a:p>
          <a:p>
            <a:r>
              <a:rPr lang="en-GB" sz="1200">
                <a:solidFill>
                  <a:schemeClr val="tx1">
                    <a:lumMod val="75000"/>
                    <a:lumOff val="25000"/>
                  </a:schemeClr>
                </a:solidFill>
                <a:latin typeface="Calibri"/>
              </a:rPr>
              <a:t>All 110 mainstream schools across Doncaster were requested to take part in the survey during the 2025 Spring and Summer term. Schools had until the 2025 Summer holidays break for pupils to complete surveys. Schools opting in were sent a unique link which detailed both school and year groups and asked to complete with the students as they saw fit.</a:t>
            </a:r>
          </a:p>
          <a:p>
            <a:r>
              <a:rPr lang="en-US" sz="1200">
                <a:solidFill>
                  <a:schemeClr val="tx1">
                    <a:lumMod val="75000"/>
                    <a:lumOff val="25000"/>
                  </a:schemeClr>
                </a:solidFill>
                <a:latin typeface="Calibri"/>
              </a:rPr>
              <a:t>75 primary and 16 secondary mainstream schools have participated since 2019</a:t>
            </a:r>
            <a:r>
              <a:rPr lang="en-GB" sz="1200">
                <a:solidFill>
                  <a:schemeClr val="tx1">
                    <a:lumMod val="75000"/>
                    <a:lumOff val="25000"/>
                  </a:schemeClr>
                </a:solidFill>
                <a:latin typeface="Calibri"/>
              </a:rPr>
              <a:t>.</a:t>
            </a:r>
          </a:p>
          <a:p>
            <a:endParaRPr lang="en-GB" sz="1200">
              <a:solidFill>
                <a:schemeClr val="tx1">
                  <a:lumMod val="75000"/>
                  <a:lumOff val="25000"/>
                </a:schemeClr>
              </a:solidFill>
              <a:latin typeface="Calibri" panose="020F0502020204030204" pitchFamily="34" charset="0"/>
            </a:endParaRPr>
          </a:p>
          <a:p>
            <a:endParaRPr lang="en-GB" sz="1200">
              <a:solidFill>
                <a:schemeClr val="tx1">
                  <a:lumMod val="75000"/>
                  <a:lumOff val="25000"/>
                </a:schemeClr>
              </a:solidFill>
              <a:latin typeface="Calibri" panose="020F0502020204030204" pitchFamily="34" charset="0"/>
            </a:endParaRPr>
          </a:p>
          <a:p>
            <a:endParaRPr lang="en-GB" sz="1200">
              <a:solidFill>
                <a:schemeClr val="tx1">
                  <a:lumMod val="75000"/>
                  <a:lumOff val="25000"/>
                </a:schemeClr>
              </a:solidFill>
              <a:latin typeface="Calibri" panose="020F0502020204030204" pitchFamily="34" charset="0"/>
            </a:endParaRPr>
          </a:p>
          <a:p>
            <a:endParaRPr lang="en-GB" sz="1200">
              <a:solidFill>
                <a:schemeClr val="tx1">
                  <a:lumMod val="75000"/>
                  <a:lumOff val="25000"/>
                </a:schemeClr>
              </a:solidFill>
              <a:latin typeface="Calibri" panose="020F0502020204030204" pitchFamily="34" charset="0"/>
            </a:endParaRPr>
          </a:p>
          <a:p>
            <a:pPr marL="0" lvl="1" indent="0">
              <a:spcBef>
                <a:spcPts val="1200"/>
              </a:spcBef>
              <a:buNone/>
            </a:pPr>
            <a:r>
              <a:rPr lang="en-GB" sz="1000">
                <a:solidFill>
                  <a:schemeClr val="tx1">
                    <a:lumMod val="75000"/>
                    <a:lumOff val="25000"/>
                  </a:schemeClr>
                </a:solidFill>
                <a:latin typeface="Calibri" panose="020F0502020204030204" pitchFamily="34" charset="0"/>
              </a:rPr>
              <a:t>*Estimated total number of Year 4 and 6 pupils (Primary) and Year 8 and 10 pupils (secondary), based upon published figures for Doncaster of total number on roll for each school. ** Total Surveys completed in Year 4 and 6 pupils (Primary) and Year 8 and 10 pupils (secondary</a:t>
            </a:r>
          </a:p>
        </p:txBody>
      </p:sp>
      <p:graphicFrame>
        <p:nvGraphicFramePr>
          <p:cNvPr id="5" name="Table 4"/>
          <p:cNvGraphicFramePr>
            <a:graphicFrameLocks noGrp="1"/>
          </p:cNvGraphicFramePr>
          <p:nvPr>
            <p:extLst>
              <p:ext uri="{D42A27DB-BD31-4B8C-83A1-F6EECF244321}">
                <p14:modId xmlns:p14="http://schemas.microsoft.com/office/powerpoint/2010/main" val="2753329932"/>
              </p:ext>
            </p:extLst>
          </p:nvPr>
        </p:nvGraphicFramePr>
        <p:xfrm>
          <a:off x="6165721" y="4543721"/>
          <a:ext cx="5263642" cy="939352"/>
        </p:xfrm>
        <a:graphic>
          <a:graphicData uri="http://schemas.openxmlformats.org/drawingml/2006/table">
            <a:tbl>
              <a:tblPr firstRow="1" bandRow="1">
                <a:tableStyleId>{5940675A-B579-460E-94D1-54222C63F5DA}</a:tableStyleId>
              </a:tblPr>
              <a:tblGrid>
                <a:gridCol w="789298">
                  <a:extLst>
                    <a:ext uri="{9D8B030D-6E8A-4147-A177-3AD203B41FA5}">
                      <a16:colId xmlns:a16="http://schemas.microsoft.com/office/drawing/2014/main" val="20000"/>
                    </a:ext>
                  </a:extLst>
                </a:gridCol>
                <a:gridCol w="1003177">
                  <a:extLst>
                    <a:ext uri="{9D8B030D-6E8A-4147-A177-3AD203B41FA5}">
                      <a16:colId xmlns:a16="http://schemas.microsoft.com/office/drawing/2014/main" val="20001"/>
                    </a:ext>
                  </a:extLst>
                </a:gridCol>
                <a:gridCol w="1020932">
                  <a:extLst>
                    <a:ext uri="{9D8B030D-6E8A-4147-A177-3AD203B41FA5}">
                      <a16:colId xmlns:a16="http://schemas.microsoft.com/office/drawing/2014/main" val="20002"/>
                    </a:ext>
                  </a:extLst>
                </a:gridCol>
                <a:gridCol w="1225118">
                  <a:extLst>
                    <a:ext uri="{9D8B030D-6E8A-4147-A177-3AD203B41FA5}">
                      <a16:colId xmlns:a16="http://schemas.microsoft.com/office/drawing/2014/main" val="20003"/>
                    </a:ext>
                  </a:extLst>
                </a:gridCol>
                <a:gridCol w="1225117">
                  <a:extLst>
                    <a:ext uri="{9D8B030D-6E8A-4147-A177-3AD203B41FA5}">
                      <a16:colId xmlns:a16="http://schemas.microsoft.com/office/drawing/2014/main" val="20004"/>
                    </a:ext>
                  </a:extLst>
                </a:gridCol>
              </a:tblGrid>
              <a:tr h="280903">
                <a:tc>
                  <a:txBody>
                    <a:bodyPr/>
                    <a:lstStyle/>
                    <a:p>
                      <a:endParaRPr lang="en-GB" sz="120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a:solidFill>
                            <a:schemeClr val="tx1">
                              <a:lumMod val="75000"/>
                              <a:lumOff val="25000"/>
                            </a:schemeClr>
                          </a:solidFill>
                        </a:rPr>
                        <a:t>No. Schools in Doncaster</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a:solidFill>
                            <a:schemeClr val="tx1">
                              <a:lumMod val="75000"/>
                              <a:lumOff val="25000"/>
                            </a:schemeClr>
                          </a:solidFill>
                        </a:rPr>
                        <a:t>Total Schools participated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a:solidFill>
                            <a:schemeClr val="tx1">
                              <a:lumMod val="75000"/>
                              <a:lumOff val="25000"/>
                            </a:schemeClr>
                          </a:solidFill>
                        </a:rPr>
                        <a:t>Est Number</a:t>
                      </a:r>
                      <a:r>
                        <a:rPr lang="en-GB" sz="1050" baseline="0">
                          <a:solidFill>
                            <a:schemeClr val="tx1">
                              <a:lumMod val="75000"/>
                              <a:lumOff val="25000"/>
                            </a:schemeClr>
                          </a:solidFill>
                        </a:rPr>
                        <a:t> of pupils per year*</a:t>
                      </a:r>
                      <a:endParaRPr lang="en-GB" sz="105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a:solidFill>
                            <a:schemeClr val="tx1">
                              <a:lumMod val="75000"/>
                              <a:lumOff val="25000"/>
                            </a:schemeClr>
                          </a:solidFill>
                        </a:rPr>
                        <a:t> Total Surveys Completed**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0893">
                <a:tc>
                  <a:txBody>
                    <a:bodyPr/>
                    <a:lstStyle/>
                    <a:p>
                      <a:r>
                        <a:rPr lang="en-GB" sz="1100">
                          <a:solidFill>
                            <a:schemeClr val="tx1">
                              <a:lumMod val="75000"/>
                              <a:lumOff val="25000"/>
                            </a:schemeClr>
                          </a:solidFill>
                        </a:rPr>
                        <a:t>Primary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a:solidFill>
                            <a:schemeClr val="tx1">
                              <a:lumMod val="75000"/>
                              <a:lumOff val="25000"/>
                            </a:schemeClr>
                          </a:solidFill>
                        </a:rPr>
                        <a:t>91</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a:solidFill>
                            <a:schemeClr val="tx1">
                              <a:lumMod val="75000"/>
                              <a:lumOff val="25000"/>
                            </a:schemeClr>
                          </a:solidFill>
                        </a:rPr>
                        <a:t>75</a:t>
                      </a:r>
                      <a:endParaRPr lang="en-GB" sz="105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a:solidFill>
                            <a:schemeClr val="tx1">
                              <a:lumMod val="75000"/>
                              <a:lumOff val="25000"/>
                            </a:schemeClr>
                          </a:solidFill>
                        </a:rPr>
                        <a:t>7,890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a:solidFill>
                            <a:schemeClr val="tx1">
                              <a:lumMod val="75000"/>
                              <a:lumOff val="25000"/>
                            </a:schemeClr>
                          </a:solidFill>
                        </a:rPr>
                        <a:t>17,152</a:t>
                      </a:r>
                      <a:endParaRPr lang="en-GB" sz="105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68792">
                <a:tc>
                  <a:txBody>
                    <a:bodyPr/>
                    <a:lstStyle/>
                    <a:p>
                      <a:r>
                        <a:rPr lang="en-GB" sz="1100">
                          <a:solidFill>
                            <a:schemeClr val="tx1">
                              <a:lumMod val="75000"/>
                              <a:lumOff val="25000"/>
                            </a:schemeClr>
                          </a:solidFill>
                        </a:rPr>
                        <a:t>Secondary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00">
                          <a:solidFill>
                            <a:schemeClr val="tx1">
                              <a:lumMod val="75000"/>
                              <a:lumOff val="25000"/>
                            </a:schemeClr>
                          </a:solidFill>
                        </a:rPr>
                        <a:t>2</a:t>
                      </a:r>
                      <a:r>
                        <a:rPr lang="en-GB" sz="1000">
                          <a:solidFill>
                            <a:schemeClr val="tx1">
                              <a:lumMod val="75000"/>
                              <a:lumOff val="25000"/>
                            </a:schemeClr>
                          </a:solidFill>
                        </a:rPr>
                        <a:t>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a:solidFill>
                            <a:schemeClr val="tx1">
                              <a:lumMod val="75000"/>
                              <a:lumOff val="25000"/>
                            </a:schemeClr>
                          </a:solidFill>
                        </a:rPr>
                        <a:t>16</a:t>
                      </a:r>
                      <a:endParaRPr lang="en-GB" sz="105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a:solidFill>
                            <a:schemeClr val="tx1">
                              <a:lumMod val="75000"/>
                              <a:lumOff val="25000"/>
                            </a:schemeClr>
                          </a:solidFill>
                        </a:rPr>
                        <a:t>6,460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a:solidFill>
                            <a:schemeClr val="tx1">
                              <a:lumMod val="75000"/>
                              <a:lumOff val="25000"/>
                            </a:schemeClr>
                          </a:solidFill>
                        </a:rPr>
                        <a:t>6,791</a:t>
                      </a:r>
                      <a:endParaRPr lang="en-GB" sz="105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291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50816"/>
            <a:ext cx="9900000" cy="900000"/>
          </a:xfrm>
        </p:spPr>
        <p:txBody>
          <a:bodyPr vert="horz" lIns="91440" tIns="45720" rIns="91440" bIns="45720" rtlCol="0" anchor="ctr">
            <a:normAutofit/>
          </a:bodyPr>
          <a:lstStyle/>
          <a:p>
            <a:r>
              <a:rPr lang="en-GB" sz="2400"/>
              <a:t>Notes </a:t>
            </a:r>
          </a:p>
        </p:txBody>
      </p:sp>
      <p:sp>
        <p:nvSpPr>
          <p:cNvPr id="3" name="Content Placeholder 2"/>
          <p:cNvSpPr>
            <a:spLocks noGrp="1"/>
          </p:cNvSpPr>
          <p:nvPr>
            <p:ph idx="1"/>
          </p:nvPr>
        </p:nvSpPr>
        <p:spPr>
          <a:xfrm>
            <a:off x="183018" y="893568"/>
            <a:ext cx="11183071" cy="5509422"/>
          </a:xfrm>
        </p:spPr>
        <p:txBody>
          <a:bodyPr vert="horz" lIns="91440" tIns="45720" rIns="91440" bIns="45720" rtlCol="0">
            <a:noAutofit/>
          </a:bodyPr>
          <a:lstStyle/>
          <a:p>
            <a:pPr marL="0" indent="0">
              <a:buNone/>
            </a:pPr>
            <a:r>
              <a:rPr lang="en-GB" sz="1200" b="1">
                <a:solidFill>
                  <a:srgbClr val="404040"/>
                </a:solidFill>
              </a:rPr>
              <a:t>Rounding errors</a:t>
            </a:r>
          </a:p>
          <a:p>
            <a:pPr marL="0" indent="0">
              <a:buNone/>
            </a:pPr>
            <a:r>
              <a:rPr lang="en-GB" sz="1200">
                <a:solidFill>
                  <a:srgbClr val="404040"/>
                </a:solidFill>
              </a:rPr>
              <a:t>Totals of series from single response questions may sum to 99% or 101%, rather than exactly 100%, due to rounding errors. Analyses of multiple response questions will typically total more than 100% due to more than one response being selected.</a:t>
            </a:r>
          </a:p>
          <a:p>
            <a:pPr marL="0" indent="0">
              <a:spcBef>
                <a:spcPts val="1800"/>
              </a:spcBef>
              <a:buNone/>
            </a:pPr>
            <a:r>
              <a:rPr lang="en-GB" sz="1200" b="1">
                <a:solidFill>
                  <a:srgbClr val="404040"/>
                </a:solidFill>
              </a:rPr>
              <a:t>Analysis cohorts</a:t>
            </a:r>
          </a:p>
          <a:p>
            <a:pPr marL="0" indent="0">
              <a:buNone/>
            </a:pPr>
            <a:r>
              <a:rPr lang="en-GB" sz="1200">
                <a:solidFill>
                  <a:srgbClr val="404040"/>
                </a:solidFill>
              </a:rPr>
              <a:t>Given that the survey was anonymous to participants, cohorts used for the analysis are derived from self-declared indicators through the survey, rather than from officially held data from schools.</a:t>
            </a:r>
          </a:p>
          <a:p>
            <a:r>
              <a:rPr lang="en-GB" sz="1200">
                <a:solidFill>
                  <a:srgbClr val="404040"/>
                </a:solidFill>
              </a:rPr>
              <a:t>The group ‘Have a disability’ includes pupils who stated that they have a disability and/or a long-standing illness. </a:t>
            </a:r>
          </a:p>
          <a:p>
            <a:r>
              <a:rPr lang="en-GB" sz="1200">
                <a:solidFill>
                  <a:srgbClr val="404040"/>
                </a:solidFill>
              </a:rPr>
              <a:t>The following abbreviations have been used: </a:t>
            </a:r>
          </a:p>
          <a:p>
            <a:pPr lvl="1"/>
            <a:r>
              <a:rPr lang="en-GB" sz="1200">
                <a:solidFill>
                  <a:srgbClr val="404040"/>
                </a:solidFill>
              </a:rPr>
              <a:t>SEN – Special Educational Needs (derived from the question: “Do you have a special educational need or learning difficulty?”)</a:t>
            </a:r>
          </a:p>
          <a:p>
            <a:pPr lvl="1"/>
            <a:r>
              <a:rPr lang="en-GB" sz="1200">
                <a:solidFill>
                  <a:srgbClr val="404040"/>
                </a:solidFill>
              </a:rPr>
              <a:t>FSM – Free school meal (derived from the question: “Do you receive free school meals?”)</a:t>
            </a:r>
          </a:p>
          <a:p>
            <a:pPr lvl="1"/>
            <a:r>
              <a:rPr lang="en-GB" sz="1200">
                <a:solidFill>
                  <a:schemeClr val="tx1">
                    <a:lumMod val="75000"/>
                    <a:lumOff val="25000"/>
                  </a:schemeClr>
                </a:solidFill>
              </a:rPr>
              <a:t>Eng 2nd Lang – English as 2</a:t>
            </a:r>
            <a:r>
              <a:rPr lang="en-GB" sz="1200" baseline="30000">
                <a:solidFill>
                  <a:schemeClr val="tx1">
                    <a:lumMod val="75000"/>
                    <a:lumOff val="25000"/>
                  </a:schemeClr>
                </a:solidFill>
              </a:rPr>
              <a:t>nd</a:t>
            </a:r>
            <a:r>
              <a:rPr lang="en-GB" sz="1200">
                <a:solidFill>
                  <a:schemeClr val="tx1">
                    <a:lumMod val="75000"/>
                    <a:lumOff val="25000"/>
                  </a:schemeClr>
                </a:solidFill>
              </a:rPr>
              <a:t> language (delivered from the question: “</a:t>
            </a:r>
            <a:r>
              <a:rPr lang="en-US" sz="1200">
                <a:solidFill>
                  <a:schemeClr val="tx1">
                    <a:lumMod val="75000"/>
                    <a:lumOff val="25000"/>
                  </a:schemeClr>
                </a:solidFill>
              </a:rPr>
              <a:t>Do you speak languages other than English at home?”</a:t>
            </a:r>
            <a:endParaRPr lang="en-GB" sz="1200">
              <a:solidFill>
                <a:srgbClr val="404040"/>
              </a:solidFill>
            </a:endParaRPr>
          </a:p>
          <a:p>
            <a:r>
              <a:rPr lang="en-GB" sz="1200">
                <a:solidFill>
                  <a:srgbClr val="404040"/>
                </a:solidFill>
              </a:rPr>
              <a:t>Ethnic groups (derived from the question “How would you describe your ethnic background?”) have been grouped for the purpose of analysis as follows: </a:t>
            </a:r>
          </a:p>
          <a:p>
            <a:pPr lvl="1"/>
            <a:r>
              <a:rPr lang="en-GB" sz="1200">
                <a:solidFill>
                  <a:srgbClr val="404040"/>
                </a:solidFill>
              </a:rPr>
              <a:t>Ethnicity White – White British, White Irish, White Romany or Gypsy, White traveller of Irish heritage, other White background.</a:t>
            </a:r>
          </a:p>
          <a:p>
            <a:pPr lvl="1"/>
            <a:r>
              <a:rPr lang="en-GB" sz="1200">
                <a:solidFill>
                  <a:srgbClr val="404040"/>
                </a:solidFill>
              </a:rPr>
              <a:t>Ethnic Minority Groups - Asian (including Bangladeshi Asian, British Asian, Indian Asian, Pakistani Asian, other Asian background), Black (including Black African, Black British, Black Caribbean, other Black background), Chinese (including, British Chinese, Chinese, other Chinese background), Mixed (including ,mixed White and Asian, mixed White and Black African, mixed White and Black Caribbean, other mixed background), other background. </a:t>
            </a:r>
          </a:p>
          <a:p>
            <a:pPr marL="0" indent="0">
              <a:spcBef>
                <a:spcPts val="1800"/>
              </a:spcBef>
              <a:buNone/>
            </a:pPr>
            <a:r>
              <a:rPr lang="en-GB" sz="1200" b="1">
                <a:solidFill>
                  <a:srgbClr val="404040"/>
                </a:solidFill>
              </a:rPr>
              <a:t>Sections in this report</a:t>
            </a:r>
          </a:p>
          <a:p>
            <a:pPr marL="0" indent="0">
              <a:buNone/>
            </a:pPr>
            <a:r>
              <a:rPr lang="en-GB" sz="1200">
                <a:solidFill>
                  <a:srgbClr val="404040"/>
                </a:solidFill>
              </a:rPr>
              <a:t>Each thematic section in the report has been assigned a colour key to aid easy identification. This colour coding has been extended through to sections within Conclusions.</a:t>
            </a:r>
          </a:p>
        </p:txBody>
      </p:sp>
    </p:spTree>
    <p:extLst>
      <p:ext uri="{BB962C8B-B14F-4D97-AF65-F5344CB8AC3E}">
        <p14:creationId xmlns:p14="http://schemas.microsoft.com/office/powerpoint/2010/main" val="395125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80739"/>
            <a:ext cx="9900000" cy="900000"/>
          </a:xfrm>
        </p:spPr>
        <p:txBody>
          <a:bodyPr vert="horz" lIns="91440" tIns="45720" rIns="91440" bIns="45720" rtlCol="0" anchor="ctr">
            <a:normAutofit/>
          </a:bodyPr>
          <a:lstStyle/>
          <a:p>
            <a:r>
              <a:rPr lang="en-GB" sz="2400"/>
              <a:t>Sample profile</a:t>
            </a:r>
          </a:p>
        </p:txBody>
      </p:sp>
      <p:sp>
        <p:nvSpPr>
          <p:cNvPr id="3" name="Content Placeholder 2"/>
          <p:cNvSpPr>
            <a:spLocks noGrp="1"/>
          </p:cNvSpPr>
          <p:nvPr>
            <p:ph idx="1"/>
          </p:nvPr>
        </p:nvSpPr>
        <p:spPr>
          <a:xfrm>
            <a:off x="183019" y="826420"/>
            <a:ext cx="5834323" cy="6009485"/>
          </a:xfrm>
        </p:spPr>
        <p:txBody>
          <a:bodyPr vert="horz" lIns="91440" tIns="45720" rIns="91440" bIns="45720" rtlCol="0" anchor="t">
            <a:noAutofit/>
          </a:bodyPr>
          <a:lstStyle/>
          <a:p>
            <a:pPr>
              <a:lnSpc>
                <a:spcPct val="100000"/>
              </a:lnSpc>
              <a:spcBef>
                <a:spcPts val="0"/>
              </a:spcBef>
              <a:spcAft>
                <a:spcPts val="600"/>
              </a:spcAft>
            </a:pPr>
            <a:r>
              <a:rPr lang="en-GB" sz="1200">
                <a:solidFill>
                  <a:schemeClr val="tx1">
                    <a:lumMod val="75000"/>
                    <a:lumOff val="25000"/>
                  </a:schemeClr>
                </a:solidFill>
                <a:latin typeface="+mn-lt"/>
              </a:rPr>
              <a:t>This report concentrates on Years 4 and 6 with a total base of 2,404</a:t>
            </a:r>
            <a:r>
              <a:rPr lang="en-GB" sz="1200">
                <a:solidFill>
                  <a:schemeClr val="tx1">
                    <a:lumMod val="75000"/>
                    <a:lumOff val="25000"/>
                  </a:schemeClr>
                </a:solidFill>
                <a:latin typeface="+mn-lt"/>
                <a:cs typeface="DINPro-Medium" panose="020B0604020101020102" pitchFamily="34" charset="0"/>
              </a:rPr>
              <a:t> </a:t>
            </a:r>
            <a:r>
              <a:rPr lang="en-GB" sz="1200">
                <a:solidFill>
                  <a:schemeClr val="tx1">
                    <a:lumMod val="75000"/>
                    <a:lumOff val="25000"/>
                  </a:schemeClr>
                </a:solidFill>
                <a:latin typeface="+mn-lt"/>
              </a:rPr>
              <a:t>pupils, with 1,266 from Year 4 and 1,138 from Year 6.</a:t>
            </a:r>
          </a:p>
          <a:p>
            <a:pPr>
              <a:lnSpc>
                <a:spcPct val="100000"/>
              </a:lnSpc>
              <a:spcBef>
                <a:spcPts val="0"/>
              </a:spcBef>
              <a:spcAft>
                <a:spcPts val="600"/>
              </a:spcAft>
            </a:pPr>
            <a:r>
              <a:rPr lang="en-GB" sz="1200">
                <a:solidFill>
                  <a:schemeClr val="tx1">
                    <a:lumMod val="75000"/>
                    <a:lumOff val="25000"/>
                  </a:schemeClr>
                </a:solidFill>
                <a:latin typeface="Calibri"/>
              </a:rPr>
              <a:t>In total, the survey collected </a:t>
            </a:r>
            <a:r>
              <a:rPr lang="en-GB" sz="1200">
                <a:solidFill>
                  <a:schemeClr val="tx1">
                    <a:lumMod val="75000"/>
                    <a:lumOff val="25000"/>
                  </a:schemeClr>
                </a:solidFill>
                <a:latin typeface="Calibri"/>
                <a:cs typeface="Calibri"/>
              </a:rPr>
              <a:t>3,230</a:t>
            </a:r>
            <a:r>
              <a:rPr lang="en-GB" sz="1200">
                <a:solidFill>
                  <a:schemeClr val="tx1">
                    <a:lumMod val="75000"/>
                    <a:lumOff val="25000"/>
                  </a:schemeClr>
                </a:solidFill>
                <a:latin typeface="Calibri"/>
              </a:rPr>
              <a:t> responses across 43 of the 92 primary school spanning Years 3-6.</a:t>
            </a:r>
            <a:endParaRPr lang="en-GB" sz="1200">
              <a:solidFill>
                <a:schemeClr val="tx1"/>
              </a:solidFill>
            </a:endParaRPr>
          </a:p>
          <a:p>
            <a:pPr marL="0" indent="0">
              <a:lnSpc>
                <a:spcPct val="100000"/>
              </a:lnSpc>
              <a:spcBef>
                <a:spcPts val="0"/>
              </a:spcBef>
              <a:spcAft>
                <a:spcPts val="600"/>
              </a:spcAft>
              <a:buNone/>
            </a:pPr>
            <a:r>
              <a:rPr lang="en-GB" sz="1200" b="1">
                <a:solidFill>
                  <a:schemeClr val="tx1"/>
                </a:solidFill>
                <a:latin typeface="Calibri"/>
              </a:rPr>
              <a:t>Among the Year 4 and Year 6 sample:</a:t>
            </a:r>
          </a:p>
          <a:p>
            <a:pPr>
              <a:lnSpc>
                <a:spcPct val="100000"/>
              </a:lnSpc>
              <a:spcBef>
                <a:spcPts val="0"/>
              </a:spcBef>
              <a:spcAft>
                <a:spcPts val="600"/>
              </a:spcAft>
            </a:pPr>
            <a:r>
              <a:rPr lang="en-GB" sz="1200">
                <a:solidFill>
                  <a:schemeClr val="tx1">
                    <a:lumMod val="75000"/>
                    <a:lumOff val="25000"/>
                  </a:schemeClr>
                </a:solidFill>
                <a:latin typeface="+mn-lt"/>
                <a:cs typeface="DINPro-Medium" panose="020B0604020101020102" pitchFamily="34" charset="0"/>
              </a:rPr>
              <a:t>48%</a:t>
            </a:r>
            <a:r>
              <a:rPr lang="en-GB" sz="1200">
                <a:solidFill>
                  <a:schemeClr val="tx1">
                    <a:lumMod val="75000"/>
                    <a:lumOff val="25000"/>
                  </a:schemeClr>
                </a:solidFill>
                <a:latin typeface="+mn-lt"/>
              </a:rPr>
              <a:t> of pupils were girls and 49</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boys, 1</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described themselves differently, 2</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preferred not to answer. </a:t>
            </a:r>
          </a:p>
          <a:p>
            <a:pPr>
              <a:lnSpc>
                <a:spcPct val="100000"/>
              </a:lnSpc>
              <a:spcBef>
                <a:spcPts val="0"/>
              </a:spcBef>
              <a:spcAft>
                <a:spcPts val="600"/>
              </a:spcAft>
            </a:pPr>
            <a:r>
              <a:rPr lang="en-GB" sz="1200">
                <a:solidFill>
                  <a:schemeClr val="tx1">
                    <a:lumMod val="75000"/>
                    <a:lumOff val="25000"/>
                  </a:schemeClr>
                </a:solidFill>
                <a:latin typeface="+mn-lt"/>
              </a:rPr>
              <a:t>77% of pupils identify their ethnicity as White, a further 4</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are Mixed race, 5</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Asian, 5</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Black with </a:t>
            </a:r>
            <a:r>
              <a:rPr lang="en-GB" sz="1200">
                <a:solidFill>
                  <a:schemeClr val="tx1">
                    <a:lumMod val="75000"/>
                    <a:lumOff val="25000"/>
                  </a:schemeClr>
                </a:solidFill>
                <a:latin typeface="+mn-lt"/>
                <a:cs typeface="DINPro-Medium" panose="020B0604020101020102" pitchFamily="34" charset="0"/>
              </a:rPr>
              <a:t>1%</a:t>
            </a:r>
            <a:r>
              <a:rPr lang="en-GB" sz="1200">
                <a:solidFill>
                  <a:schemeClr val="tx1">
                    <a:lumMod val="75000"/>
                    <a:lumOff val="25000"/>
                  </a:schemeClr>
                </a:solidFill>
                <a:latin typeface="+mn-lt"/>
              </a:rPr>
              <a:t> Chinese. </a:t>
            </a:r>
          </a:p>
          <a:p>
            <a:pPr>
              <a:lnSpc>
                <a:spcPct val="100000"/>
              </a:lnSpc>
              <a:spcBef>
                <a:spcPts val="0"/>
              </a:spcBef>
              <a:spcAft>
                <a:spcPts val="600"/>
              </a:spcAft>
            </a:pPr>
            <a:r>
              <a:rPr lang="en-GB" sz="1200">
                <a:solidFill>
                  <a:schemeClr val="tx1">
                    <a:lumMod val="75000"/>
                    <a:lumOff val="25000"/>
                  </a:schemeClr>
                </a:solidFill>
                <a:latin typeface="+mn-lt"/>
              </a:rPr>
              <a:t>59% of pupils live with their parents together, 14% live with a mainly/single parent, 8% live with a parent and a stepparent, 16% live with a shared arrangement, and 2% in other arrangements (including other relatives, foster parents and a residential social worker).</a:t>
            </a:r>
          </a:p>
          <a:p>
            <a:pPr>
              <a:lnSpc>
                <a:spcPct val="100000"/>
              </a:lnSpc>
              <a:spcBef>
                <a:spcPts val="0"/>
              </a:spcBef>
              <a:spcAft>
                <a:spcPts val="600"/>
              </a:spcAft>
            </a:pPr>
            <a:r>
              <a:rPr lang="en-GB" sz="1200">
                <a:solidFill>
                  <a:schemeClr val="tx1">
                    <a:lumMod val="75000"/>
                    <a:lumOff val="25000"/>
                  </a:schemeClr>
                </a:solidFill>
                <a:latin typeface="+mn-lt"/>
                <a:cs typeface="DINPro-Medium" panose="020B0604020101020102" pitchFamily="34" charset="0"/>
              </a:rPr>
              <a:t>10% of pupils have a main language that is not English, and a further 24%</a:t>
            </a:r>
            <a:r>
              <a:rPr lang="en-GB" sz="1200">
                <a:solidFill>
                  <a:schemeClr val="tx1">
                    <a:lumMod val="75000"/>
                    <a:lumOff val="25000"/>
                  </a:schemeClr>
                </a:solidFill>
                <a:latin typeface="+mn-lt"/>
              </a:rPr>
              <a:t> speak another language at home but English is their main language. 2% did not want to say. </a:t>
            </a:r>
          </a:p>
          <a:p>
            <a:pPr>
              <a:lnSpc>
                <a:spcPct val="100000"/>
              </a:lnSpc>
              <a:spcBef>
                <a:spcPts val="0"/>
              </a:spcBef>
              <a:spcAft>
                <a:spcPts val="600"/>
              </a:spcAft>
            </a:pPr>
            <a:r>
              <a:rPr lang="en-GB" sz="1200">
                <a:solidFill>
                  <a:schemeClr val="tx1">
                    <a:lumMod val="75000"/>
                    <a:lumOff val="25000"/>
                  </a:schemeClr>
                </a:solidFill>
                <a:latin typeface="+mn-lt"/>
                <a:cs typeface="DINPro-Medium" panose="020B0604020101020102" pitchFamily="34" charset="0"/>
              </a:rPr>
              <a:t>13%</a:t>
            </a:r>
            <a:r>
              <a:rPr lang="en-GB" sz="1200">
                <a:solidFill>
                  <a:schemeClr val="tx1">
                    <a:lumMod val="75000"/>
                    <a:lumOff val="25000"/>
                  </a:schemeClr>
                </a:solidFill>
                <a:latin typeface="+mn-lt"/>
              </a:rPr>
              <a:t> have a long-standing illness. </a:t>
            </a:r>
            <a:r>
              <a:rPr lang="en-GB" sz="1200">
                <a:solidFill>
                  <a:schemeClr val="tx1">
                    <a:lumMod val="75000"/>
                    <a:lumOff val="25000"/>
                  </a:schemeClr>
                </a:solidFill>
                <a:latin typeface="+mn-lt"/>
                <a:cs typeface="DINPro-Medium" panose="020B0604020101020102" pitchFamily="34" charset="0"/>
              </a:rPr>
              <a:t>8%</a:t>
            </a:r>
            <a:r>
              <a:rPr lang="en-GB" sz="1200">
                <a:solidFill>
                  <a:schemeClr val="tx1">
                    <a:lumMod val="75000"/>
                    <a:lumOff val="25000"/>
                  </a:schemeClr>
                </a:solidFill>
                <a:latin typeface="+mn-lt"/>
              </a:rPr>
              <a:t> have a disability.</a:t>
            </a:r>
          </a:p>
          <a:p>
            <a:pPr>
              <a:lnSpc>
                <a:spcPct val="100000"/>
              </a:lnSpc>
              <a:spcBef>
                <a:spcPts val="0"/>
              </a:spcBef>
              <a:spcAft>
                <a:spcPts val="600"/>
              </a:spcAft>
            </a:pPr>
            <a:r>
              <a:rPr lang="en-GB" sz="1200">
                <a:solidFill>
                  <a:schemeClr val="tx1">
                    <a:lumMod val="75000"/>
                    <a:lumOff val="25000"/>
                  </a:schemeClr>
                </a:solidFill>
                <a:latin typeface="+mn-lt"/>
                <a:cs typeface="DINPro-Medium" panose="020B0604020101020102" pitchFamily="34" charset="0"/>
              </a:rPr>
              <a:t>12%</a:t>
            </a:r>
            <a:r>
              <a:rPr lang="en-GB" sz="1200">
                <a:solidFill>
                  <a:schemeClr val="tx1">
                    <a:lumMod val="75000"/>
                    <a:lumOff val="25000"/>
                  </a:schemeClr>
                </a:solidFill>
                <a:latin typeface="+mn-lt"/>
              </a:rPr>
              <a:t> of pupils have a special educational need, a further </a:t>
            </a:r>
            <a:r>
              <a:rPr lang="en-GB" sz="1200">
                <a:solidFill>
                  <a:schemeClr val="tx1">
                    <a:lumMod val="75000"/>
                    <a:lumOff val="25000"/>
                  </a:schemeClr>
                </a:solidFill>
                <a:latin typeface="+mn-lt"/>
                <a:cs typeface="DINPro-Medium" panose="020B0604020101020102" pitchFamily="34" charset="0"/>
              </a:rPr>
              <a:t>18%</a:t>
            </a:r>
            <a:r>
              <a:rPr lang="en-GB" sz="1200">
                <a:solidFill>
                  <a:schemeClr val="tx1">
                    <a:lumMod val="75000"/>
                    <a:lumOff val="25000"/>
                  </a:schemeClr>
                </a:solidFill>
                <a:latin typeface="+mn-lt"/>
              </a:rPr>
              <a:t> were unsure whether they do and </a:t>
            </a:r>
            <a:r>
              <a:rPr lang="en-GB" sz="1200">
                <a:solidFill>
                  <a:schemeClr val="tx1">
                    <a:lumMod val="75000"/>
                    <a:lumOff val="25000"/>
                  </a:schemeClr>
                </a:solidFill>
                <a:latin typeface="+mn-lt"/>
                <a:cs typeface="DINPro-Medium" panose="020B0604020101020102" pitchFamily="34" charset="0"/>
              </a:rPr>
              <a:t>2%</a:t>
            </a:r>
            <a:r>
              <a:rPr lang="en-GB" sz="1200">
                <a:solidFill>
                  <a:schemeClr val="tx1">
                    <a:lumMod val="75000"/>
                    <a:lumOff val="25000"/>
                  </a:schemeClr>
                </a:solidFill>
                <a:latin typeface="+mn-lt"/>
              </a:rPr>
              <a:t> didn’t want to say.</a:t>
            </a:r>
          </a:p>
          <a:p>
            <a:pPr>
              <a:lnSpc>
                <a:spcPct val="100000"/>
              </a:lnSpc>
              <a:spcBef>
                <a:spcPts val="0"/>
              </a:spcBef>
              <a:spcAft>
                <a:spcPts val="600"/>
              </a:spcAft>
            </a:pPr>
            <a:r>
              <a:rPr lang="en-GB" sz="1200">
                <a:solidFill>
                  <a:schemeClr val="tx1">
                    <a:lumMod val="75000"/>
                    <a:lumOff val="25000"/>
                  </a:schemeClr>
                </a:solidFill>
                <a:latin typeface="+mn-lt"/>
              </a:rPr>
              <a:t>Of those with special educational needs 26</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said they do not receive any help and a further 11</a:t>
            </a:r>
            <a:r>
              <a:rPr lang="en-GB" sz="1200">
                <a:solidFill>
                  <a:schemeClr val="tx1">
                    <a:lumMod val="75000"/>
                    <a:lumOff val="25000"/>
                  </a:schemeClr>
                </a:solidFill>
                <a:latin typeface="+mn-lt"/>
                <a:cs typeface="DINPro-Medium" panose="020B0604020101020102" pitchFamily="34" charset="0"/>
              </a:rPr>
              <a:t>%</a:t>
            </a:r>
            <a:r>
              <a:rPr lang="en-GB" sz="1200">
                <a:solidFill>
                  <a:schemeClr val="tx1">
                    <a:lumMod val="75000"/>
                    <a:lumOff val="25000"/>
                  </a:schemeClr>
                </a:solidFill>
                <a:latin typeface="+mn-lt"/>
              </a:rPr>
              <a:t> are unsure.</a:t>
            </a:r>
          </a:p>
          <a:p>
            <a:pPr>
              <a:lnSpc>
                <a:spcPct val="100000"/>
              </a:lnSpc>
              <a:spcBef>
                <a:spcPts val="0"/>
              </a:spcBef>
              <a:spcAft>
                <a:spcPts val="600"/>
              </a:spcAft>
            </a:pPr>
            <a:r>
              <a:rPr lang="en-GB" sz="1200">
                <a:solidFill>
                  <a:schemeClr val="tx1">
                    <a:lumMod val="75000"/>
                    <a:lumOff val="25000"/>
                  </a:schemeClr>
                </a:solidFill>
                <a:latin typeface="+mn-lt"/>
                <a:cs typeface="DINPro-Medium" panose="020B0604020101020102" pitchFamily="34" charset="0"/>
              </a:rPr>
              <a:t>5%</a:t>
            </a:r>
            <a:r>
              <a:rPr lang="en-GB" sz="1200">
                <a:solidFill>
                  <a:schemeClr val="tx1">
                    <a:lumMod val="75000"/>
                    <a:lumOff val="25000"/>
                  </a:schemeClr>
                </a:solidFill>
                <a:latin typeface="+mn-lt"/>
              </a:rPr>
              <a:t> of pupils are young carers and amongst those young carers 26% said the school is aware that they are a carer.</a:t>
            </a:r>
          </a:p>
          <a:p>
            <a:pPr>
              <a:lnSpc>
                <a:spcPct val="100000"/>
              </a:lnSpc>
              <a:spcBef>
                <a:spcPts val="0"/>
              </a:spcBef>
              <a:spcAft>
                <a:spcPts val="600"/>
              </a:spcAft>
            </a:pPr>
            <a:r>
              <a:rPr lang="en-GB" sz="1200">
                <a:solidFill>
                  <a:schemeClr val="tx1">
                    <a:lumMod val="75000"/>
                    <a:lumOff val="25000"/>
                  </a:schemeClr>
                </a:solidFill>
                <a:latin typeface="+mn-lt"/>
                <a:cs typeface="DINPro-Medium" panose="020B0604020101020102" pitchFamily="34" charset="0"/>
              </a:rPr>
              <a:t>18%</a:t>
            </a:r>
            <a:r>
              <a:rPr lang="en-GB" sz="1200">
                <a:solidFill>
                  <a:schemeClr val="tx1">
                    <a:lumMod val="75000"/>
                    <a:lumOff val="25000"/>
                  </a:schemeClr>
                </a:solidFill>
                <a:latin typeface="+mn-lt"/>
              </a:rPr>
              <a:t> of pupils said they had help filling in the survey.</a:t>
            </a:r>
          </a:p>
          <a:p>
            <a:pPr>
              <a:lnSpc>
                <a:spcPct val="100000"/>
              </a:lnSpc>
              <a:spcBef>
                <a:spcPts val="600"/>
              </a:spcBef>
              <a:spcAft>
                <a:spcPts val="600"/>
              </a:spcAft>
            </a:pPr>
            <a:endParaRPr lang="en-GB" sz="1200">
              <a:solidFill>
                <a:schemeClr val="tx1">
                  <a:lumMod val="75000"/>
                  <a:lumOff val="25000"/>
                </a:schemeClr>
              </a:solidFill>
            </a:endParaRPr>
          </a:p>
          <a:p>
            <a:pPr>
              <a:lnSpc>
                <a:spcPct val="100000"/>
              </a:lnSpc>
              <a:spcBef>
                <a:spcPts val="600"/>
              </a:spcBef>
              <a:spcAft>
                <a:spcPts val="600"/>
              </a:spcAft>
            </a:pPr>
            <a:endParaRPr lang="en-GB" sz="1200">
              <a:solidFill>
                <a:schemeClr val="tx1">
                  <a:lumMod val="75000"/>
                  <a:lumOff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24151621"/>
              </p:ext>
            </p:extLst>
          </p:nvPr>
        </p:nvGraphicFramePr>
        <p:xfrm>
          <a:off x="6174660" y="817098"/>
          <a:ext cx="5486397" cy="5458510"/>
        </p:xfrm>
        <a:graphic>
          <a:graphicData uri="http://schemas.openxmlformats.org/drawingml/2006/table">
            <a:tbl>
              <a:tblPr firstRow="1" bandRow="1">
                <a:tableStyleId>{5940675A-B579-460E-94D1-54222C63F5DA}</a:tableStyleId>
              </a:tblPr>
              <a:tblGrid>
                <a:gridCol w="2873549">
                  <a:extLst>
                    <a:ext uri="{9D8B030D-6E8A-4147-A177-3AD203B41FA5}">
                      <a16:colId xmlns:a16="http://schemas.microsoft.com/office/drawing/2014/main" val="20000"/>
                    </a:ext>
                  </a:extLst>
                </a:gridCol>
                <a:gridCol w="871976">
                  <a:extLst>
                    <a:ext uri="{9D8B030D-6E8A-4147-A177-3AD203B41FA5}">
                      <a16:colId xmlns:a16="http://schemas.microsoft.com/office/drawing/2014/main" val="20001"/>
                    </a:ext>
                  </a:extLst>
                </a:gridCol>
                <a:gridCol w="870436">
                  <a:extLst>
                    <a:ext uri="{9D8B030D-6E8A-4147-A177-3AD203B41FA5}">
                      <a16:colId xmlns:a16="http://schemas.microsoft.com/office/drawing/2014/main" val="20002"/>
                    </a:ext>
                  </a:extLst>
                </a:gridCol>
                <a:gridCol w="870436">
                  <a:extLst>
                    <a:ext uri="{9D8B030D-6E8A-4147-A177-3AD203B41FA5}">
                      <a16:colId xmlns:a16="http://schemas.microsoft.com/office/drawing/2014/main" val="20003"/>
                    </a:ext>
                  </a:extLst>
                </a:gridCol>
              </a:tblGrid>
              <a:tr h="415753">
                <a:tc>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51213">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a:solidFill>
                            <a:schemeClr val="tx1">
                              <a:lumMod val="75000"/>
                              <a:lumOff val="25000"/>
                            </a:schemeClr>
                          </a:solidFill>
                          <a:latin typeface="+mn-lt"/>
                          <a:ea typeface="+mn-ea"/>
                          <a:cs typeface="+mn-cs"/>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a:solidFill>
                            <a:schemeClr val="tx1">
                              <a:lumMod val="75000"/>
                              <a:lumOff val="25000"/>
                            </a:schemeClr>
                          </a:solidFill>
                          <a:latin typeface="+mn-lt"/>
                          <a:ea typeface="+mn-ea"/>
                          <a:cs typeface="+mn-cs"/>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1213">
                <a:tc>
                  <a:txBody>
                    <a:bodyPr/>
                    <a:lstStyle/>
                    <a:p>
                      <a:r>
                        <a:rPr lang="en-GB" sz="1100">
                          <a:solidFill>
                            <a:schemeClr val="tx1">
                              <a:lumMod val="75000"/>
                              <a:lumOff val="25000"/>
                            </a:schemeClr>
                          </a:solidFill>
                        </a:rPr>
                        <a:t>Girls</a:t>
                      </a:r>
                      <a:r>
                        <a:rPr lang="en-GB" sz="1100" baseline="0">
                          <a:solidFill>
                            <a:schemeClr val="tx1">
                              <a:lumMod val="75000"/>
                              <a:lumOff val="25000"/>
                            </a:schemeClr>
                          </a:solidFill>
                        </a:rPr>
                        <a:t>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1213">
                <a:tc>
                  <a:txBody>
                    <a:bodyPr/>
                    <a:lstStyle/>
                    <a:p>
                      <a:r>
                        <a:rPr lang="en-GB" sz="1100">
                          <a:solidFill>
                            <a:schemeClr val="tx1">
                              <a:lumMod val="75000"/>
                              <a:lumOff val="25000"/>
                            </a:schemeClr>
                          </a:solidFill>
                        </a:rPr>
                        <a:t>Boys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51213">
                <a:tc>
                  <a:txBody>
                    <a:bodyPr/>
                    <a:lstStyle/>
                    <a:p>
                      <a:r>
                        <a:rPr lang="en-GB" sz="1100">
                          <a:solidFill>
                            <a:schemeClr val="tx1">
                              <a:lumMod val="75000"/>
                              <a:lumOff val="25000"/>
                            </a:schemeClr>
                          </a:solidFill>
                        </a:rPr>
                        <a:t>Ethnicity</a:t>
                      </a:r>
                      <a:r>
                        <a:rPr lang="en-GB" sz="1100" baseline="0">
                          <a:solidFill>
                            <a:schemeClr val="tx1">
                              <a:lumMod val="75000"/>
                              <a:lumOff val="25000"/>
                            </a:schemeClr>
                          </a:solidFill>
                        </a:rPr>
                        <a:t>: White</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121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51213">
                <a:tc>
                  <a:txBody>
                    <a:bodyPr/>
                    <a:lstStyle/>
                    <a:p>
                      <a:r>
                        <a:rPr lang="en-GB" sz="1100">
                          <a:solidFill>
                            <a:schemeClr val="tx1">
                              <a:lumMod val="75000"/>
                              <a:lumOff val="25000"/>
                            </a:schemeClr>
                          </a:solidFill>
                        </a:rPr>
                        <a:t>English 2</a:t>
                      </a:r>
                      <a:r>
                        <a:rPr lang="en-GB" sz="1100" baseline="30000">
                          <a:solidFill>
                            <a:schemeClr val="tx1">
                              <a:lumMod val="75000"/>
                              <a:lumOff val="25000"/>
                            </a:schemeClr>
                          </a:solidFill>
                        </a:rPr>
                        <a:t>nd</a:t>
                      </a:r>
                      <a:r>
                        <a:rPr lang="en-GB" sz="1100">
                          <a:solidFill>
                            <a:schemeClr val="tx1">
                              <a:lumMod val="75000"/>
                              <a:lumOff val="25000"/>
                            </a:schemeClr>
                          </a:solidFill>
                        </a:rPr>
                        <a:t> language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9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English 2</a:t>
                      </a:r>
                      <a:r>
                        <a:rPr lang="en-GB" sz="1100" baseline="30000">
                          <a:solidFill>
                            <a:schemeClr val="tx1">
                              <a:lumMod val="75000"/>
                              <a:lumOff val="25000"/>
                            </a:schemeClr>
                          </a:solidFill>
                        </a:rPr>
                        <a:t>nd</a:t>
                      </a:r>
                      <a:r>
                        <a:rPr lang="en-GB" sz="1100">
                          <a:solidFill>
                            <a:schemeClr val="tx1">
                              <a:lumMod val="75000"/>
                              <a:lumOff val="25000"/>
                            </a:schemeClr>
                          </a:solidFill>
                        </a:rPr>
                        <a:t> language &amp; Ethnicity:</a:t>
                      </a:r>
                      <a:r>
                        <a:rPr lang="en-GB" sz="1100" baseline="0">
                          <a:solidFill>
                            <a:schemeClr val="tx1">
                              <a:lumMod val="75000"/>
                              <a:lumOff val="25000"/>
                            </a:schemeClr>
                          </a:solidFill>
                        </a:rPr>
                        <a:t> W</a:t>
                      </a:r>
                      <a:r>
                        <a:rPr lang="en-GB" sz="1100">
                          <a:solidFill>
                            <a:schemeClr val="tx1">
                              <a:lumMod val="75000"/>
                              <a:lumOff val="25000"/>
                            </a:schemeClr>
                          </a:solidFill>
                        </a:rPr>
                        <a:t>hite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9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English 2</a:t>
                      </a:r>
                      <a:r>
                        <a:rPr lang="en-GB" sz="1100" baseline="30000">
                          <a:solidFill>
                            <a:schemeClr val="tx1">
                              <a:lumMod val="75000"/>
                              <a:lumOff val="25000"/>
                            </a:schemeClr>
                          </a:solidFill>
                        </a:rPr>
                        <a:t>nd</a:t>
                      </a:r>
                      <a:r>
                        <a:rPr lang="en-GB" sz="1100">
                          <a:solidFill>
                            <a:schemeClr val="tx1">
                              <a:lumMod val="75000"/>
                              <a:lumOff val="25000"/>
                            </a:schemeClr>
                          </a:solidFill>
                        </a:rPr>
                        <a:t> language &amp; 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51213">
                <a:tc>
                  <a:txBody>
                    <a:bodyPr/>
                    <a:lstStyle/>
                    <a:p>
                      <a:r>
                        <a:rPr lang="en-US" sz="1100">
                          <a:solidFill>
                            <a:schemeClr val="tx1">
                              <a:lumMod val="75000"/>
                              <a:lumOff val="25000"/>
                            </a:schemeClr>
                          </a:solidFill>
                        </a:rPr>
                        <a:t>Multilingual (English as main language)</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49008772"/>
                  </a:ext>
                </a:extLst>
              </a:tr>
              <a:tr h="351213">
                <a:tc>
                  <a:txBody>
                    <a:bodyPr/>
                    <a:lstStyle/>
                    <a:p>
                      <a:r>
                        <a:rPr lang="en-US" sz="1100">
                          <a:solidFill>
                            <a:schemeClr val="tx1">
                              <a:lumMod val="75000"/>
                              <a:lumOff val="25000"/>
                            </a:schemeClr>
                          </a:solidFill>
                        </a:rPr>
                        <a:t>All multilingual pupils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41215435"/>
                  </a:ext>
                </a:extLst>
              </a:tr>
              <a:tr h="351213">
                <a:tc>
                  <a:txBody>
                    <a:bodyPr/>
                    <a:lstStyle/>
                    <a:p>
                      <a:r>
                        <a:rPr lang="en-GB" sz="1100">
                          <a:solidFill>
                            <a:schemeClr val="tx1">
                              <a:lumMod val="75000"/>
                              <a:lumOff val="25000"/>
                            </a:schemeClr>
                          </a:solidFill>
                        </a:rPr>
                        <a:t>With</a:t>
                      </a:r>
                      <a:r>
                        <a:rPr lang="en-GB" sz="1100" baseline="0">
                          <a:solidFill>
                            <a:schemeClr val="tx1">
                              <a:lumMod val="75000"/>
                              <a:lumOff val="25000"/>
                            </a:schemeClr>
                          </a:solidFill>
                        </a:rPr>
                        <a:t> a Disability or long-standing illness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51213">
                <a:tc>
                  <a:txBody>
                    <a:bodyPr/>
                    <a:lstStyle/>
                    <a:p>
                      <a:r>
                        <a:rPr lang="en-GB" sz="1100">
                          <a:solidFill>
                            <a:schemeClr val="tx1">
                              <a:lumMod val="75000"/>
                              <a:lumOff val="25000"/>
                            </a:schemeClr>
                          </a:solidFill>
                        </a:rPr>
                        <a:t>SEN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51213">
                <a:tc>
                  <a:txBody>
                    <a:bodyPr/>
                    <a:lstStyle/>
                    <a:p>
                      <a:r>
                        <a:rPr lang="en-GB" sz="1100">
                          <a:solidFill>
                            <a:schemeClr val="tx1">
                              <a:lumMod val="75000"/>
                              <a:lumOff val="25000"/>
                            </a:schemeClr>
                          </a:solidFill>
                        </a:rPr>
                        <a:t>Young carer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351213">
                <a:tc>
                  <a:txBody>
                    <a:bodyPr/>
                    <a:lstStyle/>
                    <a:p>
                      <a:r>
                        <a:rPr lang="en-GB" sz="1100">
                          <a:solidFill>
                            <a:schemeClr val="tx1">
                              <a:lumMod val="75000"/>
                              <a:lumOff val="25000"/>
                            </a:schemeClr>
                          </a:solidFill>
                        </a:rPr>
                        <a:t>FSM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779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a:t>FSM pupils are the most likely cohort to have separated parents and live predominantly with their Mum or predominantly with their Dad. Pupils who English as a 2</a:t>
            </a:r>
            <a:r>
              <a:rPr lang="en-GB" sz="1600" baseline="30000"/>
              <a:t>nd</a:t>
            </a:r>
            <a:r>
              <a:rPr lang="en-GB" sz="1600"/>
              <a:t> Language are the most likely cohort to have parents together at home.</a:t>
            </a:r>
            <a:r>
              <a:rPr lang="en-GB" sz="1600" baseline="30000"/>
              <a:t> </a:t>
            </a:r>
            <a:endParaRPr lang="en-GB" sz="1600"/>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a:solidFill>
                  <a:srgbClr val="002060"/>
                </a:solidFill>
                <a:latin typeface="Calibri" panose="020F0502020204030204" pitchFamily="34" charset="0"/>
              </a:rPr>
              <a:t>Q: Which adults do you live with? </a:t>
            </a:r>
            <a:r>
              <a:rPr lang="en-GB" sz="1000" i="1">
                <a:solidFill>
                  <a:srgbClr val="002060"/>
                </a:solidFill>
                <a:latin typeface="Calibri" panose="020F0502020204030204" pitchFamily="34" charset="0"/>
              </a:rPr>
              <a:t>Introduced in 2023.</a:t>
            </a:r>
          </a:p>
        </p:txBody>
      </p:sp>
      <p:graphicFrame>
        <p:nvGraphicFramePr>
          <p:cNvPr id="6" name="Table 5"/>
          <p:cNvGraphicFramePr>
            <a:graphicFrameLocks noGrp="1"/>
          </p:cNvGraphicFramePr>
          <p:nvPr>
            <p:extLst>
              <p:ext uri="{D42A27DB-BD31-4B8C-83A1-F6EECF244321}">
                <p14:modId xmlns:p14="http://schemas.microsoft.com/office/powerpoint/2010/main" val="3684590564"/>
              </p:ext>
            </p:extLst>
          </p:nvPr>
        </p:nvGraphicFramePr>
        <p:xfrm>
          <a:off x="353403" y="1145219"/>
          <a:ext cx="11293074" cy="3973558"/>
        </p:xfrm>
        <a:graphic>
          <a:graphicData uri="http://schemas.openxmlformats.org/drawingml/2006/table">
            <a:tbl>
              <a:tblPr firstRow="1" bandRow="1">
                <a:tableStyleId>{5940675A-B579-460E-94D1-54222C63F5DA}</a:tableStyleId>
              </a:tblPr>
              <a:tblGrid>
                <a:gridCol w="2148395">
                  <a:extLst>
                    <a:ext uri="{9D8B030D-6E8A-4147-A177-3AD203B41FA5}">
                      <a16:colId xmlns:a16="http://schemas.microsoft.com/office/drawing/2014/main" val="20000"/>
                    </a:ext>
                  </a:extLst>
                </a:gridCol>
                <a:gridCol w="719261">
                  <a:extLst>
                    <a:ext uri="{9D8B030D-6E8A-4147-A177-3AD203B41FA5}">
                      <a16:colId xmlns:a16="http://schemas.microsoft.com/office/drawing/2014/main" val="20001"/>
                    </a:ext>
                  </a:extLst>
                </a:gridCol>
                <a:gridCol w="765947">
                  <a:extLst>
                    <a:ext uri="{9D8B030D-6E8A-4147-A177-3AD203B41FA5}">
                      <a16:colId xmlns:a16="http://schemas.microsoft.com/office/drawing/2014/main" val="20002"/>
                    </a:ext>
                  </a:extLst>
                </a:gridCol>
                <a:gridCol w="765947">
                  <a:extLst>
                    <a:ext uri="{9D8B030D-6E8A-4147-A177-3AD203B41FA5}">
                      <a16:colId xmlns:a16="http://schemas.microsoft.com/office/drawing/2014/main" val="20003"/>
                    </a:ext>
                  </a:extLst>
                </a:gridCol>
                <a:gridCol w="765947">
                  <a:extLst>
                    <a:ext uri="{9D8B030D-6E8A-4147-A177-3AD203B41FA5}">
                      <a16:colId xmlns:a16="http://schemas.microsoft.com/office/drawing/2014/main" val="20004"/>
                    </a:ext>
                  </a:extLst>
                </a:gridCol>
                <a:gridCol w="765947">
                  <a:extLst>
                    <a:ext uri="{9D8B030D-6E8A-4147-A177-3AD203B41FA5}">
                      <a16:colId xmlns:a16="http://schemas.microsoft.com/office/drawing/2014/main" val="20005"/>
                    </a:ext>
                  </a:extLst>
                </a:gridCol>
                <a:gridCol w="765947">
                  <a:extLst>
                    <a:ext uri="{9D8B030D-6E8A-4147-A177-3AD203B41FA5}">
                      <a16:colId xmlns:a16="http://schemas.microsoft.com/office/drawing/2014/main" val="20006"/>
                    </a:ext>
                  </a:extLst>
                </a:gridCol>
                <a:gridCol w="710851">
                  <a:extLst>
                    <a:ext uri="{9D8B030D-6E8A-4147-A177-3AD203B41FA5}">
                      <a16:colId xmlns:a16="http://schemas.microsoft.com/office/drawing/2014/main" val="20007"/>
                    </a:ext>
                  </a:extLst>
                </a:gridCol>
                <a:gridCol w="821044">
                  <a:extLst>
                    <a:ext uri="{9D8B030D-6E8A-4147-A177-3AD203B41FA5}">
                      <a16:colId xmlns:a16="http://schemas.microsoft.com/office/drawing/2014/main" val="20008"/>
                    </a:ext>
                  </a:extLst>
                </a:gridCol>
                <a:gridCol w="707226">
                  <a:extLst>
                    <a:ext uri="{9D8B030D-6E8A-4147-A177-3AD203B41FA5}">
                      <a16:colId xmlns:a16="http://schemas.microsoft.com/office/drawing/2014/main" val="20009"/>
                    </a:ext>
                  </a:extLst>
                </a:gridCol>
                <a:gridCol w="824668">
                  <a:extLst>
                    <a:ext uri="{9D8B030D-6E8A-4147-A177-3AD203B41FA5}">
                      <a16:colId xmlns:a16="http://schemas.microsoft.com/office/drawing/2014/main" val="20010"/>
                    </a:ext>
                  </a:extLst>
                </a:gridCol>
                <a:gridCol w="765947">
                  <a:extLst>
                    <a:ext uri="{9D8B030D-6E8A-4147-A177-3AD203B41FA5}">
                      <a16:colId xmlns:a16="http://schemas.microsoft.com/office/drawing/2014/main" val="20011"/>
                    </a:ext>
                  </a:extLst>
                </a:gridCol>
                <a:gridCol w="765947">
                  <a:extLst>
                    <a:ext uri="{9D8B030D-6E8A-4147-A177-3AD203B41FA5}">
                      <a16:colId xmlns:a16="http://schemas.microsoft.com/office/drawing/2014/main" val="2817439607"/>
                    </a:ext>
                  </a:extLst>
                </a:gridCol>
              </a:tblGrid>
              <a:tr h="705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13937">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3937">
                <a:tc>
                  <a:txBody>
                    <a:bodyPr/>
                    <a:lstStyle/>
                    <a:p>
                      <a:r>
                        <a:rPr lang="en-GB" sz="1100">
                          <a:solidFill>
                            <a:schemeClr val="tx1">
                              <a:lumMod val="75000"/>
                              <a:lumOff val="25000"/>
                            </a:schemeClr>
                          </a:solidFill>
                        </a:rPr>
                        <a:t>Parents together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3937">
                <a:tc>
                  <a:txBody>
                    <a:bodyPr/>
                    <a:lstStyle/>
                    <a:p>
                      <a:r>
                        <a:rPr lang="en-GB" sz="1100">
                          <a:solidFill>
                            <a:schemeClr val="tx1">
                              <a:lumMod val="75000"/>
                              <a:lumOff val="25000"/>
                            </a:schemeClr>
                          </a:solidFill>
                        </a:rPr>
                        <a:t>Mainly or only Mum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6604">
                <a:tc>
                  <a:txBody>
                    <a:bodyPr/>
                    <a:lstStyle/>
                    <a:p>
                      <a:r>
                        <a:rPr lang="en-GB" sz="1100">
                          <a:solidFill>
                            <a:schemeClr val="tx1">
                              <a:lumMod val="75000"/>
                              <a:lumOff val="25000"/>
                            </a:schemeClr>
                          </a:solidFill>
                        </a:rPr>
                        <a:t>Mum and Step-parent/Partner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13937">
                <a:tc>
                  <a:txBody>
                    <a:bodyPr/>
                    <a:lstStyle/>
                    <a:p>
                      <a:pPr marL="0" algn="l" defTabSz="914400" rtl="0" eaLnBrk="1" latinLnBrk="0" hangingPunct="1"/>
                      <a:r>
                        <a:rPr lang="en-GB" sz="1100">
                          <a:solidFill>
                            <a:schemeClr val="tx1">
                              <a:lumMod val="75000"/>
                              <a:lumOff val="25000"/>
                            </a:schemeClr>
                          </a:solidFill>
                        </a:rPr>
                        <a:t>Shared between both parents</a:t>
                      </a:r>
                      <a:endParaRPr lang="en-GB" sz="110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13937">
                <a:tc>
                  <a:txBody>
                    <a:bodyPr/>
                    <a:lstStyle/>
                    <a:p>
                      <a:r>
                        <a:rPr lang="en-GB" sz="1100">
                          <a:solidFill>
                            <a:schemeClr val="tx1">
                              <a:lumMod val="75000"/>
                              <a:lumOff val="25000"/>
                            </a:schemeClr>
                          </a:solidFill>
                        </a:rPr>
                        <a:t>Mainly or only Dad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13937">
                <a:tc>
                  <a:txBody>
                    <a:bodyPr/>
                    <a:lstStyle/>
                    <a:p>
                      <a:r>
                        <a:rPr lang="en-GB" sz="1100">
                          <a:solidFill>
                            <a:schemeClr val="tx1">
                              <a:lumMod val="75000"/>
                              <a:lumOff val="25000"/>
                            </a:schemeClr>
                          </a:solidFill>
                        </a:rPr>
                        <a:t>Dad and Step-parent/Partner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94341">
                <a:tc>
                  <a:txBody>
                    <a:bodyPr/>
                    <a:lstStyle/>
                    <a:p>
                      <a:r>
                        <a:rPr lang="en-GB" sz="1100">
                          <a:solidFill>
                            <a:schemeClr val="tx1">
                              <a:lumMod val="75000"/>
                              <a:lumOff val="25000"/>
                            </a:schemeClr>
                          </a:solidFill>
                        </a:rPr>
                        <a:t>Other relatives e.g. Aunt, grandparent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87751823"/>
                  </a:ext>
                </a:extLst>
              </a:tr>
              <a:tr h="296604">
                <a:tc>
                  <a:txBody>
                    <a:bodyPr/>
                    <a:lstStyle/>
                    <a:p>
                      <a:r>
                        <a:rPr lang="en-GB" sz="1100">
                          <a:solidFill>
                            <a:schemeClr val="tx1">
                              <a:lumMod val="75000"/>
                              <a:lumOff val="25000"/>
                            </a:schemeClr>
                          </a:solidFill>
                        </a:rPr>
                        <a:t>Foster parents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66432146"/>
                  </a:ext>
                </a:extLst>
              </a:tr>
              <a:tr h="296604">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Residential social worker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12658827"/>
                  </a:ext>
                </a:extLst>
              </a:tr>
            </a:tbl>
          </a:graphicData>
        </a:graphic>
      </p:graphicFrame>
    </p:spTree>
    <p:extLst>
      <p:ext uri="{BB962C8B-B14F-4D97-AF65-F5344CB8AC3E}">
        <p14:creationId xmlns:p14="http://schemas.microsoft.com/office/powerpoint/2010/main" val="90443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Acknowledgements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GB" sz="1400">
              <a:solidFill>
                <a:srgbClr val="404040"/>
              </a:solidFill>
            </a:endParaRPr>
          </a:p>
          <a:p>
            <a:pPr marL="0" indent="0">
              <a:lnSpc>
                <a:spcPct val="100000"/>
              </a:lnSpc>
              <a:spcBef>
                <a:spcPts val="600"/>
              </a:spcBef>
              <a:spcAft>
                <a:spcPts val="600"/>
              </a:spcAft>
              <a:buNone/>
            </a:pPr>
            <a:r>
              <a:rPr lang="en-GB" sz="1600">
                <a:solidFill>
                  <a:srgbClr val="404040"/>
                </a:solidFill>
              </a:rPr>
              <a:t>PFA Research is pleased to provide this report, which contains the analysis and findings from the Doncaster Pupil Lifestyle Survey 2025 for primary schools. We trust that the information will be helpful in future planning and support for improving the lives, health and wellbeing of young people and their families in Doncaster. </a:t>
            </a:r>
          </a:p>
          <a:p>
            <a:pPr marL="0" indent="0">
              <a:lnSpc>
                <a:spcPct val="100000"/>
              </a:lnSpc>
              <a:spcBef>
                <a:spcPts val="600"/>
              </a:spcBef>
              <a:spcAft>
                <a:spcPts val="600"/>
              </a:spcAft>
              <a:buNone/>
            </a:pPr>
            <a:r>
              <a:rPr lang="en-GB" sz="1600">
                <a:solidFill>
                  <a:srgbClr val="404040"/>
                </a:solidFill>
              </a:rPr>
              <a:t>We would like to take this opportunity to thank the Public Health Improvement Team, and especially Sarah Atkinson, Victoria Shackleton, Saima Nazir, Laura Booth and Katie Gillan for their expert guidance and steer of the research, and their genuine support for a collaborative partnership in developing the survey and helping to bring schools on board.</a:t>
            </a:r>
          </a:p>
          <a:p>
            <a:pPr marL="0" indent="0">
              <a:lnSpc>
                <a:spcPct val="100000"/>
              </a:lnSpc>
              <a:spcBef>
                <a:spcPts val="600"/>
              </a:spcBef>
              <a:spcAft>
                <a:spcPts val="600"/>
              </a:spcAft>
              <a:buNone/>
            </a:pPr>
            <a:r>
              <a:rPr lang="en-GB" sz="1600">
                <a:solidFill>
                  <a:srgbClr val="404040"/>
                </a:solidFill>
              </a:rPr>
              <a:t>We also thank all the participating schools, their teachers and staff who have made it possible for pupils to take part in the survey. Special thanks go to pupils who completed the surveys in good faith and with honesty, and let us capture their experiences, opinions and thoughts. We hope we have helped to make your voices heard.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5" y="5900726"/>
            <a:ext cx="2318453" cy="957274"/>
          </a:xfrm>
          <a:prstGeom prst="rect">
            <a:avLst/>
          </a:prstGeom>
        </p:spPr>
      </p:pic>
    </p:spTree>
    <p:extLst>
      <p:ext uri="{BB962C8B-B14F-4D97-AF65-F5344CB8AC3E}">
        <p14:creationId xmlns:p14="http://schemas.microsoft.com/office/powerpoint/2010/main" val="39155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a:solidFill>
                  <a:srgbClr val="00A98A"/>
                </a:solidFill>
                <a:latin typeface="Calibri" panose="020F0502020204030204" pitchFamily="34" charset="0"/>
                <a:ea typeface="MS Mincho" panose="02020609040205080304" pitchFamily="49" charset="-128"/>
                <a:cs typeface="DINPro-Medium" panose="020B0604020101020102" pitchFamily="34" charset="0"/>
              </a:rPr>
              <a:t>Healthy eating:</a:t>
            </a:r>
          </a:p>
          <a:p>
            <a:pPr>
              <a:spcAft>
                <a:spcPts val="0"/>
              </a:spcAft>
            </a:pPr>
            <a:r>
              <a:rPr lang="en-GB" sz="3600">
                <a:solidFill>
                  <a:srgbClr val="00A98A"/>
                </a:solidFill>
                <a:latin typeface="Calibri" panose="020F0502020204030204" pitchFamily="34" charset="0"/>
                <a:ea typeface="MS Mincho" panose="02020609040205080304" pitchFamily="49" charset="-128"/>
                <a:cs typeface="DINPro" panose="020B0504020101020102" pitchFamily="34" charset="0"/>
              </a:rPr>
              <a:t>Attitudes to food and drink</a:t>
            </a:r>
            <a:endParaRPr lang="en-GB" sz="3600">
              <a:solidFill>
                <a:srgbClr val="00A98A"/>
              </a:solidFill>
              <a:latin typeface="DINPro-Medium" panose="020B0604020101020102" pitchFamily="34" charset="0"/>
              <a:ea typeface="MS Mincho" panose="02020609040205080304" pitchFamily="49" charset="-128"/>
              <a:cs typeface="DINPro-Medium" panose="020B06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421718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2880"/>
            <a:ext cx="11043781" cy="897120"/>
          </a:xfrm>
        </p:spPr>
        <p:txBody>
          <a:bodyPr anchor="t">
            <a:normAutofit/>
          </a:bodyPr>
          <a:lstStyle/>
          <a:p>
            <a:r>
              <a:rPr lang="en-GB" sz="1600"/>
              <a:t>14% of pupils say they don’t normally have breakfast or only have a drink, the same as last year. The figure increases to 18% for FSM pupils. Cereal or porridge remains the most popular choice of breakfast.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4903258"/>
              </p:ext>
            </p:extLst>
          </p:nvPr>
        </p:nvGraphicFramePr>
        <p:xfrm>
          <a:off x="183600" y="835200"/>
          <a:ext cx="5850194" cy="31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019" y="6316673"/>
            <a:ext cx="9561870" cy="553998"/>
          </a:xfrm>
          <a:prstGeom prst="rect">
            <a:avLst/>
          </a:prstGeom>
          <a:noFill/>
        </p:spPr>
        <p:txBody>
          <a:bodyPr wrap="square" rtlCol="0" anchor="b" anchorCtr="0">
            <a:spAutoFit/>
          </a:bodyPr>
          <a:lstStyle/>
          <a:p>
            <a:r>
              <a:rPr lang="en-GB" sz="1000" dirty="0">
                <a:solidFill>
                  <a:srgbClr val="002060"/>
                </a:solidFill>
              </a:rPr>
              <a:t>Q: What do you usually eat before starting school?  Q: On a school day, what do you usually do for lunch? </a:t>
            </a:r>
          </a:p>
          <a:p>
            <a:r>
              <a:rPr lang="en-GB" sz="1000" dirty="0">
                <a:solidFill>
                  <a:srgbClr val="002060"/>
                </a:solidFill>
              </a:rPr>
              <a:t>Q: Do you receive free school meals?                           </a:t>
            </a:r>
          </a:p>
          <a:p>
            <a:r>
              <a:rPr lang="en-GB" sz="1000" i="1" dirty="0">
                <a:solidFill>
                  <a:srgbClr val="002060"/>
                </a:solidFill>
              </a:rPr>
              <a:t>Base: All valid respondents, 2023 n=2,453, 2024 n=2,640, 2025 n=2,404.</a:t>
            </a:r>
          </a:p>
        </p:txBody>
      </p:sp>
      <p:graphicFrame>
        <p:nvGraphicFramePr>
          <p:cNvPr id="9" name="Table 8"/>
          <p:cNvGraphicFramePr>
            <a:graphicFrameLocks noGrp="1"/>
          </p:cNvGraphicFramePr>
          <p:nvPr>
            <p:extLst>
              <p:ext uri="{D42A27DB-BD31-4B8C-83A1-F6EECF244321}">
                <p14:modId xmlns:p14="http://schemas.microsoft.com/office/powerpoint/2010/main" val="3082248461"/>
              </p:ext>
            </p:extLst>
          </p:nvPr>
        </p:nvGraphicFramePr>
        <p:xfrm>
          <a:off x="6223977" y="948210"/>
          <a:ext cx="5379117" cy="3987542"/>
        </p:xfrm>
        <a:graphic>
          <a:graphicData uri="http://schemas.openxmlformats.org/drawingml/2006/table">
            <a:tbl>
              <a:tblPr firstRow="1" bandRow="1">
                <a:tableStyleId>{5940675A-B579-460E-94D1-54222C63F5DA}</a:tableStyleId>
              </a:tblPr>
              <a:tblGrid>
                <a:gridCol w="1311229">
                  <a:extLst>
                    <a:ext uri="{9D8B030D-6E8A-4147-A177-3AD203B41FA5}">
                      <a16:colId xmlns:a16="http://schemas.microsoft.com/office/drawing/2014/main" val="20000"/>
                    </a:ext>
                  </a:extLst>
                </a:gridCol>
                <a:gridCol w="920178">
                  <a:extLst>
                    <a:ext uri="{9D8B030D-6E8A-4147-A177-3AD203B41FA5}">
                      <a16:colId xmlns:a16="http://schemas.microsoft.com/office/drawing/2014/main" val="20001"/>
                    </a:ext>
                  </a:extLst>
                </a:gridCol>
                <a:gridCol w="584391">
                  <a:extLst>
                    <a:ext uri="{9D8B030D-6E8A-4147-A177-3AD203B41FA5}">
                      <a16:colId xmlns:a16="http://schemas.microsoft.com/office/drawing/2014/main" val="20002"/>
                    </a:ext>
                  </a:extLst>
                </a:gridCol>
                <a:gridCol w="584391">
                  <a:extLst>
                    <a:ext uri="{9D8B030D-6E8A-4147-A177-3AD203B41FA5}">
                      <a16:colId xmlns:a16="http://schemas.microsoft.com/office/drawing/2014/main" val="20003"/>
                    </a:ext>
                  </a:extLst>
                </a:gridCol>
                <a:gridCol w="543140">
                  <a:extLst>
                    <a:ext uri="{9D8B030D-6E8A-4147-A177-3AD203B41FA5}">
                      <a16:colId xmlns:a16="http://schemas.microsoft.com/office/drawing/2014/main" val="20004"/>
                    </a:ext>
                  </a:extLst>
                </a:gridCol>
                <a:gridCol w="708144">
                  <a:extLst>
                    <a:ext uri="{9D8B030D-6E8A-4147-A177-3AD203B41FA5}">
                      <a16:colId xmlns:a16="http://schemas.microsoft.com/office/drawing/2014/main" val="20005"/>
                    </a:ext>
                  </a:extLst>
                </a:gridCol>
                <a:gridCol w="727644">
                  <a:extLst>
                    <a:ext uri="{9D8B030D-6E8A-4147-A177-3AD203B41FA5}">
                      <a16:colId xmlns:a16="http://schemas.microsoft.com/office/drawing/2014/main" val="20006"/>
                    </a:ext>
                  </a:extLst>
                </a:gridCol>
              </a:tblGrid>
              <a:tr h="454328">
                <a:tc>
                  <a:txBody>
                    <a:bodyPr/>
                    <a:lstStyle/>
                    <a:p>
                      <a:r>
                        <a:rPr lang="en-GB" sz="1100">
                          <a:solidFill>
                            <a:schemeClr val="tx1">
                              <a:lumMod val="75000"/>
                              <a:lumOff val="25000"/>
                            </a:schemeClr>
                          </a:solidFill>
                        </a:rPr>
                        <a:t>2025 Survey </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891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1299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2329">
                <a:tc>
                  <a:txBody>
                    <a:bodyPr/>
                    <a:lstStyle/>
                    <a:p>
                      <a:r>
                        <a:rPr lang="en-GB" sz="1100">
                          <a:solidFill>
                            <a:schemeClr val="tx1">
                              <a:lumMod val="75000"/>
                              <a:lumOff val="25000"/>
                            </a:schemeClr>
                          </a:solidFill>
                        </a:rPr>
                        <a:t>Cereal or porridge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2329">
                <a:tc>
                  <a:txBody>
                    <a:bodyPr/>
                    <a:lstStyle/>
                    <a:p>
                      <a:r>
                        <a:rPr lang="en-GB" sz="1100">
                          <a:solidFill>
                            <a:schemeClr val="tx1">
                              <a:lumMod val="75000"/>
                              <a:lumOff val="25000"/>
                            </a:schemeClr>
                          </a:solidFill>
                        </a:rPr>
                        <a:t>Bread product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32329">
                <a:tc>
                  <a:txBody>
                    <a:bodyPr/>
                    <a:lstStyle/>
                    <a:p>
                      <a:r>
                        <a:rPr lang="en-GB" sz="1100">
                          <a:solidFill>
                            <a:schemeClr val="tx1">
                              <a:lumMod val="75000"/>
                              <a:lumOff val="25000"/>
                            </a:schemeClr>
                          </a:solidFill>
                        </a:rPr>
                        <a:t>Fruit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2329">
                <a:tc>
                  <a:txBody>
                    <a:bodyPr/>
                    <a:lstStyle/>
                    <a:p>
                      <a:r>
                        <a:rPr lang="en-GB" sz="1100">
                          <a:solidFill>
                            <a:schemeClr val="tx1">
                              <a:lumMod val="75000"/>
                              <a:lumOff val="25000"/>
                            </a:schemeClr>
                          </a:solidFill>
                        </a:rPr>
                        <a:t>Hot breakfast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2329">
                <a:tc>
                  <a:txBody>
                    <a:bodyPr/>
                    <a:lstStyle/>
                    <a:p>
                      <a:r>
                        <a:rPr lang="en-GB" sz="1100">
                          <a:solidFill>
                            <a:schemeClr val="tx1">
                              <a:lumMod val="75000"/>
                              <a:lumOff val="25000"/>
                            </a:schemeClr>
                          </a:solidFill>
                        </a:rPr>
                        <a:t>Yoghurt or yoghurt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32329">
                <a:tc>
                  <a:txBody>
                    <a:bodyPr/>
                    <a:lstStyle/>
                    <a:p>
                      <a:r>
                        <a:rPr lang="en-GB" sz="1100">
                          <a:solidFill>
                            <a:schemeClr val="tx1">
                              <a:lumMod val="75000"/>
                              <a:lumOff val="25000"/>
                            </a:schemeClr>
                          </a:solidFill>
                        </a:rPr>
                        <a:t>Cake, pastries, crisps,</a:t>
                      </a:r>
                      <a:r>
                        <a:rPr lang="en-GB" sz="1100" baseline="0">
                          <a:solidFill>
                            <a:schemeClr val="tx1">
                              <a:lumMod val="75000"/>
                              <a:lumOff val="25000"/>
                            </a:schemeClr>
                          </a:solidFill>
                        </a:rPr>
                        <a:t> sweets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32329">
                <a:tc>
                  <a:txBody>
                    <a:bodyPr/>
                    <a:lstStyle/>
                    <a:p>
                      <a:r>
                        <a:rPr lang="en-GB" sz="1100">
                          <a:solidFill>
                            <a:schemeClr val="tx1">
                              <a:lumMod val="75000"/>
                              <a:lumOff val="25000"/>
                            </a:schemeClr>
                          </a:solidFill>
                        </a:rPr>
                        <a:t>Only have a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32329">
                <a:tc>
                  <a:txBody>
                    <a:bodyPr/>
                    <a:lstStyle/>
                    <a:p>
                      <a:r>
                        <a:rPr lang="en-GB" sz="110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68143">
                <a:tc>
                  <a:txBody>
                    <a:bodyPr/>
                    <a:lstStyle/>
                    <a:p>
                      <a:r>
                        <a:rPr lang="en-GB" sz="1100">
                          <a:solidFill>
                            <a:schemeClr val="tx1">
                              <a:lumMod val="75000"/>
                              <a:lumOff val="25000"/>
                            </a:schemeClr>
                          </a:solidFill>
                        </a:rPr>
                        <a:t>I don’t normally have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5" name="Content Placeholder 6"/>
          <p:cNvGraphicFramePr>
            <a:graphicFrameLocks/>
          </p:cNvGraphicFramePr>
          <p:nvPr>
            <p:extLst>
              <p:ext uri="{D42A27DB-BD31-4B8C-83A1-F6EECF244321}">
                <p14:modId xmlns:p14="http://schemas.microsoft.com/office/powerpoint/2010/main" val="2024916359"/>
              </p:ext>
            </p:extLst>
          </p:nvPr>
        </p:nvGraphicFramePr>
        <p:xfrm>
          <a:off x="0" y="4075890"/>
          <a:ext cx="5719864" cy="220817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100769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75B9D-495E-706B-5569-31B0E3EE36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9B93FC-7949-B5CE-39D7-31391DBA65B6}"/>
              </a:ext>
            </a:extLst>
          </p:cNvPr>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graphicFrame>
        <p:nvGraphicFramePr>
          <p:cNvPr id="5" name="Table 4">
            <a:extLst>
              <a:ext uri="{FF2B5EF4-FFF2-40B4-BE49-F238E27FC236}">
                <a16:creationId xmlns:a16="http://schemas.microsoft.com/office/drawing/2014/main" id="{41737F2A-4A13-BFAC-1DCD-95362684BFB2}"/>
              </a:ext>
            </a:extLst>
          </p:cNvPr>
          <p:cNvGraphicFramePr>
            <a:graphicFrameLocks noGrp="1"/>
          </p:cNvGraphicFramePr>
          <p:nvPr>
            <p:extLst>
              <p:ext uri="{D42A27DB-BD31-4B8C-83A1-F6EECF244321}">
                <p14:modId xmlns:p14="http://schemas.microsoft.com/office/powerpoint/2010/main" val="1696084965"/>
              </p:ext>
            </p:extLst>
          </p:nvPr>
        </p:nvGraphicFramePr>
        <p:xfrm>
          <a:off x="298021" y="605738"/>
          <a:ext cx="11308675" cy="5705570"/>
        </p:xfrm>
        <a:graphic>
          <a:graphicData uri="http://schemas.openxmlformats.org/drawingml/2006/table">
            <a:tbl>
              <a:tblPr firstRow="1" bandRow="1">
                <a:tableStyleId>{5940675A-B579-460E-94D1-54222C63F5DA}</a:tableStyleId>
              </a:tblPr>
              <a:tblGrid>
                <a:gridCol w="1730768">
                  <a:extLst>
                    <a:ext uri="{9D8B030D-6E8A-4147-A177-3AD203B41FA5}">
                      <a16:colId xmlns:a16="http://schemas.microsoft.com/office/drawing/2014/main" val="20000"/>
                    </a:ext>
                  </a:extLst>
                </a:gridCol>
                <a:gridCol w="1051917">
                  <a:extLst>
                    <a:ext uri="{9D8B030D-6E8A-4147-A177-3AD203B41FA5}">
                      <a16:colId xmlns:a16="http://schemas.microsoft.com/office/drawing/2014/main" val="20001"/>
                    </a:ext>
                  </a:extLst>
                </a:gridCol>
                <a:gridCol w="718639">
                  <a:extLst>
                    <a:ext uri="{9D8B030D-6E8A-4147-A177-3AD203B41FA5}">
                      <a16:colId xmlns:a16="http://schemas.microsoft.com/office/drawing/2014/main" val="20002"/>
                    </a:ext>
                  </a:extLst>
                </a:gridCol>
                <a:gridCol w="791543">
                  <a:extLst>
                    <a:ext uri="{9D8B030D-6E8A-4147-A177-3AD203B41FA5}">
                      <a16:colId xmlns:a16="http://schemas.microsoft.com/office/drawing/2014/main" val="20003"/>
                    </a:ext>
                  </a:extLst>
                </a:gridCol>
                <a:gridCol w="791543">
                  <a:extLst>
                    <a:ext uri="{9D8B030D-6E8A-4147-A177-3AD203B41FA5}">
                      <a16:colId xmlns:a16="http://schemas.microsoft.com/office/drawing/2014/main" val="1907679162"/>
                    </a:ext>
                  </a:extLst>
                </a:gridCol>
                <a:gridCol w="791543">
                  <a:extLst>
                    <a:ext uri="{9D8B030D-6E8A-4147-A177-3AD203B41FA5}">
                      <a16:colId xmlns:a16="http://schemas.microsoft.com/office/drawing/2014/main" val="1455685257"/>
                    </a:ext>
                  </a:extLst>
                </a:gridCol>
                <a:gridCol w="791543">
                  <a:extLst>
                    <a:ext uri="{9D8B030D-6E8A-4147-A177-3AD203B41FA5}">
                      <a16:colId xmlns:a16="http://schemas.microsoft.com/office/drawing/2014/main" val="3340827983"/>
                    </a:ext>
                  </a:extLst>
                </a:gridCol>
                <a:gridCol w="791543">
                  <a:extLst>
                    <a:ext uri="{9D8B030D-6E8A-4147-A177-3AD203B41FA5}">
                      <a16:colId xmlns:a16="http://schemas.microsoft.com/office/drawing/2014/main" val="3577928822"/>
                    </a:ext>
                  </a:extLst>
                </a:gridCol>
                <a:gridCol w="791543">
                  <a:extLst>
                    <a:ext uri="{9D8B030D-6E8A-4147-A177-3AD203B41FA5}">
                      <a16:colId xmlns:a16="http://schemas.microsoft.com/office/drawing/2014/main" val="3505464716"/>
                    </a:ext>
                  </a:extLst>
                </a:gridCol>
                <a:gridCol w="791543">
                  <a:extLst>
                    <a:ext uri="{9D8B030D-6E8A-4147-A177-3AD203B41FA5}">
                      <a16:colId xmlns:a16="http://schemas.microsoft.com/office/drawing/2014/main" val="3595123889"/>
                    </a:ext>
                  </a:extLst>
                </a:gridCol>
                <a:gridCol w="791543">
                  <a:extLst>
                    <a:ext uri="{9D8B030D-6E8A-4147-A177-3AD203B41FA5}">
                      <a16:colId xmlns:a16="http://schemas.microsoft.com/office/drawing/2014/main" val="672400424"/>
                    </a:ext>
                  </a:extLst>
                </a:gridCol>
                <a:gridCol w="791543">
                  <a:extLst>
                    <a:ext uri="{9D8B030D-6E8A-4147-A177-3AD203B41FA5}">
                      <a16:colId xmlns:a16="http://schemas.microsoft.com/office/drawing/2014/main" val="2394096716"/>
                    </a:ext>
                  </a:extLst>
                </a:gridCol>
                <a:gridCol w="683464">
                  <a:extLst>
                    <a:ext uri="{9D8B030D-6E8A-4147-A177-3AD203B41FA5}">
                      <a16:colId xmlns:a16="http://schemas.microsoft.com/office/drawing/2014/main" val="20004"/>
                    </a:ext>
                  </a:extLst>
                </a:gridCol>
              </a:tblGrid>
              <a:tr h="494141">
                <a:tc>
                  <a:txBody>
                    <a:bodyPr/>
                    <a:lstStyle/>
                    <a:p>
                      <a:r>
                        <a:rPr lang="en-GB" sz="1100" i="1">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0890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7973">
                <a:tc gridSpan="13">
                  <a:txBody>
                    <a:bodyPr/>
                    <a:lstStyle/>
                    <a:p>
                      <a:r>
                        <a:rPr lang="en-US" sz="1100" b="1" i="1" dirty="0">
                          <a:solidFill>
                            <a:schemeClr val="tx1">
                              <a:lumMod val="75000"/>
                              <a:lumOff val="25000"/>
                            </a:schemeClr>
                          </a:solidFill>
                        </a:rPr>
                        <a:t>What do you usually eat before starting school?</a:t>
                      </a:r>
                      <a:endParaRPr lang="en-GB" sz="1100" b="1"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213895763"/>
                  </a:ext>
                </a:extLst>
              </a:tr>
              <a:tr h="267973">
                <a:tc>
                  <a:txBody>
                    <a:bodyPr/>
                    <a:lstStyle/>
                    <a:p>
                      <a:r>
                        <a:rPr lang="en-GB" sz="1100" b="0" dirty="0">
                          <a:solidFill>
                            <a:schemeClr val="tx1">
                              <a:lumMod val="75000"/>
                              <a:lumOff val="25000"/>
                            </a:schemeClr>
                          </a:solidFill>
                        </a:rPr>
                        <a:t>Cereal or porridge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67973">
                <a:tc>
                  <a:txBody>
                    <a:bodyPr/>
                    <a:lstStyle/>
                    <a:p>
                      <a:r>
                        <a:rPr lang="en-GB" sz="1100" b="0" dirty="0">
                          <a:solidFill>
                            <a:schemeClr val="tx1">
                              <a:lumMod val="75000"/>
                              <a:lumOff val="25000"/>
                            </a:schemeClr>
                          </a:solidFill>
                        </a:rPr>
                        <a:t>Bread product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7973">
                <a:tc>
                  <a:txBody>
                    <a:bodyPr/>
                    <a:lstStyle/>
                    <a:p>
                      <a:r>
                        <a:rPr lang="en-GB" sz="1100" b="0" dirty="0">
                          <a:solidFill>
                            <a:schemeClr val="tx1">
                              <a:lumMod val="75000"/>
                              <a:lumOff val="25000"/>
                            </a:schemeClr>
                          </a:solidFill>
                        </a:rPr>
                        <a:t>Fruit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67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lumMod val="75000"/>
                              <a:lumOff val="25000"/>
                            </a:schemeClr>
                          </a:solidFill>
                        </a:rPr>
                        <a:t>Hot breakfast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50663705"/>
                  </a:ext>
                </a:extLst>
              </a:tr>
              <a:tr h="267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lumMod val="75000"/>
                              <a:lumOff val="25000"/>
                            </a:schemeClr>
                          </a:solidFill>
                        </a:rPr>
                        <a:t>Yoghurt or yoghurt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44085">
                <a:tc>
                  <a:txBody>
                    <a:bodyPr/>
                    <a:lstStyle/>
                    <a:p>
                      <a:r>
                        <a:rPr lang="en-GB" sz="1100" b="0" dirty="0">
                          <a:solidFill>
                            <a:schemeClr val="tx1">
                              <a:lumMod val="75000"/>
                              <a:lumOff val="25000"/>
                            </a:schemeClr>
                          </a:solidFill>
                        </a:rPr>
                        <a:t>Cake, pastries, crisps,</a:t>
                      </a:r>
                      <a:r>
                        <a:rPr lang="en-GB" sz="1100" b="0" baseline="0" dirty="0">
                          <a:solidFill>
                            <a:schemeClr val="tx1">
                              <a:lumMod val="75000"/>
                              <a:lumOff val="25000"/>
                            </a:schemeClr>
                          </a:solidFill>
                        </a:rPr>
                        <a:t> sweets</a:t>
                      </a:r>
                      <a:endParaRPr lang="en-GB" sz="1100" b="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67973">
                <a:tc>
                  <a:txBody>
                    <a:bodyPr/>
                    <a:lstStyle/>
                    <a:p>
                      <a:r>
                        <a:rPr lang="en-GB" sz="1100" b="0" dirty="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67973">
                <a:tc>
                  <a:txBody>
                    <a:bodyPr/>
                    <a:lstStyle/>
                    <a:p>
                      <a:r>
                        <a:rPr lang="en-GB" sz="1100" b="0" dirty="0">
                          <a:solidFill>
                            <a:schemeClr val="tx1">
                              <a:lumMod val="75000"/>
                              <a:lumOff val="25000"/>
                            </a:schemeClr>
                          </a:solidFill>
                        </a:rPr>
                        <a:t>I only have a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58398386"/>
                  </a:ext>
                </a:extLst>
              </a:tr>
              <a:tr h="475686">
                <a:tc>
                  <a:txBody>
                    <a:bodyPr/>
                    <a:lstStyle/>
                    <a:p>
                      <a:r>
                        <a:rPr lang="en-GB" sz="1100" b="0" dirty="0">
                          <a:solidFill>
                            <a:schemeClr val="tx1">
                              <a:lumMod val="75000"/>
                              <a:lumOff val="25000"/>
                            </a:schemeClr>
                          </a:solidFill>
                        </a:rPr>
                        <a:t>I don’t normally have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9%</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191235">
                <a:tc gridSpan="13">
                  <a:txBody>
                    <a:bodyPr/>
                    <a:lstStyle/>
                    <a:p>
                      <a:r>
                        <a:rPr lang="en-US" sz="1100" b="1" i="1" dirty="0">
                          <a:solidFill>
                            <a:schemeClr val="tx1">
                              <a:lumMod val="75000"/>
                              <a:lumOff val="25000"/>
                            </a:schemeClr>
                          </a:solidFill>
                        </a:rPr>
                        <a:t>What do you do for lunch?</a:t>
                      </a:r>
                      <a:endParaRPr lang="en-GB" sz="1100" b="1"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hMerge="1">
                  <a:txBody>
                    <a:bodyPr/>
                    <a:lstStyle/>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32721353"/>
                  </a:ext>
                </a:extLst>
              </a:tr>
              <a:tr h="191235">
                <a:tc>
                  <a:txBody>
                    <a:bodyPr/>
                    <a:lstStyle/>
                    <a:p>
                      <a:r>
                        <a:rPr lang="en-GB" sz="1100" dirty="0">
                          <a:solidFill>
                            <a:schemeClr val="tx1">
                              <a:lumMod val="75000"/>
                              <a:lumOff val="25000"/>
                            </a:schemeClr>
                          </a:solidFill>
                        </a:rPr>
                        <a:t>School dinners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83%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62%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52%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4230000"/>
                  </a:ext>
                </a:extLst>
              </a:tr>
              <a:tr h="191235">
                <a:tc>
                  <a:txBody>
                    <a:bodyPr/>
                    <a:lstStyle/>
                    <a:p>
                      <a:r>
                        <a:rPr lang="en-GB" sz="1100" dirty="0">
                          <a:solidFill>
                            <a:schemeClr val="tx1">
                              <a:lumMod val="75000"/>
                              <a:lumOff val="25000"/>
                            </a:schemeClr>
                          </a:solidFill>
                        </a:rPr>
                        <a:t>Packed lunch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46%</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37%</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48%</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6597043"/>
                  </a:ext>
                </a:extLst>
              </a:tr>
              <a:tr h="231463">
                <a:tc>
                  <a:txBody>
                    <a:bodyPr/>
                    <a:lstStyle/>
                    <a:p>
                      <a:r>
                        <a:rPr lang="en-GB" sz="1100" dirty="0">
                          <a:solidFill>
                            <a:schemeClr val="tx1">
                              <a:lumMod val="75000"/>
                              <a:lumOff val="25000"/>
                            </a:schemeClr>
                          </a:solidFill>
                        </a:rPr>
                        <a:t>I don’t have lunch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555303"/>
                  </a:ext>
                </a:extLst>
              </a:tr>
              <a:tr h="191235">
                <a:tc>
                  <a:txBody>
                    <a:bodyPr/>
                    <a:lstStyle/>
                    <a:p>
                      <a:r>
                        <a:rPr lang="en-GB" sz="1100" dirty="0">
                          <a:solidFill>
                            <a:schemeClr val="tx1">
                              <a:lumMod val="75000"/>
                              <a:lumOff val="25000"/>
                            </a:schemeClr>
                          </a:solidFill>
                        </a:rPr>
                        <a:t>Buy lunch from a takeaway or shop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268172016"/>
                  </a:ext>
                </a:extLst>
              </a:tr>
              <a:tr h="191235">
                <a:tc>
                  <a:txBody>
                    <a:bodyPr/>
                    <a:lstStyle/>
                    <a:p>
                      <a:r>
                        <a:rPr lang="en-US" sz="1100" dirty="0">
                          <a:solidFill>
                            <a:schemeClr val="tx1">
                              <a:lumMod val="75000"/>
                              <a:lumOff val="25000"/>
                            </a:schemeClr>
                          </a:solidFill>
                        </a:rPr>
                        <a:t>Go home for lunch</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tx1">
                              <a:lumMod val="75000"/>
                              <a:lumOff val="25000"/>
                            </a:schemeClr>
                          </a:solidFill>
                          <a:effectLst/>
                          <a:latin typeface="+mn-lt"/>
                          <a:ea typeface="+mn-ea"/>
                          <a:cs typeface="+mn-cs"/>
                        </a:rPr>
                        <a:t>0.2%</a:t>
                      </a:r>
                      <a:endParaRPr lang="en-GB" sz="1100" b="0" i="0" u="none" strike="noStrike" kern="1200" dirty="0">
                        <a:solidFill>
                          <a:schemeClr val="tx1">
                            <a:lumMod val="75000"/>
                            <a:lumOff val="25000"/>
                          </a:schemeClr>
                        </a:solidFill>
                        <a:effectLst/>
                        <a:latin typeface="+mn-lt"/>
                        <a:ea typeface="+mn-ea"/>
                        <a:cs typeface="+mn-cs"/>
                      </a:endParaRPr>
                    </a:p>
                    <a:p>
                      <a:pPr marL="0" algn="ctr" defTabSz="914400" rtl="0" eaLnBrk="1" fontAlgn="b" latinLnBrk="0" hangingPunct="1"/>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0.4%</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0.5%</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1%</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0.2%</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0.3%</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lumMod val="75000"/>
                              <a:lumOff val="25000"/>
                            </a:schemeClr>
                          </a:solidFill>
                          <a:effectLst/>
                          <a:latin typeface="+mn-lt"/>
                          <a:ea typeface="+mn-ea"/>
                          <a:cs typeface="+mn-cs"/>
                        </a:rPr>
                        <a:t>0%</a:t>
                      </a:r>
                      <a:endParaRPr lang="en-GB" sz="1100" b="0" i="0" u="none" strike="noStrike" kern="1200" dirty="0">
                        <a:solidFill>
                          <a:schemeClr val="tx1">
                            <a:lumMod val="75000"/>
                            <a:lumOff val="25000"/>
                          </a:schemeClr>
                        </a:solidFill>
                        <a:effectLst/>
                        <a:latin typeface="+mn-lt"/>
                        <a:ea typeface="+mn-ea"/>
                        <a:cs typeface="+mn-cs"/>
                      </a:endParaRP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12807407"/>
                  </a:ext>
                </a:extLst>
              </a:tr>
            </a:tbl>
          </a:graphicData>
        </a:graphic>
      </p:graphicFrame>
    </p:spTree>
    <p:extLst>
      <p:ext uri="{BB962C8B-B14F-4D97-AF65-F5344CB8AC3E}">
        <p14:creationId xmlns:p14="http://schemas.microsoft.com/office/powerpoint/2010/main" val="382000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a:t>Of those pupils who are not having breakfast, 63% say they don’t have breakfast because they don’t feel hungry, a further 38% say they don’t have enough time to eat. </a:t>
            </a:r>
            <a:br>
              <a:rPr lang="en-GB" sz="1600"/>
            </a:br>
            <a:r>
              <a:rPr lang="en-GB" sz="1200"/>
              <a:t>(Please note the base for FSM, SEN, pupils with a disability, young carers and ethnic minority groups are all low.)</a:t>
            </a:r>
            <a:endParaRPr lang="en-GB" sz="1600"/>
          </a:p>
        </p:txBody>
      </p:sp>
      <p:sp>
        <p:nvSpPr>
          <p:cNvPr id="6" name="TextBox 5"/>
          <p:cNvSpPr txBox="1"/>
          <p:nvPr/>
        </p:nvSpPr>
        <p:spPr>
          <a:xfrm>
            <a:off x="183019" y="6214512"/>
            <a:ext cx="5285843" cy="553998"/>
          </a:xfrm>
          <a:prstGeom prst="rect">
            <a:avLst/>
          </a:prstGeom>
          <a:noFill/>
        </p:spPr>
        <p:txBody>
          <a:bodyPr wrap="square" rtlCol="0" anchor="b" anchorCtr="0">
            <a:spAutoFit/>
          </a:bodyPr>
          <a:lstStyle/>
          <a:p>
            <a:r>
              <a:rPr lang="en-GB" sz="1000">
                <a:solidFill>
                  <a:srgbClr val="002060"/>
                </a:solidFill>
              </a:rPr>
              <a:t>Q: If you don’t normally have anything to eat or drink, or only have a drink before starting school, why is this (tick all that apply)? </a:t>
            </a:r>
            <a:r>
              <a:rPr lang="en-GB" sz="1000" i="1">
                <a:solidFill>
                  <a:srgbClr val="002060"/>
                </a:solidFill>
              </a:rPr>
              <a:t>Introduced in 2023.</a:t>
            </a:r>
            <a:endParaRPr lang="en-GB" sz="1000">
              <a:solidFill>
                <a:srgbClr val="002060"/>
              </a:solidFill>
            </a:endParaRPr>
          </a:p>
          <a:p>
            <a:r>
              <a:rPr lang="en-GB" sz="1000" i="1">
                <a:solidFill>
                  <a:srgbClr val="002060"/>
                </a:solidFill>
              </a:rPr>
              <a:t>Base: All valid respondents, 2023 n=324, 2024 n=371, 2025 n=341.</a:t>
            </a:r>
          </a:p>
        </p:txBody>
      </p:sp>
      <p:graphicFrame>
        <p:nvGraphicFramePr>
          <p:cNvPr id="13" name="Table 12"/>
          <p:cNvGraphicFramePr>
            <a:graphicFrameLocks noGrp="1"/>
          </p:cNvGraphicFramePr>
          <p:nvPr>
            <p:extLst>
              <p:ext uri="{D42A27DB-BD31-4B8C-83A1-F6EECF244321}">
                <p14:modId xmlns:p14="http://schemas.microsoft.com/office/powerpoint/2010/main" val="3953721550"/>
              </p:ext>
            </p:extLst>
          </p:nvPr>
        </p:nvGraphicFramePr>
        <p:xfrm>
          <a:off x="4731798" y="1182911"/>
          <a:ext cx="6908325" cy="2256736"/>
        </p:xfrm>
        <a:graphic>
          <a:graphicData uri="http://schemas.openxmlformats.org/drawingml/2006/table">
            <a:tbl>
              <a:tblPr firstRow="1" bandRow="1">
                <a:tableStyleId>{5940675A-B579-460E-94D1-54222C63F5DA}</a:tableStyleId>
              </a:tblPr>
              <a:tblGrid>
                <a:gridCol w="2032814">
                  <a:extLst>
                    <a:ext uri="{9D8B030D-6E8A-4147-A177-3AD203B41FA5}">
                      <a16:colId xmlns:a16="http://schemas.microsoft.com/office/drawing/2014/main" val="20000"/>
                    </a:ext>
                  </a:extLst>
                </a:gridCol>
                <a:gridCol w="764351">
                  <a:extLst>
                    <a:ext uri="{9D8B030D-6E8A-4147-A177-3AD203B41FA5}">
                      <a16:colId xmlns:a16="http://schemas.microsoft.com/office/drawing/2014/main" val="20001"/>
                    </a:ext>
                  </a:extLst>
                </a:gridCol>
                <a:gridCol w="781728">
                  <a:extLst>
                    <a:ext uri="{9D8B030D-6E8A-4147-A177-3AD203B41FA5}">
                      <a16:colId xmlns:a16="http://schemas.microsoft.com/office/drawing/2014/main" val="20002"/>
                    </a:ext>
                  </a:extLst>
                </a:gridCol>
                <a:gridCol w="832358">
                  <a:extLst>
                    <a:ext uri="{9D8B030D-6E8A-4147-A177-3AD203B41FA5}">
                      <a16:colId xmlns:a16="http://schemas.microsoft.com/office/drawing/2014/main" val="20003"/>
                    </a:ext>
                  </a:extLst>
                </a:gridCol>
                <a:gridCol w="832358">
                  <a:extLst>
                    <a:ext uri="{9D8B030D-6E8A-4147-A177-3AD203B41FA5}">
                      <a16:colId xmlns:a16="http://schemas.microsoft.com/office/drawing/2014/main" val="20004"/>
                    </a:ext>
                  </a:extLst>
                </a:gridCol>
                <a:gridCol w="832358">
                  <a:extLst>
                    <a:ext uri="{9D8B030D-6E8A-4147-A177-3AD203B41FA5}">
                      <a16:colId xmlns:a16="http://schemas.microsoft.com/office/drawing/2014/main" val="20005"/>
                    </a:ext>
                  </a:extLst>
                </a:gridCol>
                <a:gridCol w="832358">
                  <a:extLst>
                    <a:ext uri="{9D8B030D-6E8A-4147-A177-3AD203B41FA5}">
                      <a16:colId xmlns:a16="http://schemas.microsoft.com/office/drawing/2014/main" val="20006"/>
                    </a:ext>
                  </a:extLst>
                </a:gridCol>
              </a:tblGrid>
              <a:tr h="39530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10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10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10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10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76373496"/>
              </p:ext>
            </p:extLst>
          </p:nvPr>
        </p:nvGraphicFramePr>
        <p:xfrm>
          <a:off x="4724874" y="3598737"/>
          <a:ext cx="6908325" cy="2445038"/>
        </p:xfrm>
        <a:graphic>
          <a:graphicData uri="http://schemas.openxmlformats.org/drawingml/2006/table">
            <a:tbl>
              <a:tblPr firstRow="1" bandRow="1">
                <a:tableStyleId>{5940675A-B579-460E-94D1-54222C63F5DA}</a:tableStyleId>
              </a:tblPr>
              <a:tblGrid>
                <a:gridCol w="2028426">
                  <a:extLst>
                    <a:ext uri="{9D8B030D-6E8A-4147-A177-3AD203B41FA5}">
                      <a16:colId xmlns:a16="http://schemas.microsoft.com/office/drawing/2014/main" val="20000"/>
                    </a:ext>
                  </a:extLst>
                </a:gridCol>
                <a:gridCol w="773271">
                  <a:extLst>
                    <a:ext uri="{9D8B030D-6E8A-4147-A177-3AD203B41FA5}">
                      <a16:colId xmlns:a16="http://schemas.microsoft.com/office/drawing/2014/main" val="20001"/>
                    </a:ext>
                  </a:extLst>
                </a:gridCol>
                <a:gridCol w="838675">
                  <a:extLst>
                    <a:ext uri="{9D8B030D-6E8A-4147-A177-3AD203B41FA5}">
                      <a16:colId xmlns:a16="http://schemas.microsoft.com/office/drawing/2014/main" val="20002"/>
                    </a:ext>
                  </a:extLst>
                </a:gridCol>
                <a:gridCol w="763453">
                  <a:extLst>
                    <a:ext uri="{9D8B030D-6E8A-4147-A177-3AD203B41FA5}">
                      <a16:colId xmlns:a16="http://schemas.microsoft.com/office/drawing/2014/main" val="20003"/>
                    </a:ext>
                  </a:extLst>
                </a:gridCol>
                <a:gridCol w="866403">
                  <a:extLst>
                    <a:ext uri="{9D8B030D-6E8A-4147-A177-3AD203B41FA5}">
                      <a16:colId xmlns:a16="http://schemas.microsoft.com/office/drawing/2014/main" val="20004"/>
                    </a:ext>
                  </a:extLst>
                </a:gridCol>
                <a:gridCol w="861879">
                  <a:extLst>
                    <a:ext uri="{9D8B030D-6E8A-4147-A177-3AD203B41FA5}">
                      <a16:colId xmlns:a16="http://schemas.microsoft.com/office/drawing/2014/main" val="20005"/>
                    </a:ext>
                  </a:extLst>
                </a:gridCol>
                <a:gridCol w="776218">
                  <a:extLst>
                    <a:ext uri="{9D8B030D-6E8A-4147-A177-3AD203B41FA5}">
                      <a16:colId xmlns:a16="http://schemas.microsoft.com/office/drawing/2014/main" val="20006"/>
                    </a:ext>
                  </a:extLst>
                </a:gridCol>
              </a:tblGrid>
              <a:tr h="406691">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01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9079">
                <a:tc>
                  <a:txBody>
                    <a:bodyPr/>
                    <a:lstStyle/>
                    <a:p>
                      <a:r>
                        <a:rPr lang="en-GB" sz="110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69079">
                <a:tc>
                  <a:txBody>
                    <a:bodyPr/>
                    <a:lstStyle/>
                    <a:p>
                      <a:r>
                        <a:rPr lang="en-GB" sz="110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9079">
                <a:tc>
                  <a:txBody>
                    <a:bodyPr/>
                    <a:lstStyle/>
                    <a:p>
                      <a:r>
                        <a:rPr lang="en-GB" sz="110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69079">
                <a:tc>
                  <a:txBody>
                    <a:bodyPr/>
                    <a:lstStyle/>
                    <a:p>
                      <a:r>
                        <a:rPr lang="en-GB" sz="110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Chart 13"/>
          <p:cNvGraphicFramePr/>
          <p:nvPr>
            <p:extLst>
              <p:ext uri="{D42A27DB-BD31-4B8C-83A1-F6EECF244321}">
                <p14:modId xmlns:p14="http://schemas.microsoft.com/office/powerpoint/2010/main" val="1657713943"/>
              </p:ext>
            </p:extLst>
          </p:nvPr>
        </p:nvGraphicFramePr>
        <p:xfrm>
          <a:off x="183017" y="1080000"/>
          <a:ext cx="4291705" cy="37157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2A4A4E0-4B30-B081-6142-52DEF457C647}"/>
              </a:ext>
            </a:extLst>
          </p:cNvPr>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301582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a:t>77% of pupils say they can eat with their friends and 62% say they have enough time to eat.</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a:solidFill>
                  <a:srgbClr val="002060"/>
                </a:solidFill>
              </a:rPr>
              <a:t>Q: When you eat meals during the day, which of the following apply? (Tick all that apply)</a:t>
            </a:r>
          </a:p>
          <a:p>
            <a:r>
              <a:rPr lang="en-GB" sz="1000" i="1">
                <a:solidFill>
                  <a:srgbClr val="002060"/>
                </a:solidFill>
              </a:rPr>
              <a:t>Introduced in 2021. Base: All valid respondents, 2023 n=2,453, 2024 n=2,640, 2025 n=2,404.</a:t>
            </a:r>
          </a:p>
        </p:txBody>
      </p:sp>
      <p:sp>
        <p:nvSpPr>
          <p:cNvPr id="11" name="Rectangle 10"/>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graphicFrame>
        <p:nvGraphicFramePr>
          <p:cNvPr id="14" name="Chart 13"/>
          <p:cNvGraphicFramePr/>
          <p:nvPr>
            <p:extLst>
              <p:ext uri="{D42A27DB-BD31-4B8C-83A1-F6EECF244321}">
                <p14:modId xmlns:p14="http://schemas.microsoft.com/office/powerpoint/2010/main" val="4139635511"/>
              </p:ext>
            </p:extLst>
          </p:nvPr>
        </p:nvGraphicFramePr>
        <p:xfrm>
          <a:off x="183600" y="835200"/>
          <a:ext cx="10998206" cy="5130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62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a:t>Girls are the group most likely to eat with friends. Young carers have the lowest amount of pupils that feel they have enough time to eat. </a:t>
            </a:r>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a:solidFill>
                  <a:srgbClr val="002060"/>
                </a:solidFill>
                <a:latin typeface="+mn-lt"/>
              </a:rPr>
              <a:t>Q: When you eat meals during the day, which of the following apply? (Tick all that apply). </a:t>
            </a:r>
            <a:r>
              <a:rPr lang="en-GB" sz="1000" i="1">
                <a:solidFill>
                  <a:srgbClr val="002060"/>
                </a:solidFill>
                <a:latin typeface="+mn-lt"/>
              </a:rPr>
              <a:t>Introduced in 2021.</a:t>
            </a:r>
          </a:p>
        </p:txBody>
      </p:sp>
      <p:graphicFrame>
        <p:nvGraphicFramePr>
          <p:cNvPr id="6" name="Table 5"/>
          <p:cNvGraphicFramePr>
            <a:graphicFrameLocks noGrp="1"/>
          </p:cNvGraphicFramePr>
          <p:nvPr>
            <p:extLst>
              <p:ext uri="{D42A27DB-BD31-4B8C-83A1-F6EECF244321}">
                <p14:modId xmlns:p14="http://schemas.microsoft.com/office/powerpoint/2010/main" val="627127072"/>
              </p:ext>
            </p:extLst>
          </p:nvPr>
        </p:nvGraphicFramePr>
        <p:xfrm>
          <a:off x="375139" y="962776"/>
          <a:ext cx="11258063" cy="3200660"/>
        </p:xfrm>
        <a:graphic>
          <a:graphicData uri="http://schemas.openxmlformats.org/drawingml/2006/table">
            <a:tbl>
              <a:tblPr firstRow="1" bandRow="1">
                <a:tableStyleId>{5940675A-B579-460E-94D1-54222C63F5DA}</a:tableStyleId>
              </a:tblPr>
              <a:tblGrid>
                <a:gridCol w="2664239">
                  <a:extLst>
                    <a:ext uri="{9D8B030D-6E8A-4147-A177-3AD203B41FA5}">
                      <a16:colId xmlns:a16="http://schemas.microsoft.com/office/drawing/2014/main" val="20000"/>
                    </a:ext>
                  </a:extLst>
                </a:gridCol>
                <a:gridCol w="716152">
                  <a:extLst>
                    <a:ext uri="{9D8B030D-6E8A-4147-A177-3AD203B41FA5}">
                      <a16:colId xmlns:a16="http://schemas.microsoft.com/office/drawing/2014/main" val="20001"/>
                    </a:ext>
                  </a:extLst>
                </a:gridCol>
                <a:gridCol w="716152">
                  <a:extLst>
                    <a:ext uri="{9D8B030D-6E8A-4147-A177-3AD203B41FA5}">
                      <a16:colId xmlns:a16="http://schemas.microsoft.com/office/drawing/2014/main" val="20002"/>
                    </a:ext>
                  </a:extLst>
                </a:gridCol>
                <a:gridCol w="716152">
                  <a:extLst>
                    <a:ext uri="{9D8B030D-6E8A-4147-A177-3AD203B41FA5}">
                      <a16:colId xmlns:a16="http://schemas.microsoft.com/office/drawing/2014/main" val="20003"/>
                    </a:ext>
                  </a:extLst>
                </a:gridCol>
                <a:gridCol w="716152">
                  <a:extLst>
                    <a:ext uri="{9D8B030D-6E8A-4147-A177-3AD203B41FA5}">
                      <a16:colId xmlns:a16="http://schemas.microsoft.com/office/drawing/2014/main" val="20004"/>
                    </a:ext>
                  </a:extLst>
                </a:gridCol>
                <a:gridCol w="716152">
                  <a:extLst>
                    <a:ext uri="{9D8B030D-6E8A-4147-A177-3AD203B41FA5}">
                      <a16:colId xmlns:a16="http://schemas.microsoft.com/office/drawing/2014/main" val="20005"/>
                    </a:ext>
                  </a:extLst>
                </a:gridCol>
                <a:gridCol w="716152">
                  <a:extLst>
                    <a:ext uri="{9D8B030D-6E8A-4147-A177-3AD203B41FA5}">
                      <a16:colId xmlns:a16="http://schemas.microsoft.com/office/drawing/2014/main" val="20006"/>
                    </a:ext>
                  </a:extLst>
                </a:gridCol>
                <a:gridCol w="664637">
                  <a:extLst>
                    <a:ext uri="{9D8B030D-6E8A-4147-A177-3AD203B41FA5}">
                      <a16:colId xmlns:a16="http://schemas.microsoft.com/office/drawing/2014/main" val="20007"/>
                    </a:ext>
                  </a:extLst>
                </a:gridCol>
                <a:gridCol w="767667">
                  <a:extLst>
                    <a:ext uri="{9D8B030D-6E8A-4147-A177-3AD203B41FA5}">
                      <a16:colId xmlns:a16="http://schemas.microsoft.com/office/drawing/2014/main" val="20008"/>
                    </a:ext>
                  </a:extLst>
                </a:gridCol>
                <a:gridCol w="635794">
                  <a:extLst>
                    <a:ext uri="{9D8B030D-6E8A-4147-A177-3AD203B41FA5}">
                      <a16:colId xmlns:a16="http://schemas.microsoft.com/office/drawing/2014/main" val="20009"/>
                    </a:ext>
                  </a:extLst>
                </a:gridCol>
                <a:gridCol w="796510">
                  <a:extLst>
                    <a:ext uri="{9D8B030D-6E8A-4147-A177-3AD203B41FA5}">
                      <a16:colId xmlns:a16="http://schemas.microsoft.com/office/drawing/2014/main" val="20010"/>
                    </a:ext>
                  </a:extLst>
                </a:gridCol>
                <a:gridCol w="716152">
                  <a:extLst>
                    <a:ext uri="{9D8B030D-6E8A-4147-A177-3AD203B41FA5}">
                      <a16:colId xmlns:a16="http://schemas.microsoft.com/office/drawing/2014/main" val="20011"/>
                    </a:ext>
                  </a:extLst>
                </a:gridCol>
                <a:gridCol w="716152">
                  <a:extLst>
                    <a:ext uri="{9D8B030D-6E8A-4147-A177-3AD203B41FA5}">
                      <a16:colId xmlns:a16="http://schemas.microsoft.com/office/drawing/2014/main" val="2817439607"/>
                    </a:ext>
                  </a:extLst>
                </a:gridCol>
              </a:tblGrid>
              <a:tr h="66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17287">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7287">
                <a:tc>
                  <a:txBody>
                    <a:bodyPr/>
                    <a:lstStyle/>
                    <a:p>
                      <a:r>
                        <a:rPr lang="en-GB" sz="1100">
                          <a:solidFill>
                            <a:schemeClr val="tx1">
                              <a:lumMod val="75000"/>
                              <a:lumOff val="25000"/>
                            </a:schemeClr>
                          </a:solidFill>
                        </a:rPr>
                        <a:t>I can eat with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7287">
                <a:tc>
                  <a:txBody>
                    <a:bodyPr/>
                    <a:lstStyle/>
                    <a:p>
                      <a:r>
                        <a:rPr lang="en-GB" sz="1100">
                          <a:solidFill>
                            <a:schemeClr val="tx1">
                              <a:lumMod val="75000"/>
                              <a:lumOff val="25000"/>
                            </a:schemeClr>
                          </a:solidFill>
                        </a:rPr>
                        <a:t>I have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can choose what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There is a nice space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choose to have the same as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Teachers eat in the same place as 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17287">
                <a:tc>
                  <a:txBody>
                    <a:bodyPr/>
                    <a:lstStyle/>
                    <a:p>
                      <a:r>
                        <a:rPr lang="en-GB" sz="110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284367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92941322"/>
              </p:ext>
            </p:extLst>
          </p:nvPr>
        </p:nvGraphicFramePr>
        <p:xfrm>
          <a:off x="-397565" y="1043607"/>
          <a:ext cx="4812243" cy="253447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a:t>26% of all pupils go food shopping with their parents/carers, and 37% get the food they asked for/chose. Year 6 (42%) are more likely to get the food that they choose than Year 4 (32%) but are the group least likely to go food shopping. </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a:solidFill>
                  <a:srgbClr val="002060"/>
                </a:solidFill>
              </a:rPr>
              <a:t>Q: When your parent/carer goes shopping for food, do you go with them? </a:t>
            </a:r>
          </a:p>
          <a:p>
            <a:r>
              <a:rPr lang="en-GB" sz="1000">
                <a:solidFill>
                  <a:srgbClr val="002060"/>
                </a:solidFill>
              </a:rPr>
              <a:t>Q: Do you get the food that you ask for when your parent/carer goes shopping?</a:t>
            </a:r>
          </a:p>
          <a:p>
            <a:r>
              <a:rPr lang="en-GB" sz="1000" i="1">
                <a:solidFill>
                  <a:srgbClr val="002060"/>
                </a:solidFill>
              </a:rPr>
              <a:t>Introduced in 2021. Base: All valid respondents, 2023 n=2,453, 2024 n=2,640, 2025 n=2,404.</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graphicFrame>
        <p:nvGraphicFramePr>
          <p:cNvPr id="13" name="Table 12"/>
          <p:cNvGraphicFramePr>
            <a:graphicFrameLocks noGrp="1"/>
          </p:cNvGraphicFramePr>
          <p:nvPr>
            <p:extLst>
              <p:ext uri="{D42A27DB-BD31-4B8C-83A1-F6EECF244321}">
                <p14:modId xmlns:p14="http://schemas.microsoft.com/office/powerpoint/2010/main" val="1467419321"/>
              </p:ext>
            </p:extLst>
          </p:nvPr>
        </p:nvGraphicFramePr>
        <p:xfrm>
          <a:off x="5340484" y="1497409"/>
          <a:ext cx="6292716" cy="1626873"/>
        </p:xfrm>
        <a:graphic>
          <a:graphicData uri="http://schemas.openxmlformats.org/drawingml/2006/table">
            <a:tbl>
              <a:tblPr firstRow="1" bandRow="1">
                <a:tableStyleId>{5940675A-B579-460E-94D1-54222C63F5DA}</a:tableStyleId>
              </a:tblPr>
              <a:tblGrid>
                <a:gridCol w="1748613">
                  <a:extLst>
                    <a:ext uri="{9D8B030D-6E8A-4147-A177-3AD203B41FA5}">
                      <a16:colId xmlns:a16="http://schemas.microsoft.com/office/drawing/2014/main" val="20000"/>
                    </a:ext>
                  </a:extLst>
                </a:gridCol>
                <a:gridCol w="803421">
                  <a:extLst>
                    <a:ext uri="{9D8B030D-6E8A-4147-A177-3AD203B41FA5}">
                      <a16:colId xmlns:a16="http://schemas.microsoft.com/office/drawing/2014/main" val="20001"/>
                    </a:ext>
                  </a:extLst>
                </a:gridCol>
                <a:gridCol w="711282">
                  <a:extLst>
                    <a:ext uri="{9D8B030D-6E8A-4147-A177-3AD203B41FA5}">
                      <a16:colId xmlns:a16="http://schemas.microsoft.com/office/drawing/2014/main" val="20002"/>
                    </a:ext>
                  </a:extLst>
                </a:gridCol>
                <a:gridCol w="757350">
                  <a:extLst>
                    <a:ext uri="{9D8B030D-6E8A-4147-A177-3AD203B41FA5}">
                      <a16:colId xmlns:a16="http://schemas.microsoft.com/office/drawing/2014/main" val="20003"/>
                    </a:ext>
                  </a:extLst>
                </a:gridCol>
                <a:gridCol w="757350">
                  <a:extLst>
                    <a:ext uri="{9D8B030D-6E8A-4147-A177-3AD203B41FA5}">
                      <a16:colId xmlns:a16="http://schemas.microsoft.com/office/drawing/2014/main" val="20004"/>
                    </a:ext>
                  </a:extLst>
                </a:gridCol>
                <a:gridCol w="757350">
                  <a:extLst>
                    <a:ext uri="{9D8B030D-6E8A-4147-A177-3AD203B41FA5}">
                      <a16:colId xmlns:a16="http://schemas.microsoft.com/office/drawing/2014/main" val="20005"/>
                    </a:ext>
                  </a:extLst>
                </a:gridCol>
                <a:gridCol w="757350">
                  <a:extLst>
                    <a:ext uri="{9D8B030D-6E8A-4147-A177-3AD203B41FA5}">
                      <a16:colId xmlns:a16="http://schemas.microsoft.com/office/drawing/2014/main" val="20006"/>
                    </a:ext>
                  </a:extLst>
                </a:gridCol>
              </a:tblGrid>
              <a:tr h="454500">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5946">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1927">
                <a:tc>
                  <a:txBody>
                    <a:bodyPr/>
                    <a:lstStyle/>
                    <a:p>
                      <a:r>
                        <a:rPr lang="en-GB" sz="110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4500">
                <a:tc>
                  <a:txBody>
                    <a:bodyPr/>
                    <a:lstStyle/>
                    <a:p>
                      <a:r>
                        <a:rPr lang="en-GB" sz="110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3988251"/>
              </p:ext>
            </p:extLst>
          </p:nvPr>
        </p:nvGraphicFramePr>
        <p:xfrm>
          <a:off x="5340485" y="3281584"/>
          <a:ext cx="6292715" cy="1796253"/>
        </p:xfrm>
        <a:graphic>
          <a:graphicData uri="http://schemas.openxmlformats.org/drawingml/2006/table">
            <a:tbl>
              <a:tblPr firstRow="1" bandRow="1">
                <a:tableStyleId>{5940675A-B579-460E-94D1-54222C63F5DA}</a:tableStyleId>
              </a:tblPr>
              <a:tblGrid>
                <a:gridCol w="1748613">
                  <a:extLst>
                    <a:ext uri="{9D8B030D-6E8A-4147-A177-3AD203B41FA5}">
                      <a16:colId xmlns:a16="http://schemas.microsoft.com/office/drawing/2014/main" val="20000"/>
                    </a:ext>
                  </a:extLst>
                </a:gridCol>
                <a:gridCol w="803421">
                  <a:extLst>
                    <a:ext uri="{9D8B030D-6E8A-4147-A177-3AD203B41FA5}">
                      <a16:colId xmlns:a16="http://schemas.microsoft.com/office/drawing/2014/main" val="20001"/>
                    </a:ext>
                  </a:extLst>
                </a:gridCol>
                <a:gridCol w="763940">
                  <a:extLst>
                    <a:ext uri="{9D8B030D-6E8A-4147-A177-3AD203B41FA5}">
                      <a16:colId xmlns:a16="http://schemas.microsoft.com/office/drawing/2014/main" val="20002"/>
                    </a:ext>
                  </a:extLst>
                </a:gridCol>
                <a:gridCol w="695421">
                  <a:extLst>
                    <a:ext uri="{9D8B030D-6E8A-4147-A177-3AD203B41FA5}">
                      <a16:colId xmlns:a16="http://schemas.microsoft.com/office/drawing/2014/main" val="20003"/>
                    </a:ext>
                  </a:extLst>
                </a:gridCol>
                <a:gridCol w="780472">
                  <a:extLst>
                    <a:ext uri="{9D8B030D-6E8A-4147-A177-3AD203B41FA5}">
                      <a16:colId xmlns:a16="http://schemas.microsoft.com/office/drawing/2014/main" val="20004"/>
                    </a:ext>
                  </a:extLst>
                </a:gridCol>
                <a:gridCol w="802520">
                  <a:extLst>
                    <a:ext uri="{9D8B030D-6E8A-4147-A177-3AD203B41FA5}">
                      <a16:colId xmlns:a16="http://schemas.microsoft.com/office/drawing/2014/main" val="20005"/>
                    </a:ext>
                  </a:extLst>
                </a:gridCol>
                <a:gridCol w="698328">
                  <a:extLst>
                    <a:ext uri="{9D8B030D-6E8A-4147-A177-3AD203B41FA5}">
                      <a16:colId xmlns:a16="http://schemas.microsoft.com/office/drawing/2014/main" val="20006"/>
                    </a:ext>
                  </a:extLst>
                </a:gridCol>
              </a:tblGrid>
              <a:tr h="629837">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544">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9682">
                <a:tc>
                  <a:txBody>
                    <a:bodyPr/>
                    <a:lstStyle/>
                    <a:p>
                      <a:r>
                        <a:rPr lang="en-GB" sz="110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2190">
                <a:tc>
                  <a:txBody>
                    <a:bodyPr/>
                    <a:lstStyle/>
                    <a:p>
                      <a:r>
                        <a:rPr lang="en-GB" sz="110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2EDCE56C-654A-400F-A595-F6665DE2D9F3}"/>
              </a:ext>
            </a:extLst>
          </p:cNvPr>
          <p:cNvGraphicFramePr/>
          <p:nvPr>
            <p:extLst>
              <p:ext uri="{D42A27DB-BD31-4B8C-83A1-F6EECF244321}">
                <p14:modId xmlns:p14="http://schemas.microsoft.com/office/powerpoint/2010/main" val="277020370"/>
              </p:ext>
            </p:extLst>
          </p:nvPr>
        </p:nvGraphicFramePr>
        <p:xfrm>
          <a:off x="-675564" y="3451369"/>
          <a:ext cx="5100181" cy="2446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25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a:t>72% of pupils eat with their family or the people they live with at home. 50% find mealtimes enjoyable and 49% eat in front of the TV.</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355034801"/>
              </p:ext>
            </p:extLst>
          </p:nvPr>
        </p:nvGraphicFramePr>
        <p:xfrm>
          <a:off x="183600" y="834246"/>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When you eat meals at home, which of the following apply? (Tick all that apply)</a:t>
            </a:r>
          </a:p>
          <a:p>
            <a:r>
              <a:rPr lang="en-GB" sz="1000" i="1">
                <a:solidFill>
                  <a:srgbClr val="002060"/>
                </a:solidFill>
              </a:rPr>
              <a:t>Introduced in 2021. Base: All valid respondents, 2023 n=2,453, 2024 n=2,640, 2025 n=2,404.</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306585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44831"/>
            <a:ext cx="11633842" cy="900000"/>
          </a:xfrm>
        </p:spPr>
        <p:txBody>
          <a:bodyPr vert="horz" lIns="91440" tIns="45720" rIns="91440" bIns="45720" rtlCol="0" anchor="t">
            <a:noAutofit/>
          </a:bodyPr>
          <a:lstStyle/>
          <a:p>
            <a:r>
              <a:rPr lang="en-GB" sz="1600"/>
              <a:t>SEN pupils are the group least likely to eat with their family/people at home. Year 6 are more likely to choose how much they eat compared to Year 4. FSM pupils and Young carers are the group least likely to find mealtimes enjoyable</a:t>
            </a:r>
          </a:p>
        </p:txBody>
      </p:sp>
      <p:sp>
        <p:nvSpPr>
          <p:cNvPr id="7" name="TextBox 6"/>
          <p:cNvSpPr txBox="1"/>
          <p:nvPr/>
        </p:nvSpPr>
        <p:spPr>
          <a:xfrm>
            <a:off x="183018" y="6522289"/>
            <a:ext cx="5760582"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a:solidFill>
                  <a:srgbClr val="002060"/>
                </a:solidFill>
                <a:latin typeface="+mn-lt"/>
              </a:rPr>
              <a:t>Q: When you eat meals at home, which of the following apply? (Tick all that apply). </a:t>
            </a:r>
            <a:r>
              <a:rPr lang="en-GB" sz="1000" i="1">
                <a:solidFill>
                  <a:srgbClr val="002060"/>
                </a:solidFill>
                <a:latin typeface="+mn-lt"/>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4116979924"/>
              </p:ext>
            </p:extLst>
          </p:nvPr>
        </p:nvGraphicFramePr>
        <p:xfrm>
          <a:off x="651753" y="962775"/>
          <a:ext cx="10981450" cy="3823230"/>
        </p:xfrm>
        <a:graphic>
          <a:graphicData uri="http://schemas.openxmlformats.org/drawingml/2006/table">
            <a:tbl>
              <a:tblPr firstRow="1" bandRow="1">
                <a:tableStyleId>{5940675A-B579-460E-94D1-54222C63F5DA}</a:tableStyleId>
              </a:tblPr>
              <a:tblGrid>
                <a:gridCol w="2598778">
                  <a:extLst>
                    <a:ext uri="{9D8B030D-6E8A-4147-A177-3AD203B41FA5}">
                      <a16:colId xmlns:a16="http://schemas.microsoft.com/office/drawing/2014/main" val="20000"/>
                    </a:ext>
                  </a:extLst>
                </a:gridCol>
                <a:gridCol w="698556">
                  <a:extLst>
                    <a:ext uri="{9D8B030D-6E8A-4147-A177-3AD203B41FA5}">
                      <a16:colId xmlns:a16="http://schemas.microsoft.com/office/drawing/2014/main" val="20001"/>
                    </a:ext>
                  </a:extLst>
                </a:gridCol>
                <a:gridCol w="698556">
                  <a:extLst>
                    <a:ext uri="{9D8B030D-6E8A-4147-A177-3AD203B41FA5}">
                      <a16:colId xmlns:a16="http://schemas.microsoft.com/office/drawing/2014/main" val="20002"/>
                    </a:ext>
                  </a:extLst>
                </a:gridCol>
                <a:gridCol w="698556">
                  <a:extLst>
                    <a:ext uri="{9D8B030D-6E8A-4147-A177-3AD203B41FA5}">
                      <a16:colId xmlns:a16="http://schemas.microsoft.com/office/drawing/2014/main" val="20003"/>
                    </a:ext>
                  </a:extLst>
                </a:gridCol>
                <a:gridCol w="698556">
                  <a:extLst>
                    <a:ext uri="{9D8B030D-6E8A-4147-A177-3AD203B41FA5}">
                      <a16:colId xmlns:a16="http://schemas.microsoft.com/office/drawing/2014/main" val="20004"/>
                    </a:ext>
                  </a:extLst>
                </a:gridCol>
                <a:gridCol w="698556">
                  <a:extLst>
                    <a:ext uri="{9D8B030D-6E8A-4147-A177-3AD203B41FA5}">
                      <a16:colId xmlns:a16="http://schemas.microsoft.com/office/drawing/2014/main" val="20005"/>
                    </a:ext>
                  </a:extLst>
                </a:gridCol>
                <a:gridCol w="698556">
                  <a:extLst>
                    <a:ext uri="{9D8B030D-6E8A-4147-A177-3AD203B41FA5}">
                      <a16:colId xmlns:a16="http://schemas.microsoft.com/office/drawing/2014/main" val="20006"/>
                    </a:ext>
                  </a:extLst>
                </a:gridCol>
                <a:gridCol w="583452">
                  <a:extLst>
                    <a:ext uri="{9D8B030D-6E8A-4147-A177-3AD203B41FA5}">
                      <a16:colId xmlns:a16="http://schemas.microsoft.com/office/drawing/2014/main" val="20007"/>
                    </a:ext>
                  </a:extLst>
                </a:gridCol>
                <a:gridCol w="768485">
                  <a:extLst>
                    <a:ext uri="{9D8B030D-6E8A-4147-A177-3AD203B41FA5}">
                      <a16:colId xmlns:a16="http://schemas.microsoft.com/office/drawing/2014/main" val="20008"/>
                    </a:ext>
                  </a:extLst>
                </a:gridCol>
                <a:gridCol w="661481">
                  <a:extLst>
                    <a:ext uri="{9D8B030D-6E8A-4147-A177-3AD203B41FA5}">
                      <a16:colId xmlns:a16="http://schemas.microsoft.com/office/drawing/2014/main" val="20009"/>
                    </a:ext>
                  </a:extLst>
                </a:gridCol>
                <a:gridCol w="739302">
                  <a:extLst>
                    <a:ext uri="{9D8B030D-6E8A-4147-A177-3AD203B41FA5}">
                      <a16:colId xmlns:a16="http://schemas.microsoft.com/office/drawing/2014/main" val="20010"/>
                    </a:ext>
                  </a:extLst>
                </a:gridCol>
                <a:gridCol w="740060">
                  <a:extLst>
                    <a:ext uri="{9D8B030D-6E8A-4147-A177-3AD203B41FA5}">
                      <a16:colId xmlns:a16="http://schemas.microsoft.com/office/drawing/2014/main" val="20011"/>
                    </a:ext>
                  </a:extLst>
                </a:gridCol>
                <a:gridCol w="698556">
                  <a:extLst>
                    <a:ext uri="{9D8B030D-6E8A-4147-A177-3AD203B41FA5}">
                      <a16:colId xmlns:a16="http://schemas.microsoft.com/office/drawing/2014/main" val="1583238547"/>
                    </a:ext>
                  </a:extLst>
                </a:gridCol>
              </a:tblGrid>
              <a:tr h="884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5948">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91302">
                <a:tc>
                  <a:txBody>
                    <a:bodyPr/>
                    <a:lstStyle/>
                    <a:p>
                      <a:r>
                        <a:rPr lang="en-GB" sz="1100">
                          <a:solidFill>
                            <a:schemeClr val="tx1">
                              <a:lumMod val="75000"/>
                              <a:lumOff val="25000"/>
                            </a:schemeClr>
                          </a:solidFill>
                        </a:rPr>
                        <a:t>Eat with my family/people in the house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05948">
                <a:tc>
                  <a:txBody>
                    <a:bodyPr/>
                    <a:lstStyle/>
                    <a:p>
                      <a:r>
                        <a:rPr lang="en-GB" sz="1100">
                          <a:solidFill>
                            <a:schemeClr val="tx1">
                              <a:lumMod val="75000"/>
                              <a:lumOff val="25000"/>
                            </a:schemeClr>
                          </a:solidFill>
                        </a:rPr>
                        <a:t>Eat at the table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05948">
                <a:tc>
                  <a:txBody>
                    <a:bodyPr/>
                    <a:lstStyle/>
                    <a:p>
                      <a:r>
                        <a:rPr lang="en-GB" sz="1100">
                          <a:solidFill>
                            <a:schemeClr val="tx1">
                              <a:lumMod val="75000"/>
                              <a:lumOff val="25000"/>
                            </a:schemeClr>
                          </a:solidFill>
                        </a:rPr>
                        <a:t>Eat while watching television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05948">
                <a:tc>
                  <a:txBody>
                    <a:bodyPr/>
                    <a:lstStyle/>
                    <a:p>
                      <a:r>
                        <a:rPr lang="en-GB" sz="1100">
                          <a:solidFill>
                            <a:schemeClr val="tx1">
                              <a:lumMod val="75000"/>
                              <a:lumOff val="25000"/>
                            </a:schemeClr>
                          </a:solidFill>
                        </a:rPr>
                        <a:t>Mealtimes are enjoyable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05948">
                <a:tc>
                  <a:txBody>
                    <a:bodyPr/>
                    <a:lstStyle/>
                    <a:p>
                      <a:r>
                        <a:rPr lang="en-GB" sz="1100">
                          <a:solidFill>
                            <a:schemeClr val="tx1">
                              <a:lumMod val="75000"/>
                              <a:lumOff val="25000"/>
                            </a:schemeClr>
                          </a:solidFill>
                        </a:rPr>
                        <a:t>I am given a choice of what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05948">
                <a:tc>
                  <a:txBody>
                    <a:bodyPr/>
                    <a:lstStyle/>
                    <a:p>
                      <a:r>
                        <a:rPr lang="en-GB" sz="1100">
                          <a:solidFill>
                            <a:schemeClr val="tx1">
                              <a:lumMod val="75000"/>
                              <a:lumOff val="25000"/>
                            </a:schemeClr>
                          </a:solidFill>
                        </a:rPr>
                        <a:t>I decide how much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05948">
                <a:tc>
                  <a:txBody>
                    <a:bodyPr/>
                    <a:lstStyle/>
                    <a:p>
                      <a:r>
                        <a:rPr lang="en-GB" sz="1100">
                          <a:solidFill>
                            <a:schemeClr val="tx1">
                              <a:lumMod val="75000"/>
                              <a:lumOff val="25000"/>
                            </a:schemeClr>
                          </a:solidFill>
                        </a:rPr>
                        <a:t>I don’t eat meals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05948">
                <a:tc>
                  <a:txBody>
                    <a:bodyPr/>
                    <a:lstStyle/>
                    <a:p>
                      <a:r>
                        <a:rPr lang="en-GB" sz="110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77093874"/>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13824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a:t>Only 15% of pupils say that none of the rules listed about food or eating apply, with the three most common answers: asking permission before getting a snack (45%), not using mobile phones when eating (42%) and having dessert after finishing the meal (40%).</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223970790"/>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Are there any of the following rules at home about food and eating? (Tick all that apply)</a:t>
            </a:r>
          </a:p>
          <a:p>
            <a:r>
              <a:rPr lang="en-GB" sz="1000" i="1">
                <a:solidFill>
                  <a:srgbClr val="002060"/>
                </a:solidFill>
              </a:rPr>
              <a:t>Introduced in 2021. Base: All valid respondents, 2023 n=2,453, 2024 n=2640, 2025 n=2,404. </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39677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Table of Contents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US" sz="1400">
              <a:solidFill>
                <a:schemeClr val="tx1"/>
              </a:solidFill>
            </a:endParaRPr>
          </a:p>
          <a:p>
            <a:pPr>
              <a:lnSpc>
                <a:spcPct val="110000"/>
              </a:lnSpc>
            </a:pPr>
            <a:endParaRPr lang="en-GB" sz="1400"/>
          </a:p>
        </p:txBody>
      </p:sp>
      <p:graphicFrame>
        <p:nvGraphicFramePr>
          <p:cNvPr id="5" name="Table 4"/>
          <p:cNvGraphicFramePr>
            <a:graphicFrameLocks noGrp="1"/>
          </p:cNvGraphicFramePr>
          <p:nvPr>
            <p:extLst>
              <p:ext uri="{D42A27DB-BD31-4B8C-83A1-F6EECF244321}">
                <p14:modId xmlns:p14="http://schemas.microsoft.com/office/powerpoint/2010/main" val="2316377279"/>
              </p:ext>
            </p:extLst>
          </p:nvPr>
        </p:nvGraphicFramePr>
        <p:xfrm>
          <a:off x="250559" y="1176493"/>
          <a:ext cx="6230633" cy="4820920"/>
        </p:xfrm>
        <a:graphic>
          <a:graphicData uri="http://schemas.openxmlformats.org/drawingml/2006/table">
            <a:tbl>
              <a:tblPr firstRow="1" bandRow="1">
                <a:tableStyleId>{2D5ABB26-0587-4C30-8999-92F81FD0307C}</a:tableStyleId>
              </a:tblPr>
              <a:tblGrid>
                <a:gridCol w="5326281">
                  <a:extLst>
                    <a:ext uri="{9D8B030D-6E8A-4147-A177-3AD203B41FA5}">
                      <a16:colId xmlns:a16="http://schemas.microsoft.com/office/drawing/2014/main" val="20000"/>
                    </a:ext>
                  </a:extLst>
                </a:gridCol>
                <a:gridCol w="904352">
                  <a:extLst>
                    <a:ext uri="{9D8B030D-6E8A-4147-A177-3AD203B41FA5}">
                      <a16:colId xmlns:a16="http://schemas.microsoft.com/office/drawing/2014/main" val="20001"/>
                    </a:ext>
                  </a:extLst>
                </a:gridCol>
              </a:tblGrid>
              <a:tr h="370840">
                <a:tc>
                  <a:txBody>
                    <a:bodyPr/>
                    <a:lstStyle/>
                    <a:p>
                      <a:r>
                        <a:rPr lang="en-GB" sz="1600" b="1"/>
                        <a:t>Executive Summary</a:t>
                      </a:r>
                      <a:endParaRPr lang="en-GB" sz="1600" b="1">
                        <a:solidFill>
                          <a:srgbClr val="404040"/>
                        </a:solidFill>
                      </a:endParaRPr>
                    </a:p>
                  </a:txBody>
                  <a:tcPr/>
                </a:tc>
                <a:tc>
                  <a:txBody>
                    <a:bodyPr/>
                    <a:lstStyle/>
                    <a:p>
                      <a:pPr algn="ctr"/>
                      <a:r>
                        <a:rPr lang="en-GB" sz="1600" b="1">
                          <a:solidFill>
                            <a:srgbClr val="404040"/>
                          </a:solidFill>
                        </a:rPr>
                        <a:t>4</a:t>
                      </a:r>
                    </a:p>
                  </a:txBody>
                  <a:tcPr/>
                </a:tc>
                <a:extLst>
                  <a:ext uri="{0D108BD9-81ED-4DB2-BD59-A6C34878D82A}">
                    <a16:rowId xmlns:a16="http://schemas.microsoft.com/office/drawing/2014/main" val="10000"/>
                  </a:ext>
                </a:extLst>
              </a:tr>
              <a:tr h="370840">
                <a:tc>
                  <a:txBody>
                    <a:bodyPr/>
                    <a:lstStyle/>
                    <a:p>
                      <a:r>
                        <a:rPr lang="en-GB" sz="1600" b="1"/>
                        <a:t>Objectives, methodology and pupil profile</a:t>
                      </a:r>
                      <a:endParaRPr lang="en-GB" sz="1600" b="1">
                        <a:solidFill>
                          <a:srgbClr val="404040"/>
                        </a:solidFill>
                      </a:endParaRPr>
                    </a:p>
                  </a:txBody>
                  <a:tcPr/>
                </a:tc>
                <a:tc>
                  <a:txBody>
                    <a:bodyPr/>
                    <a:lstStyle/>
                    <a:p>
                      <a:pPr algn="ctr"/>
                      <a:r>
                        <a:rPr lang="en-GB" sz="1600" b="1">
                          <a:solidFill>
                            <a:srgbClr val="404040"/>
                          </a:solidFill>
                        </a:rPr>
                        <a:t>15</a:t>
                      </a:r>
                    </a:p>
                  </a:txBody>
                  <a:tcPr/>
                </a:tc>
                <a:extLst>
                  <a:ext uri="{0D108BD9-81ED-4DB2-BD59-A6C34878D82A}">
                    <a16:rowId xmlns:a16="http://schemas.microsoft.com/office/drawing/2014/main" val="10001"/>
                  </a:ext>
                </a:extLst>
              </a:tr>
              <a:tr h="370840">
                <a:tc>
                  <a:txBody>
                    <a:bodyPr/>
                    <a:lstStyle/>
                    <a:p>
                      <a:pPr marL="0" lvl="0" indent="0"/>
                      <a:r>
                        <a:rPr lang="en-GB" sz="1600" b="1" kern="1200"/>
                        <a:t>Survey results:</a:t>
                      </a:r>
                      <a:endParaRPr lang="en-GB" sz="1600" b="1" kern="1200">
                        <a:solidFill>
                          <a:srgbClr val="404040"/>
                        </a:solidFill>
                        <a:latin typeface="+mn-lt"/>
                        <a:ea typeface="+mn-ea"/>
                        <a:cs typeface="+mn-cs"/>
                      </a:endParaRPr>
                    </a:p>
                  </a:txBody>
                  <a:tcPr/>
                </a:tc>
                <a:tc>
                  <a:txBody>
                    <a:bodyPr/>
                    <a:lstStyle/>
                    <a:p>
                      <a:pPr algn="ctr"/>
                      <a:endParaRPr lang="en-GB" sz="1600" b="1">
                        <a:solidFill>
                          <a:srgbClr val="404040"/>
                        </a:solidFill>
                      </a:endParaRPr>
                    </a:p>
                  </a:txBody>
                  <a:tcPr/>
                </a:tc>
                <a:extLst>
                  <a:ext uri="{0D108BD9-81ED-4DB2-BD59-A6C34878D82A}">
                    <a16:rowId xmlns:a16="http://schemas.microsoft.com/office/drawing/2014/main" val="10002"/>
                  </a:ext>
                </a:extLst>
              </a:tr>
              <a:tr h="370840">
                <a:tc>
                  <a:txBody>
                    <a:bodyPr/>
                    <a:lstStyle/>
                    <a:p>
                      <a:pPr marL="622300" lvl="1" indent="0"/>
                      <a:r>
                        <a:rPr lang="en-GB" sz="1600"/>
                        <a:t>Healthy eating</a:t>
                      </a:r>
                      <a:endParaRPr lang="en-GB" sz="1600">
                        <a:solidFill>
                          <a:srgbClr val="404040"/>
                        </a:solidFill>
                      </a:endParaRPr>
                    </a:p>
                  </a:txBody>
                  <a:tcPr/>
                </a:tc>
                <a:tc>
                  <a:txBody>
                    <a:bodyPr/>
                    <a:lstStyle/>
                    <a:p>
                      <a:pPr algn="ctr"/>
                      <a:r>
                        <a:rPr lang="en-GB" sz="1600">
                          <a:solidFill>
                            <a:srgbClr val="404040"/>
                          </a:solidFill>
                        </a:rPr>
                        <a:t>20</a:t>
                      </a:r>
                    </a:p>
                  </a:txBody>
                  <a:tcPr/>
                </a:tc>
                <a:extLst>
                  <a:ext uri="{0D108BD9-81ED-4DB2-BD59-A6C34878D82A}">
                    <a16:rowId xmlns:a16="http://schemas.microsoft.com/office/drawing/2014/main" val="10003"/>
                  </a:ext>
                </a:extLst>
              </a:tr>
              <a:tr h="370840">
                <a:tc>
                  <a:txBody>
                    <a:bodyPr/>
                    <a:lstStyle/>
                    <a:p>
                      <a:pPr marL="622300" lvl="1" indent="0"/>
                      <a:r>
                        <a:rPr lang="en-GB" sz="1600">
                          <a:solidFill>
                            <a:schemeClr val="tx1"/>
                          </a:solidFill>
                        </a:rPr>
                        <a:t>Wellbeing</a:t>
                      </a:r>
                    </a:p>
                  </a:txBody>
                  <a:tcPr/>
                </a:tc>
                <a:tc>
                  <a:txBody>
                    <a:bodyPr/>
                    <a:lstStyle/>
                    <a:p>
                      <a:pPr algn="ctr"/>
                      <a:r>
                        <a:rPr lang="en-GB" sz="1600" dirty="0">
                          <a:solidFill>
                            <a:srgbClr val="404040"/>
                          </a:solidFill>
                        </a:rPr>
                        <a:t>35</a:t>
                      </a:r>
                    </a:p>
                  </a:txBody>
                  <a:tcPr/>
                </a:tc>
                <a:extLst>
                  <a:ext uri="{0D108BD9-81ED-4DB2-BD59-A6C34878D82A}">
                    <a16:rowId xmlns:a16="http://schemas.microsoft.com/office/drawing/2014/main" val="2261932474"/>
                  </a:ext>
                </a:extLst>
              </a:tr>
              <a:tr h="370840">
                <a:tc>
                  <a:txBody>
                    <a:bodyPr/>
                    <a:lstStyle/>
                    <a:p>
                      <a:pPr marL="622300" lvl="1" indent="0" algn="l" defTabSz="914400" rtl="0" eaLnBrk="1" latinLnBrk="0" hangingPunct="1"/>
                      <a:r>
                        <a:rPr lang="en-GB" sz="1600" kern="1200"/>
                        <a:t>Physical activity</a:t>
                      </a:r>
                      <a:endParaRPr lang="en-GB" sz="1600" kern="1200">
                        <a:solidFill>
                          <a:srgbClr val="404040"/>
                        </a:solidFill>
                        <a:latin typeface="+mn-lt"/>
                        <a:ea typeface="+mn-ea"/>
                        <a:cs typeface="+mn-cs"/>
                      </a:endParaRPr>
                    </a:p>
                  </a:txBody>
                  <a:tcPr/>
                </a:tc>
                <a:tc>
                  <a:txBody>
                    <a:bodyPr/>
                    <a:lstStyle/>
                    <a:p>
                      <a:pPr algn="ctr"/>
                      <a:r>
                        <a:rPr lang="en-US" sz="1600" dirty="0">
                          <a:solidFill>
                            <a:srgbClr val="404040"/>
                          </a:solidFill>
                        </a:rPr>
                        <a:t>4</a:t>
                      </a:r>
                      <a:r>
                        <a:rPr lang="en-GB" sz="1600" dirty="0">
                          <a:solidFill>
                            <a:srgbClr val="404040"/>
                          </a:solidFill>
                        </a:rPr>
                        <a:t>4</a:t>
                      </a:r>
                    </a:p>
                  </a:txBody>
                  <a:tcPr/>
                </a:tc>
                <a:extLst>
                  <a:ext uri="{0D108BD9-81ED-4DB2-BD59-A6C34878D82A}">
                    <a16:rowId xmlns:a16="http://schemas.microsoft.com/office/drawing/2014/main" val="10004"/>
                  </a:ext>
                </a:extLst>
              </a:tr>
              <a:tr h="370840">
                <a:tc>
                  <a:txBody>
                    <a:bodyPr/>
                    <a:lstStyle/>
                    <a:p>
                      <a:pPr marL="622300" lvl="1" indent="0" algn="l" defTabSz="914400" rtl="0" eaLnBrk="1" latinLnBrk="0" hangingPunct="1"/>
                      <a:r>
                        <a:rPr lang="en-GB" sz="1600" kern="1200">
                          <a:solidFill>
                            <a:schemeClr val="tx1"/>
                          </a:solidFill>
                          <a:latin typeface="+mn-lt"/>
                          <a:ea typeface="+mn-ea"/>
                          <a:cs typeface="+mn-cs"/>
                        </a:rPr>
                        <a:t>Relationships</a:t>
                      </a:r>
                    </a:p>
                  </a:txBody>
                  <a:tcPr/>
                </a:tc>
                <a:tc>
                  <a:txBody>
                    <a:bodyPr/>
                    <a:lstStyle/>
                    <a:p>
                      <a:pPr algn="ctr"/>
                      <a:r>
                        <a:rPr lang="en-GB" sz="1600" dirty="0">
                          <a:solidFill>
                            <a:srgbClr val="404040"/>
                          </a:solidFill>
                        </a:rPr>
                        <a:t>57</a:t>
                      </a:r>
                    </a:p>
                  </a:txBody>
                  <a:tcPr/>
                </a:tc>
                <a:extLst>
                  <a:ext uri="{0D108BD9-81ED-4DB2-BD59-A6C34878D82A}">
                    <a16:rowId xmlns:a16="http://schemas.microsoft.com/office/drawing/2014/main" val="10005"/>
                  </a:ext>
                </a:extLst>
              </a:tr>
              <a:tr h="370840">
                <a:tc>
                  <a:txBody>
                    <a:bodyPr/>
                    <a:lstStyle/>
                    <a:p>
                      <a:pPr marL="622300" lvl="1" indent="0" algn="l" defTabSz="914400" rtl="0" eaLnBrk="1" latinLnBrk="0" hangingPunct="1"/>
                      <a:r>
                        <a:rPr lang="en-GB" sz="1600" kern="1200"/>
                        <a:t>Emotional wellbeing</a:t>
                      </a:r>
                      <a:endParaRPr lang="en-GB" sz="1600" kern="1200">
                        <a:solidFill>
                          <a:srgbClr val="404040"/>
                        </a:solidFill>
                        <a:latin typeface="+mn-lt"/>
                        <a:ea typeface="+mn-ea"/>
                        <a:cs typeface="+mn-cs"/>
                      </a:endParaRPr>
                    </a:p>
                  </a:txBody>
                  <a:tcPr/>
                </a:tc>
                <a:tc>
                  <a:txBody>
                    <a:bodyPr/>
                    <a:lstStyle/>
                    <a:p>
                      <a:pPr algn="ctr"/>
                      <a:r>
                        <a:rPr lang="en-US" sz="1600" dirty="0">
                          <a:solidFill>
                            <a:srgbClr val="404040"/>
                          </a:solidFill>
                        </a:rPr>
                        <a:t>7</a:t>
                      </a:r>
                      <a:r>
                        <a:rPr lang="en-GB" sz="1600" dirty="0">
                          <a:solidFill>
                            <a:srgbClr val="404040"/>
                          </a:solidFill>
                        </a:rPr>
                        <a:t>0</a:t>
                      </a:r>
                    </a:p>
                  </a:txBody>
                  <a:tcPr/>
                </a:tc>
                <a:extLst>
                  <a:ext uri="{0D108BD9-81ED-4DB2-BD59-A6C34878D82A}">
                    <a16:rowId xmlns:a16="http://schemas.microsoft.com/office/drawing/2014/main" val="10006"/>
                  </a:ext>
                </a:extLst>
              </a:tr>
              <a:tr h="370840">
                <a:tc>
                  <a:txBody>
                    <a:bodyPr/>
                    <a:lstStyle/>
                    <a:p>
                      <a:pPr marL="622300" lvl="1" indent="0" algn="l" defTabSz="914400" rtl="0" eaLnBrk="1" latinLnBrk="0" hangingPunct="1"/>
                      <a:r>
                        <a:rPr lang="en-GB" sz="1600" kern="1200">
                          <a:solidFill>
                            <a:schemeClr val="tx1"/>
                          </a:solidFill>
                          <a:latin typeface="+mn-lt"/>
                          <a:ea typeface="+mn-ea"/>
                          <a:cs typeface="+mn-cs"/>
                        </a:rPr>
                        <a:t>Staying safe – feelings of safety within the community</a:t>
                      </a:r>
                    </a:p>
                  </a:txBody>
                  <a:tcPr/>
                </a:tc>
                <a:tc>
                  <a:txBody>
                    <a:bodyPr/>
                    <a:lstStyle/>
                    <a:p>
                      <a:pPr algn="ctr"/>
                      <a:r>
                        <a:rPr lang="en-US" sz="1600" dirty="0">
                          <a:solidFill>
                            <a:srgbClr val="404040"/>
                          </a:solidFill>
                        </a:rPr>
                        <a:t>8</a:t>
                      </a:r>
                      <a:r>
                        <a:rPr lang="en-GB" sz="1600" dirty="0">
                          <a:solidFill>
                            <a:srgbClr val="404040"/>
                          </a:solidFill>
                        </a:rPr>
                        <a:t>1</a:t>
                      </a:r>
                    </a:p>
                  </a:txBody>
                  <a:tcPr/>
                </a:tc>
                <a:extLst>
                  <a:ext uri="{0D108BD9-81ED-4DB2-BD59-A6C34878D82A}">
                    <a16:rowId xmlns:a16="http://schemas.microsoft.com/office/drawing/2014/main" val="10007"/>
                  </a:ext>
                </a:extLst>
              </a:tr>
              <a:tr h="370840">
                <a:tc>
                  <a:txBody>
                    <a:bodyPr/>
                    <a:lstStyle/>
                    <a:p>
                      <a:pPr marL="622300" lvl="1" indent="0" algn="l" defTabSz="914400" rtl="0" eaLnBrk="1" latinLnBrk="0" hangingPunct="1"/>
                      <a:r>
                        <a:rPr lang="en-GB" sz="1600" kern="1200"/>
                        <a:t>Staying safe – alcohol, cigarettes and drugs</a:t>
                      </a:r>
                      <a:endParaRPr lang="en-GB" sz="1600" kern="1200">
                        <a:solidFill>
                          <a:srgbClr val="404040"/>
                        </a:solidFill>
                        <a:latin typeface="+mn-lt"/>
                        <a:ea typeface="+mn-ea"/>
                        <a:cs typeface="+mn-cs"/>
                      </a:endParaRPr>
                    </a:p>
                  </a:txBody>
                  <a:tcPr/>
                </a:tc>
                <a:tc>
                  <a:txBody>
                    <a:bodyPr/>
                    <a:lstStyle/>
                    <a:p>
                      <a:pPr algn="ctr"/>
                      <a:r>
                        <a:rPr lang="en-GB" sz="1600" dirty="0">
                          <a:solidFill>
                            <a:srgbClr val="404040"/>
                          </a:solidFill>
                        </a:rPr>
                        <a:t>88</a:t>
                      </a:r>
                    </a:p>
                  </a:txBody>
                  <a:tcPr/>
                </a:tc>
                <a:extLst>
                  <a:ext uri="{0D108BD9-81ED-4DB2-BD59-A6C34878D82A}">
                    <a16:rowId xmlns:a16="http://schemas.microsoft.com/office/drawing/2014/main" val="10008"/>
                  </a:ext>
                </a:extLst>
              </a:tr>
              <a:tr h="370840">
                <a:tc>
                  <a:txBody>
                    <a:bodyPr/>
                    <a:lstStyle/>
                    <a:p>
                      <a:pPr marL="622300" lvl="1" indent="0" algn="l" defTabSz="914400" rtl="0" eaLnBrk="1" latinLnBrk="0" hangingPunct="1"/>
                      <a:r>
                        <a:rPr lang="en-GB" sz="1600" kern="1200"/>
                        <a:t>Self awareness</a:t>
                      </a:r>
                      <a:endParaRPr lang="en-GB" sz="1600" kern="1200">
                        <a:solidFill>
                          <a:srgbClr val="404040"/>
                        </a:solidFill>
                        <a:latin typeface="+mn-lt"/>
                        <a:ea typeface="+mn-ea"/>
                        <a:cs typeface="+mn-cs"/>
                      </a:endParaRPr>
                    </a:p>
                  </a:txBody>
                  <a:tcPr/>
                </a:tc>
                <a:tc>
                  <a:txBody>
                    <a:bodyPr/>
                    <a:lstStyle/>
                    <a:p>
                      <a:pPr algn="ctr"/>
                      <a:r>
                        <a:rPr lang="en-GB" sz="1600" dirty="0">
                          <a:solidFill>
                            <a:srgbClr val="404040"/>
                          </a:solidFill>
                        </a:rPr>
                        <a:t>99</a:t>
                      </a:r>
                    </a:p>
                  </a:txBody>
                  <a:tcPr/>
                </a:tc>
                <a:extLst>
                  <a:ext uri="{0D108BD9-81ED-4DB2-BD59-A6C34878D82A}">
                    <a16:rowId xmlns:a16="http://schemas.microsoft.com/office/drawing/2014/main" val="10009"/>
                  </a:ext>
                </a:extLst>
              </a:tr>
              <a:tr h="370840">
                <a:tc>
                  <a:txBody>
                    <a:bodyPr/>
                    <a:lstStyle/>
                    <a:p>
                      <a:pPr marL="622300" lvl="1" indent="0" algn="l" defTabSz="914400" rtl="0" eaLnBrk="1" latinLnBrk="0" hangingPunct="1"/>
                      <a:r>
                        <a:rPr lang="en-GB" sz="1600" kern="1200">
                          <a:solidFill>
                            <a:schemeClr val="tx1"/>
                          </a:solidFill>
                          <a:latin typeface="+mn-lt"/>
                          <a:ea typeface="+mn-ea"/>
                          <a:cs typeface="+mn-cs"/>
                        </a:rPr>
                        <a:t>Technology and being online</a:t>
                      </a:r>
                    </a:p>
                  </a:txBody>
                  <a:tcPr/>
                </a:tc>
                <a:tc>
                  <a:txBody>
                    <a:bodyPr/>
                    <a:lstStyle/>
                    <a:p>
                      <a:pPr algn="ctr"/>
                      <a:r>
                        <a:rPr lang="en-US" sz="1600" dirty="0"/>
                        <a:t>1</a:t>
                      </a:r>
                      <a:r>
                        <a:rPr lang="en-GB" sz="1600" dirty="0"/>
                        <a:t>05</a:t>
                      </a:r>
                    </a:p>
                  </a:txBody>
                  <a:tcPr/>
                </a:tc>
                <a:extLst>
                  <a:ext uri="{0D108BD9-81ED-4DB2-BD59-A6C34878D82A}">
                    <a16:rowId xmlns:a16="http://schemas.microsoft.com/office/drawing/2014/main" val="10010"/>
                  </a:ext>
                </a:extLst>
              </a:tr>
              <a:tr h="370840">
                <a:tc>
                  <a:txBody>
                    <a:bodyPr/>
                    <a:lstStyle/>
                    <a:p>
                      <a:r>
                        <a:rPr lang="en-GB" sz="1600" b="1"/>
                        <a:t>Conclusions</a:t>
                      </a:r>
                      <a:endParaRPr lang="en-GB" sz="1600" b="1">
                        <a:solidFill>
                          <a:srgbClr val="404040"/>
                        </a:solidFill>
                      </a:endParaRPr>
                    </a:p>
                  </a:txBody>
                  <a:tcPr/>
                </a:tc>
                <a:tc>
                  <a:txBody>
                    <a:bodyPr/>
                    <a:lstStyle/>
                    <a:p>
                      <a:pPr algn="ctr"/>
                      <a:r>
                        <a:rPr lang="en-GB" sz="1600" b="1" dirty="0">
                          <a:solidFill>
                            <a:srgbClr val="404040"/>
                          </a:solidFill>
                        </a:rPr>
                        <a:t>119</a:t>
                      </a:r>
                    </a:p>
                  </a:txBody>
                  <a:tcPr/>
                </a:tc>
                <a:extLst>
                  <a:ext uri="{0D108BD9-81ED-4DB2-BD59-A6C34878D82A}">
                    <a16:rowId xmlns:a16="http://schemas.microsoft.com/office/drawing/2014/main" val="10011"/>
                  </a:ext>
                </a:extLst>
              </a:tr>
            </a:tbl>
          </a:graphicData>
        </a:graphic>
      </p:graphicFrame>
      <p:grpSp>
        <p:nvGrpSpPr>
          <p:cNvPr id="7" name="Group 6">
            <a:extLst>
              <a:ext uri="{FF2B5EF4-FFF2-40B4-BE49-F238E27FC236}">
                <a16:creationId xmlns:a16="http://schemas.microsoft.com/office/drawing/2014/main" id="{7B0DC25F-6ABA-4537-AC5D-DFF7F557E6C6}"/>
              </a:ext>
            </a:extLst>
          </p:cNvPr>
          <p:cNvGrpSpPr/>
          <p:nvPr/>
        </p:nvGrpSpPr>
        <p:grpSpPr>
          <a:xfrm>
            <a:off x="501763" y="2353576"/>
            <a:ext cx="389106" cy="3148941"/>
            <a:chOff x="501763" y="2353576"/>
            <a:chExt cx="389106" cy="3148941"/>
          </a:xfrm>
        </p:grpSpPr>
        <p:sp>
          <p:nvSpPr>
            <p:cNvPr id="6" name="Rectangle 5"/>
            <p:cNvSpPr/>
            <p:nvPr/>
          </p:nvSpPr>
          <p:spPr>
            <a:xfrm>
              <a:off x="501763" y="2353576"/>
              <a:ext cx="389106" cy="223737"/>
            </a:xfrm>
            <a:prstGeom prst="rect">
              <a:avLst/>
            </a:prstGeom>
            <a:solidFill>
              <a:srgbClr val="00A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5BBED7D-0DF2-48CC-870F-186E033B1C41}"/>
                </a:ext>
              </a:extLst>
            </p:cNvPr>
            <p:cNvGrpSpPr/>
            <p:nvPr/>
          </p:nvGrpSpPr>
          <p:grpSpPr>
            <a:xfrm>
              <a:off x="501763" y="3058858"/>
              <a:ext cx="389106" cy="2443659"/>
              <a:chOff x="501763" y="2714693"/>
              <a:chExt cx="389106" cy="2443659"/>
            </a:xfrm>
          </p:grpSpPr>
          <p:sp>
            <p:nvSpPr>
              <p:cNvPr id="8" name="Rectangle 7"/>
              <p:cNvSpPr/>
              <p:nvPr/>
            </p:nvSpPr>
            <p:spPr>
              <a:xfrm>
                <a:off x="501763" y="2714693"/>
                <a:ext cx="389106" cy="223737"/>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1763" y="3089544"/>
                <a:ext cx="389106" cy="223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1763" y="3464395"/>
                <a:ext cx="389106" cy="22373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1763" y="3831950"/>
                <a:ext cx="389106" cy="2237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1763" y="4199505"/>
                <a:ext cx="389106" cy="223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1763" y="4567060"/>
                <a:ext cx="389106" cy="223737"/>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1763" y="4934615"/>
                <a:ext cx="389106" cy="2237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25FB27CD-0F4C-4295-A691-F00DE174C4AC}"/>
                </a:ext>
              </a:extLst>
            </p:cNvPr>
            <p:cNvSpPr/>
            <p:nvPr/>
          </p:nvSpPr>
          <p:spPr>
            <a:xfrm>
              <a:off x="501763" y="2728427"/>
              <a:ext cx="389106" cy="2237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604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a:t>Aside from use of technology, Year 4 are more likely than Year 6 to have all detailed rules in place at home around food and eating. 19% of Year 6 having no rules at all compared to 11% of Year 4 and more than half of pupils with English as a 2</a:t>
            </a:r>
            <a:r>
              <a:rPr lang="en-GB" sz="1600" baseline="30000"/>
              <a:t>nd</a:t>
            </a:r>
            <a:r>
              <a:rPr lang="en-GB" sz="1600"/>
              <a:t> Language have rules about technology when eating.</a:t>
            </a:r>
          </a:p>
        </p:txBody>
      </p:sp>
      <p:sp>
        <p:nvSpPr>
          <p:cNvPr id="7" name="TextBox 6"/>
          <p:cNvSpPr txBox="1"/>
          <p:nvPr/>
        </p:nvSpPr>
        <p:spPr>
          <a:xfrm>
            <a:off x="183018" y="6522289"/>
            <a:ext cx="609309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a:solidFill>
                  <a:srgbClr val="002060"/>
                </a:solidFill>
                <a:latin typeface="+mn-lt"/>
              </a:rPr>
              <a:t>Q: Are there any of the following rules at home about food and eating? (Tick all that apply). </a:t>
            </a:r>
            <a:r>
              <a:rPr lang="en-GB" sz="1000" i="1">
                <a:solidFill>
                  <a:srgbClr val="002060"/>
                </a:solidFill>
                <a:latin typeface="+mn-lt"/>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4004579778"/>
              </p:ext>
            </p:extLst>
          </p:nvPr>
        </p:nvGraphicFramePr>
        <p:xfrm>
          <a:off x="466929" y="962775"/>
          <a:ext cx="11166272" cy="3648138"/>
        </p:xfrm>
        <a:graphic>
          <a:graphicData uri="http://schemas.openxmlformats.org/drawingml/2006/table">
            <a:tbl>
              <a:tblPr firstRow="1" bandRow="1">
                <a:tableStyleId>{5940675A-B579-460E-94D1-54222C63F5DA}</a:tableStyleId>
              </a:tblPr>
              <a:tblGrid>
                <a:gridCol w="2642517">
                  <a:extLst>
                    <a:ext uri="{9D8B030D-6E8A-4147-A177-3AD203B41FA5}">
                      <a16:colId xmlns:a16="http://schemas.microsoft.com/office/drawing/2014/main" val="20000"/>
                    </a:ext>
                  </a:extLst>
                </a:gridCol>
                <a:gridCol w="710313">
                  <a:extLst>
                    <a:ext uri="{9D8B030D-6E8A-4147-A177-3AD203B41FA5}">
                      <a16:colId xmlns:a16="http://schemas.microsoft.com/office/drawing/2014/main" val="20001"/>
                    </a:ext>
                  </a:extLst>
                </a:gridCol>
                <a:gridCol w="710313">
                  <a:extLst>
                    <a:ext uri="{9D8B030D-6E8A-4147-A177-3AD203B41FA5}">
                      <a16:colId xmlns:a16="http://schemas.microsoft.com/office/drawing/2014/main" val="20002"/>
                    </a:ext>
                  </a:extLst>
                </a:gridCol>
                <a:gridCol w="710313">
                  <a:extLst>
                    <a:ext uri="{9D8B030D-6E8A-4147-A177-3AD203B41FA5}">
                      <a16:colId xmlns:a16="http://schemas.microsoft.com/office/drawing/2014/main" val="20003"/>
                    </a:ext>
                  </a:extLst>
                </a:gridCol>
                <a:gridCol w="710313">
                  <a:extLst>
                    <a:ext uri="{9D8B030D-6E8A-4147-A177-3AD203B41FA5}">
                      <a16:colId xmlns:a16="http://schemas.microsoft.com/office/drawing/2014/main" val="20004"/>
                    </a:ext>
                  </a:extLst>
                </a:gridCol>
                <a:gridCol w="710313">
                  <a:extLst>
                    <a:ext uri="{9D8B030D-6E8A-4147-A177-3AD203B41FA5}">
                      <a16:colId xmlns:a16="http://schemas.microsoft.com/office/drawing/2014/main" val="20005"/>
                    </a:ext>
                  </a:extLst>
                </a:gridCol>
                <a:gridCol w="710313">
                  <a:extLst>
                    <a:ext uri="{9D8B030D-6E8A-4147-A177-3AD203B41FA5}">
                      <a16:colId xmlns:a16="http://schemas.microsoft.com/office/drawing/2014/main" val="20006"/>
                    </a:ext>
                  </a:extLst>
                </a:gridCol>
                <a:gridCol w="675176">
                  <a:extLst>
                    <a:ext uri="{9D8B030D-6E8A-4147-A177-3AD203B41FA5}">
                      <a16:colId xmlns:a16="http://schemas.microsoft.com/office/drawing/2014/main" val="20007"/>
                    </a:ext>
                  </a:extLst>
                </a:gridCol>
                <a:gridCol w="745449">
                  <a:extLst>
                    <a:ext uri="{9D8B030D-6E8A-4147-A177-3AD203B41FA5}">
                      <a16:colId xmlns:a16="http://schemas.microsoft.com/office/drawing/2014/main" val="20008"/>
                    </a:ext>
                  </a:extLst>
                </a:gridCol>
                <a:gridCol w="639947">
                  <a:extLst>
                    <a:ext uri="{9D8B030D-6E8A-4147-A177-3AD203B41FA5}">
                      <a16:colId xmlns:a16="http://schemas.microsoft.com/office/drawing/2014/main" val="20009"/>
                    </a:ext>
                  </a:extLst>
                </a:gridCol>
                <a:gridCol w="780679">
                  <a:extLst>
                    <a:ext uri="{9D8B030D-6E8A-4147-A177-3AD203B41FA5}">
                      <a16:colId xmlns:a16="http://schemas.microsoft.com/office/drawing/2014/main" val="20010"/>
                    </a:ext>
                  </a:extLst>
                </a:gridCol>
                <a:gridCol w="710313">
                  <a:extLst>
                    <a:ext uri="{9D8B030D-6E8A-4147-A177-3AD203B41FA5}">
                      <a16:colId xmlns:a16="http://schemas.microsoft.com/office/drawing/2014/main" val="20011"/>
                    </a:ext>
                  </a:extLst>
                </a:gridCol>
                <a:gridCol w="710313">
                  <a:extLst>
                    <a:ext uri="{9D8B030D-6E8A-4147-A177-3AD203B41FA5}">
                      <a16:colId xmlns:a16="http://schemas.microsoft.com/office/drawing/2014/main" val="183469199"/>
                    </a:ext>
                  </a:extLst>
                </a:gridCol>
              </a:tblGrid>
              <a:tr h="630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187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01870">
                <a:tc>
                  <a:txBody>
                    <a:bodyPr/>
                    <a:lstStyle/>
                    <a:p>
                      <a:r>
                        <a:rPr lang="en-GB" sz="1100">
                          <a:solidFill>
                            <a:schemeClr val="tx1">
                              <a:lumMod val="75000"/>
                              <a:lumOff val="25000"/>
                            </a:schemeClr>
                          </a:solidFill>
                        </a:rPr>
                        <a:t>Asking permission before getting a snack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2435">
                <a:tc>
                  <a:txBody>
                    <a:bodyPr/>
                    <a:lstStyle/>
                    <a:p>
                      <a:r>
                        <a:rPr lang="en-GB" sz="1100">
                          <a:solidFill>
                            <a:schemeClr val="tx1">
                              <a:lumMod val="75000"/>
                              <a:lumOff val="25000"/>
                            </a:schemeClr>
                          </a:solidFill>
                        </a:rPr>
                        <a:t>Not using mobile phones/other devices when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01870">
                <a:tc>
                  <a:txBody>
                    <a:bodyPr/>
                    <a:lstStyle/>
                    <a:p>
                      <a:r>
                        <a:rPr lang="en-GB" sz="1100">
                          <a:solidFill>
                            <a:schemeClr val="tx1">
                              <a:lumMod val="75000"/>
                              <a:lumOff val="25000"/>
                            </a:schemeClr>
                          </a:solidFill>
                        </a:rPr>
                        <a:t>Having dessert after finishing your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  Eat some foods on your plate first</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b"/>
                      <a:r>
                        <a:rPr lang="en-GB" sz="1100" b="0" i="0" u="none" strike="noStrike">
                          <a:solidFill>
                            <a:srgbClr val="404040"/>
                          </a:solidFill>
                          <a:effectLst/>
                          <a:latin typeface="Calibri" panose="020F0502020204030204" pitchFamily="34" charset="0"/>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rgbClr val="404040"/>
                          </a:solidFill>
                          <a:effectLst/>
                          <a:latin typeface="Calibri" panose="020F0502020204030204" pitchFamily="34" charset="0"/>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rgbClr val="404040"/>
                          </a:solidFill>
                          <a:effectLst/>
                          <a:latin typeface="Calibri" panose="020F0502020204030204" pitchFamily="34" charset="0"/>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rgbClr val="404040"/>
                          </a:solidFill>
                          <a:effectLst/>
                          <a:latin typeface="Calibri" panose="020F0502020204030204" pitchFamily="34" charset="0"/>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 must clear your plate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52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Getting a reward for eating certain foods or finishing a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Don’t have a drink while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9401418"/>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117381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US" sz="1600"/>
              <a:t>The majority of pupils are eating fruit and vegetables, as well as water and milk regularly. </a:t>
            </a:r>
            <a:endParaRPr lang="en-GB" sz="1600"/>
          </a:p>
        </p:txBody>
      </p:sp>
      <p:graphicFrame>
        <p:nvGraphicFramePr>
          <p:cNvPr id="10" name="Chart 9"/>
          <p:cNvGraphicFramePr/>
          <p:nvPr>
            <p:extLst>
              <p:ext uri="{D42A27DB-BD31-4B8C-83A1-F6EECF244321}">
                <p14:modId xmlns:p14="http://schemas.microsoft.com/office/powerpoint/2010/main" val="2405622657"/>
              </p:ext>
            </p:extLst>
          </p:nvPr>
        </p:nvGraphicFramePr>
        <p:xfrm>
          <a:off x="183019" y="835200"/>
          <a:ext cx="11450181"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368400"/>
            <a:ext cx="4184831" cy="400110"/>
          </a:xfrm>
          <a:prstGeom prst="rect">
            <a:avLst/>
          </a:prstGeom>
          <a:noFill/>
        </p:spPr>
        <p:txBody>
          <a:bodyPr wrap="square" rtlCol="0" anchor="b" anchorCtr="0">
            <a:spAutoFit/>
          </a:bodyPr>
          <a:lstStyle/>
          <a:p>
            <a:r>
              <a:rPr lang="en-GB" sz="1000">
                <a:solidFill>
                  <a:srgbClr val="002060"/>
                </a:solidFill>
              </a:rPr>
              <a:t>Q: How often do you eat or drink the following types of food and drink? </a:t>
            </a:r>
            <a:r>
              <a:rPr lang="en-GB" sz="1000" i="1">
                <a:solidFill>
                  <a:srgbClr val="002060"/>
                </a:solidFill>
              </a:rPr>
              <a:t>Base: All valid respondents, 2025 n=2,404.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556704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a:t>Energy, sports and fizzy drinks have decreased by 5%, and this has decreased steadily over the last few years.</a:t>
            </a:r>
          </a:p>
        </p:txBody>
      </p:sp>
      <p:graphicFrame>
        <p:nvGraphicFramePr>
          <p:cNvPr id="10" name="Chart 9"/>
          <p:cNvGraphicFramePr/>
          <p:nvPr>
            <p:extLst>
              <p:ext uri="{D42A27DB-BD31-4B8C-83A1-F6EECF244321}">
                <p14:modId xmlns:p14="http://schemas.microsoft.com/office/powerpoint/2010/main" val="3273091203"/>
              </p:ext>
            </p:extLst>
          </p:nvPr>
        </p:nvGraphicFramePr>
        <p:xfrm>
          <a:off x="183019" y="835200"/>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214512"/>
            <a:ext cx="4184831" cy="553998"/>
          </a:xfrm>
          <a:prstGeom prst="rect">
            <a:avLst/>
          </a:prstGeom>
          <a:noFill/>
        </p:spPr>
        <p:txBody>
          <a:bodyPr wrap="square" rtlCol="0" anchor="b" anchorCtr="0">
            <a:spAutoFit/>
          </a:bodyPr>
          <a:lstStyle/>
          <a:p>
            <a:r>
              <a:rPr lang="en-GB" sz="1000">
                <a:solidFill>
                  <a:srgbClr val="002060"/>
                </a:solidFill>
              </a:rPr>
              <a:t>Q: How often do you eat or drink the following types of food and drink? </a:t>
            </a:r>
            <a:r>
              <a:rPr lang="en-GB" sz="1000" i="1">
                <a:solidFill>
                  <a:srgbClr val="002060"/>
                </a:solidFill>
              </a:rPr>
              <a:t>Proportion of pupils</a:t>
            </a:r>
            <a:r>
              <a:rPr lang="en-GB" sz="1000">
                <a:solidFill>
                  <a:srgbClr val="002060"/>
                </a:solidFill>
              </a:rPr>
              <a:t> consuming ‘most days’ or ‘everyday’.</a:t>
            </a:r>
            <a:r>
              <a:rPr lang="en-GB" sz="1000" i="1">
                <a:solidFill>
                  <a:srgbClr val="002060"/>
                </a:solidFill>
              </a:rPr>
              <a:t> </a:t>
            </a:r>
          </a:p>
          <a:p>
            <a:r>
              <a:rPr lang="en-GB" sz="1000" i="1">
                <a:solidFill>
                  <a:srgbClr val="002060"/>
                </a:solidFill>
              </a:rPr>
              <a:t>Base: All valid respondents, 2023 n=2,453, 2024 n=2,640, 2025 n=2,404.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spTree>
    <p:extLst>
      <p:ext uri="{BB962C8B-B14F-4D97-AF65-F5344CB8AC3E}">
        <p14:creationId xmlns:p14="http://schemas.microsoft.com/office/powerpoint/2010/main" val="134554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a:t>Year 4 are more likely to eat takeaways than Year 6, and FSM pupils are the group most likely to drink tea/coffee.</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1190807030"/>
              </p:ext>
            </p:extLst>
          </p:nvPr>
        </p:nvGraphicFramePr>
        <p:xfrm>
          <a:off x="416397" y="1206277"/>
          <a:ext cx="11216804" cy="4207125"/>
        </p:xfrm>
        <a:graphic>
          <a:graphicData uri="http://schemas.openxmlformats.org/drawingml/2006/table">
            <a:tbl>
              <a:tblPr firstRow="1" bandRow="1">
                <a:tableStyleId>{5940675A-B579-460E-94D1-54222C63F5DA}</a:tableStyleId>
              </a:tblPr>
              <a:tblGrid>
                <a:gridCol w="1964697">
                  <a:extLst>
                    <a:ext uri="{9D8B030D-6E8A-4147-A177-3AD203B41FA5}">
                      <a16:colId xmlns:a16="http://schemas.microsoft.com/office/drawing/2014/main" val="20000"/>
                    </a:ext>
                  </a:extLst>
                </a:gridCol>
                <a:gridCol w="1208272">
                  <a:extLst>
                    <a:ext uri="{9D8B030D-6E8A-4147-A177-3AD203B41FA5}">
                      <a16:colId xmlns:a16="http://schemas.microsoft.com/office/drawing/2014/main" val="20001"/>
                    </a:ext>
                  </a:extLst>
                </a:gridCol>
                <a:gridCol w="1147180">
                  <a:extLst>
                    <a:ext uri="{9D8B030D-6E8A-4147-A177-3AD203B41FA5}">
                      <a16:colId xmlns:a16="http://schemas.microsoft.com/office/drawing/2014/main" val="20003"/>
                    </a:ext>
                  </a:extLst>
                </a:gridCol>
                <a:gridCol w="1269364">
                  <a:extLst>
                    <a:ext uri="{9D8B030D-6E8A-4147-A177-3AD203B41FA5}">
                      <a16:colId xmlns:a16="http://schemas.microsoft.com/office/drawing/2014/main" val="20005"/>
                    </a:ext>
                  </a:extLst>
                </a:gridCol>
                <a:gridCol w="1228636">
                  <a:extLst>
                    <a:ext uri="{9D8B030D-6E8A-4147-A177-3AD203B41FA5}">
                      <a16:colId xmlns:a16="http://schemas.microsoft.com/office/drawing/2014/main" val="20007"/>
                    </a:ext>
                  </a:extLst>
                </a:gridCol>
                <a:gridCol w="1147180">
                  <a:extLst>
                    <a:ext uri="{9D8B030D-6E8A-4147-A177-3AD203B41FA5}">
                      <a16:colId xmlns:a16="http://schemas.microsoft.com/office/drawing/2014/main" val="20009"/>
                    </a:ext>
                  </a:extLst>
                </a:gridCol>
                <a:gridCol w="1072512">
                  <a:extLst>
                    <a:ext uri="{9D8B030D-6E8A-4147-A177-3AD203B41FA5}">
                      <a16:colId xmlns:a16="http://schemas.microsoft.com/office/drawing/2014/main" val="20011"/>
                    </a:ext>
                  </a:extLst>
                </a:gridCol>
                <a:gridCol w="1106451">
                  <a:extLst>
                    <a:ext uri="{9D8B030D-6E8A-4147-A177-3AD203B41FA5}">
                      <a16:colId xmlns:a16="http://schemas.microsoft.com/office/drawing/2014/main" val="20013"/>
                    </a:ext>
                  </a:extLst>
                </a:gridCol>
                <a:gridCol w="1072512">
                  <a:extLst>
                    <a:ext uri="{9D8B030D-6E8A-4147-A177-3AD203B41FA5}">
                      <a16:colId xmlns:a16="http://schemas.microsoft.com/office/drawing/2014/main" val="20015"/>
                    </a:ext>
                  </a:extLst>
                </a:gridCol>
              </a:tblGrid>
              <a:tr h="357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1234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1299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12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2343">
                <a:tc>
                  <a:txBody>
                    <a:bodyPr/>
                    <a:lstStyle/>
                    <a:p>
                      <a:r>
                        <a:rPr lang="en-GB" sz="1100">
                          <a:solidFill>
                            <a:srgbClr val="404040"/>
                          </a:solidFill>
                        </a:rPr>
                        <a:t>Fruits</a:t>
                      </a:r>
                      <a:r>
                        <a:rPr lang="en-GB" sz="1100" baseline="0">
                          <a:solidFill>
                            <a:srgbClr val="404040"/>
                          </a:solidFill>
                        </a:rPr>
                        <a:t> and vegetables</a:t>
                      </a:r>
                      <a:endParaRPr lang="en-GB" sz="110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69611">
                <a:tc>
                  <a:txBody>
                    <a:bodyPr/>
                    <a:lstStyle/>
                    <a:p>
                      <a:pPr marL="0" algn="l" defTabSz="914400" rtl="0" eaLnBrk="1" latinLnBrk="0" hangingPunct="1"/>
                      <a:r>
                        <a:rPr lang="en-GB" sz="1100" kern="1200">
                          <a:solidFill>
                            <a:srgbClr val="404040"/>
                          </a:solidFill>
                          <a:latin typeface="+mn-lt"/>
                          <a:ea typeface="+mn-ea"/>
                          <a:cs typeface="+mn-cs"/>
                        </a:rPr>
                        <a:t>Snacks and sweets (including crisps, biscuits, cakes, sweets, chocolate)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12343">
                <a:tc>
                  <a:txBody>
                    <a:bodyPr/>
                    <a:lstStyle/>
                    <a:p>
                      <a:r>
                        <a:rPr lang="en-GB" sz="110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31057">
                <a:tc>
                  <a:txBody>
                    <a:bodyPr/>
                    <a:lstStyle/>
                    <a:p>
                      <a:r>
                        <a:rPr lang="en-GB" sz="1100">
                          <a:solidFill>
                            <a:srgbClr val="404040"/>
                          </a:solidFill>
                        </a:rPr>
                        <a:t>Energy, sports or fizzy drinks/pop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01376883"/>
                  </a:ext>
                </a:extLst>
              </a:tr>
              <a:tr h="412343">
                <a:tc>
                  <a:txBody>
                    <a:bodyPr/>
                    <a:lstStyle/>
                    <a:p>
                      <a:r>
                        <a:rPr lang="en-GB" sz="1100">
                          <a:solidFill>
                            <a:srgbClr val="404040"/>
                          </a:solidFill>
                        </a:rPr>
                        <a:t>Tea,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03182949"/>
                  </a:ext>
                </a:extLst>
              </a:tr>
              <a:tr h="723559">
                <a:tc>
                  <a:txBody>
                    <a:bodyPr/>
                    <a:lstStyle/>
                    <a:p>
                      <a:r>
                        <a:rPr lang="en-GB" sz="1100">
                          <a:solidFill>
                            <a:srgbClr val="404040"/>
                          </a:solidFill>
                        </a:rPr>
                        <a:t>Takeaways and fast food (including pizza, chips, burgers or other fast food even if it’s cooked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5600" y="5518517"/>
            <a:ext cx="11216804" cy="276999"/>
          </a:xfrm>
          <a:prstGeom prst="rect">
            <a:avLst/>
          </a:prstGeom>
          <a:solidFill>
            <a:schemeClr val="accent4">
              <a:lumMod val="20000"/>
              <a:lumOff val="80000"/>
            </a:schemeClr>
          </a:solidFill>
        </p:spPr>
        <p:txBody>
          <a:bodyPr wrap="square" rtlCol="0">
            <a:spAutoFit/>
          </a:bodyPr>
          <a:lstStyle/>
          <a:p>
            <a:r>
              <a:rPr lang="en-GB" sz="120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44250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a:t>SEN pupils are more likely to consume takeaway-style foods as well as snacks and sweets most days/everyday compared to every other group. Pupils who speak English as a second language have a higher propensity to make healthy choices (consuming milk/water and fruits/vegetables) daily/most days and Young carers are the most likely group to eat takeaways.</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3783126165"/>
              </p:ext>
            </p:extLst>
          </p:nvPr>
        </p:nvGraphicFramePr>
        <p:xfrm>
          <a:off x="416397" y="1206277"/>
          <a:ext cx="11216803" cy="3896970"/>
        </p:xfrm>
        <a:graphic>
          <a:graphicData uri="http://schemas.openxmlformats.org/drawingml/2006/table">
            <a:tbl>
              <a:tblPr firstRow="1" bandRow="1">
                <a:tableStyleId>{5940675A-B579-460E-94D1-54222C63F5DA}</a:tableStyleId>
              </a:tblPr>
              <a:tblGrid>
                <a:gridCol w="2438372">
                  <a:extLst>
                    <a:ext uri="{9D8B030D-6E8A-4147-A177-3AD203B41FA5}">
                      <a16:colId xmlns:a16="http://schemas.microsoft.com/office/drawing/2014/main" val="20000"/>
                    </a:ext>
                  </a:extLst>
                </a:gridCol>
                <a:gridCol w="1499578">
                  <a:extLst>
                    <a:ext uri="{9D8B030D-6E8A-4147-A177-3AD203B41FA5}">
                      <a16:colId xmlns:a16="http://schemas.microsoft.com/office/drawing/2014/main" val="20001"/>
                    </a:ext>
                  </a:extLst>
                </a:gridCol>
                <a:gridCol w="1423757">
                  <a:extLst>
                    <a:ext uri="{9D8B030D-6E8A-4147-A177-3AD203B41FA5}">
                      <a16:colId xmlns:a16="http://schemas.microsoft.com/office/drawing/2014/main" val="20003"/>
                    </a:ext>
                  </a:extLst>
                </a:gridCol>
                <a:gridCol w="1575400">
                  <a:extLst>
                    <a:ext uri="{9D8B030D-6E8A-4147-A177-3AD203B41FA5}">
                      <a16:colId xmlns:a16="http://schemas.microsoft.com/office/drawing/2014/main" val="20005"/>
                    </a:ext>
                  </a:extLst>
                </a:gridCol>
                <a:gridCol w="1524852">
                  <a:extLst>
                    <a:ext uri="{9D8B030D-6E8A-4147-A177-3AD203B41FA5}">
                      <a16:colId xmlns:a16="http://schemas.microsoft.com/office/drawing/2014/main" val="20007"/>
                    </a:ext>
                  </a:extLst>
                </a:gridCol>
                <a:gridCol w="1423757">
                  <a:extLst>
                    <a:ext uri="{9D8B030D-6E8A-4147-A177-3AD203B41FA5}">
                      <a16:colId xmlns:a16="http://schemas.microsoft.com/office/drawing/2014/main" val="20009"/>
                    </a:ext>
                  </a:extLst>
                </a:gridCol>
                <a:gridCol w="1331087">
                  <a:extLst>
                    <a:ext uri="{9D8B030D-6E8A-4147-A177-3AD203B41FA5}">
                      <a16:colId xmlns:a16="http://schemas.microsoft.com/office/drawing/2014/main" val="20011"/>
                    </a:ext>
                  </a:extLst>
                </a:gridCol>
              </a:tblGrid>
              <a:tr h="354391">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0819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8195">
                <a:tc>
                  <a:txBody>
                    <a:bodyPr/>
                    <a:lstStyle/>
                    <a:p>
                      <a:pPr marL="0" algn="l" defTabSz="914400" rtl="0" eaLnBrk="1" latinLnBrk="0" hangingPunct="1"/>
                      <a:r>
                        <a:rPr lang="en-GB" sz="1100" kern="1200">
                          <a:solidFill>
                            <a:srgbClr val="404040"/>
                          </a:solidFill>
                          <a:latin typeface="Calibri" panose="020F0502020204030204" pitchFamily="34" charset="0"/>
                          <a:ea typeface="+mn-ea"/>
                          <a:cs typeface="+mn-cs"/>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8195">
                <a:tc>
                  <a:txBody>
                    <a:bodyPr/>
                    <a:lstStyle/>
                    <a:p>
                      <a:r>
                        <a:rPr lang="en-GB" sz="1100">
                          <a:solidFill>
                            <a:srgbClr val="404040"/>
                          </a:solidFill>
                        </a:rPr>
                        <a:t>Fruits and vegetables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latin typeface="Calibri" panose="020F0502020204030204" pitchFamily="34" charset="0"/>
                        </a:rPr>
                        <a:t>Snacks and sweets (including crisps, biscuits, cakes, sweets, chocolate)</a:t>
                      </a:r>
                      <a:endParaRPr lang="en-GB" sz="110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8195">
                <a:tc>
                  <a:txBody>
                    <a:bodyPr/>
                    <a:lstStyle/>
                    <a:p>
                      <a:r>
                        <a:rPr lang="en-GB" sz="110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8195">
                <a:tc>
                  <a:txBody>
                    <a:bodyPr/>
                    <a:lstStyle/>
                    <a:p>
                      <a:r>
                        <a:rPr lang="en-GB" sz="1100">
                          <a:solidFill>
                            <a:srgbClr val="404040"/>
                          </a:solidFill>
                        </a:rPr>
                        <a:t>Energy, sports or fizzy drinks/pop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8195">
                <a:tc>
                  <a:txBody>
                    <a:bodyPr/>
                    <a:lstStyle/>
                    <a:p>
                      <a:r>
                        <a:rPr lang="en-GB" sz="1100">
                          <a:solidFill>
                            <a:srgbClr val="404040"/>
                          </a:solidFill>
                        </a:rPr>
                        <a:t>Tea,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90327308"/>
                  </a:ext>
                </a:extLst>
              </a:tr>
              <a:tr h="408195">
                <a:tc>
                  <a:txBody>
                    <a:bodyPr/>
                    <a:lstStyle/>
                    <a:p>
                      <a:r>
                        <a:rPr lang="en-GB" sz="1100">
                          <a:solidFill>
                            <a:srgbClr val="404040"/>
                          </a:solidFill>
                          <a:latin typeface="Calibri" panose="020F0502020204030204" pitchFamily="34" charset="0"/>
                        </a:rPr>
                        <a:t>Takeaway food </a:t>
                      </a:r>
                      <a:r>
                        <a:rPr lang="en-GB" sz="1100" kern="1200">
                          <a:solidFill>
                            <a:srgbClr val="404040"/>
                          </a:solidFill>
                          <a:latin typeface="Calibri" panose="020F0502020204030204" pitchFamily="34" charset="0"/>
                          <a:ea typeface="+mn-ea"/>
                          <a:cs typeface="+mn-cs"/>
                        </a:rPr>
                        <a:t>(including pizza, chips, burgers or other fast food even if it’s cooked at home)</a:t>
                      </a:r>
                      <a:endParaRPr lang="en-GB" sz="110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6396" y="5233664"/>
            <a:ext cx="11216803" cy="276999"/>
          </a:xfrm>
          <a:prstGeom prst="rect">
            <a:avLst/>
          </a:prstGeom>
          <a:solidFill>
            <a:schemeClr val="accent4">
              <a:lumMod val="20000"/>
              <a:lumOff val="80000"/>
            </a:schemeClr>
          </a:solidFill>
        </p:spPr>
        <p:txBody>
          <a:bodyPr wrap="square" rtlCol="0">
            <a:spAutoFit/>
          </a:bodyPr>
          <a:lstStyle/>
          <a:p>
            <a:r>
              <a:rPr lang="en-GB" sz="120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3382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a:solidFill>
                  <a:srgbClr val="00A98A"/>
                </a:solidFill>
                <a:latin typeface="Calibri" panose="020F0502020204030204" pitchFamily="34" charset="0"/>
                <a:ea typeface="MS Mincho" panose="02020609040205080304" pitchFamily="49" charset="-128"/>
                <a:cs typeface="DINPro-Medium" panose="020B0604020101020102" pitchFamily="34" charset="0"/>
              </a:rPr>
              <a:t>Wellbeing:</a:t>
            </a:r>
          </a:p>
          <a:p>
            <a:pPr>
              <a:spcAft>
                <a:spcPts val="0"/>
              </a:spcAft>
            </a:pPr>
            <a:r>
              <a:rPr lang="en-GB" sz="3600">
                <a:solidFill>
                  <a:srgbClr val="00A98A"/>
                </a:solidFill>
                <a:latin typeface="Calibri" panose="020F0502020204030204" pitchFamily="34" charset="0"/>
                <a:ea typeface="MS Mincho" panose="02020609040205080304" pitchFamily="49" charset="-128"/>
                <a:cs typeface="DINPro" panose="020B0504020101020102" pitchFamily="34" charset="0"/>
              </a:rPr>
              <a:t>Attitudes to physical wellbeing and oral hygiene</a:t>
            </a:r>
            <a:r>
              <a:rPr lang="en-GB" sz="3600">
                <a:solidFill>
                  <a:srgbClr val="00A98A"/>
                </a:solidFill>
                <a:latin typeface="DINPro-Medium" panose="020B0604020101020102" pitchFamily="34" charset="0"/>
                <a:ea typeface="MS Mincho" panose="02020609040205080304" pitchFamily="49" charset="-128"/>
                <a:cs typeface="DINPro-Medium" panose="020B0604020101020102" pitchFamily="34" charset="0"/>
              </a:rPr>
              <a:t>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51090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390800963"/>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a:t>Good oral hygiene is apparent amongst 76% of pupils. However, there are groups which appear to show less attention: SEN (66%) and Young carers (62%). Overall, 43% have seen a dentist within the last year, however 45% can’t remember.</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a:solidFill>
                  <a:srgbClr val="002060"/>
                </a:solidFill>
              </a:rPr>
              <a:t>Q: How often do you clean your teeth for at least 2 minutes at a time? </a:t>
            </a:r>
          </a:p>
          <a:p>
            <a:r>
              <a:rPr lang="en-GB" sz="1000">
                <a:solidFill>
                  <a:srgbClr val="002060"/>
                </a:solidFill>
              </a:rPr>
              <a:t>Q: How long ago did you last visit the dentist?</a:t>
            </a:r>
          </a:p>
          <a:p>
            <a:r>
              <a:rPr lang="en-GB" sz="1000" i="1">
                <a:solidFill>
                  <a:srgbClr val="002060"/>
                </a:solidFill>
              </a:rPr>
              <a:t>Base: All valid respondents, 2023 n=2,453, 2024 n=2,640, 2025 n=2,404.</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graphicFrame>
        <p:nvGraphicFramePr>
          <p:cNvPr id="12" name="Chart 11"/>
          <p:cNvGraphicFramePr/>
          <p:nvPr>
            <p:extLst>
              <p:ext uri="{D42A27DB-BD31-4B8C-83A1-F6EECF244321}">
                <p14:modId xmlns:p14="http://schemas.microsoft.com/office/powerpoint/2010/main" val="4290060420"/>
              </p:ext>
            </p:extLst>
          </p:nvPr>
        </p:nvGraphicFramePr>
        <p:xfrm>
          <a:off x="183019" y="3187160"/>
          <a:ext cx="5100181" cy="250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09393901"/>
              </p:ext>
            </p:extLst>
          </p:nvPr>
        </p:nvGraphicFramePr>
        <p:xfrm>
          <a:off x="5562363" y="975669"/>
          <a:ext cx="6070838" cy="2121796"/>
        </p:xfrm>
        <a:graphic>
          <a:graphicData uri="http://schemas.openxmlformats.org/drawingml/2006/table">
            <a:tbl>
              <a:tblPr firstRow="1" bandRow="1">
                <a:tableStyleId>{5940675A-B579-460E-94D1-54222C63F5DA}</a:tableStyleId>
              </a:tblPr>
              <a:tblGrid>
                <a:gridCol w="1686958">
                  <a:extLst>
                    <a:ext uri="{9D8B030D-6E8A-4147-A177-3AD203B41FA5}">
                      <a16:colId xmlns:a16="http://schemas.microsoft.com/office/drawing/2014/main" val="20000"/>
                    </a:ext>
                  </a:extLst>
                </a:gridCol>
                <a:gridCol w="775093">
                  <a:extLst>
                    <a:ext uri="{9D8B030D-6E8A-4147-A177-3AD203B41FA5}">
                      <a16:colId xmlns:a16="http://schemas.microsoft.com/office/drawing/2014/main" val="20001"/>
                    </a:ext>
                  </a:extLst>
                </a:gridCol>
                <a:gridCol w="686203">
                  <a:extLst>
                    <a:ext uri="{9D8B030D-6E8A-4147-A177-3AD203B41FA5}">
                      <a16:colId xmlns:a16="http://schemas.microsoft.com/office/drawing/2014/main" val="20002"/>
                    </a:ext>
                  </a:extLst>
                </a:gridCol>
                <a:gridCol w="730646">
                  <a:extLst>
                    <a:ext uri="{9D8B030D-6E8A-4147-A177-3AD203B41FA5}">
                      <a16:colId xmlns:a16="http://schemas.microsoft.com/office/drawing/2014/main" val="20003"/>
                    </a:ext>
                  </a:extLst>
                </a:gridCol>
                <a:gridCol w="730646">
                  <a:extLst>
                    <a:ext uri="{9D8B030D-6E8A-4147-A177-3AD203B41FA5}">
                      <a16:colId xmlns:a16="http://schemas.microsoft.com/office/drawing/2014/main" val="20004"/>
                    </a:ext>
                  </a:extLst>
                </a:gridCol>
                <a:gridCol w="730646">
                  <a:extLst>
                    <a:ext uri="{9D8B030D-6E8A-4147-A177-3AD203B41FA5}">
                      <a16:colId xmlns:a16="http://schemas.microsoft.com/office/drawing/2014/main" val="20005"/>
                    </a:ext>
                  </a:extLst>
                </a:gridCol>
                <a:gridCol w="730646">
                  <a:extLst>
                    <a:ext uri="{9D8B030D-6E8A-4147-A177-3AD203B41FA5}">
                      <a16:colId xmlns:a16="http://schemas.microsoft.com/office/drawing/2014/main" val="20006"/>
                    </a:ext>
                  </a:extLst>
                </a:gridCol>
              </a:tblGrid>
              <a:tr h="463327">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130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63327">
                <a:tc>
                  <a:txBody>
                    <a:bodyPr/>
                    <a:lstStyle/>
                    <a:p>
                      <a:r>
                        <a:rPr lang="en-GB" sz="110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0510">
                <a:tc>
                  <a:txBody>
                    <a:bodyPr/>
                    <a:lstStyle/>
                    <a:p>
                      <a:r>
                        <a:rPr lang="en-GB" sz="110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63327">
                <a:tc>
                  <a:txBody>
                    <a:bodyPr/>
                    <a:lstStyle/>
                    <a:p>
                      <a:r>
                        <a:rPr lang="en-GB" sz="1100">
                          <a:solidFill>
                            <a:schemeClr val="tx1">
                              <a:lumMod val="75000"/>
                              <a:lumOff val="25000"/>
                            </a:schemeClr>
                          </a:solidFill>
                        </a:rPr>
                        <a:t>Have visited</a:t>
                      </a:r>
                      <a:r>
                        <a:rPr lang="en-GB" sz="1100" baseline="0">
                          <a:solidFill>
                            <a:schemeClr val="tx1">
                              <a:lumMod val="75000"/>
                              <a:lumOff val="25000"/>
                            </a:schemeClr>
                          </a:solidFill>
                        </a:rPr>
                        <a:t> dentist in the last year</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777040371"/>
              </p:ext>
            </p:extLst>
          </p:nvPr>
        </p:nvGraphicFramePr>
        <p:xfrm>
          <a:off x="5562363" y="3281584"/>
          <a:ext cx="6070838" cy="2214544"/>
        </p:xfrm>
        <a:graphic>
          <a:graphicData uri="http://schemas.openxmlformats.org/drawingml/2006/table">
            <a:tbl>
              <a:tblPr firstRow="1" bandRow="1">
                <a:tableStyleId>{5940675A-B579-460E-94D1-54222C63F5DA}</a:tableStyleId>
              </a:tblPr>
              <a:tblGrid>
                <a:gridCol w="1686958">
                  <a:extLst>
                    <a:ext uri="{9D8B030D-6E8A-4147-A177-3AD203B41FA5}">
                      <a16:colId xmlns:a16="http://schemas.microsoft.com/office/drawing/2014/main" val="20000"/>
                    </a:ext>
                  </a:extLst>
                </a:gridCol>
                <a:gridCol w="775093">
                  <a:extLst>
                    <a:ext uri="{9D8B030D-6E8A-4147-A177-3AD203B41FA5}">
                      <a16:colId xmlns:a16="http://schemas.microsoft.com/office/drawing/2014/main" val="20001"/>
                    </a:ext>
                  </a:extLst>
                </a:gridCol>
                <a:gridCol w="737004">
                  <a:extLst>
                    <a:ext uri="{9D8B030D-6E8A-4147-A177-3AD203B41FA5}">
                      <a16:colId xmlns:a16="http://schemas.microsoft.com/office/drawing/2014/main" val="20002"/>
                    </a:ext>
                  </a:extLst>
                </a:gridCol>
                <a:gridCol w="670901">
                  <a:extLst>
                    <a:ext uri="{9D8B030D-6E8A-4147-A177-3AD203B41FA5}">
                      <a16:colId xmlns:a16="http://schemas.microsoft.com/office/drawing/2014/main" val="20003"/>
                    </a:ext>
                  </a:extLst>
                </a:gridCol>
                <a:gridCol w="752953">
                  <a:extLst>
                    <a:ext uri="{9D8B030D-6E8A-4147-A177-3AD203B41FA5}">
                      <a16:colId xmlns:a16="http://schemas.microsoft.com/office/drawing/2014/main" val="20004"/>
                    </a:ext>
                  </a:extLst>
                </a:gridCol>
                <a:gridCol w="774224">
                  <a:extLst>
                    <a:ext uri="{9D8B030D-6E8A-4147-A177-3AD203B41FA5}">
                      <a16:colId xmlns:a16="http://schemas.microsoft.com/office/drawing/2014/main" val="20005"/>
                    </a:ext>
                  </a:extLst>
                </a:gridCol>
                <a:gridCol w="673705">
                  <a:extLst>
                    <a:ext uri="{9D8B030D-6E8A-4147-A177-3AD203B41FA5}">
                      <a16:colId xmlns:a16="http://schemas.microsoft.com/office/drawing/2014/main" val="20006"/>
                    </a:ext>
                  </a:extLst>
                </a:gridCol>
              </a:tblGrid>
              <a:tr h="620340">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040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5373">
                <a:tc>
                  <a:txBody>
                    <a:bodyPr/>
                    <a:lstStyle/>
                    <a:p>
                      <a:r>
                        <a:rPr lang="en-GB" sz="110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33053">
                <a:tc>
                  <a:txBody>
                    <a:bodyPr/>
                    <a:lstStyle/>
                    <a:p>
                      <a:r>
                        <a:rPr lang="en-GB" sz="110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45373">
                <a:tc>
                  <a:txBody>
                    <a:bodyPr/>
                    <a:lstStyle/>
                    <a:p>
                      <a:r>
                        <a:rPr lang="en-GB" sz="1100">
                          <a:solidFill>
                            <a:schemeClr val="tx1">
                              <a:lumMod val="75000"/>
                              <a:lumOff val="25000"/>
                            </a:schemeClr>
                          </a:solidFill>
                        </a:rPr>
                        <a:t>Have visited</a:t>
                      </a:r>
                      <a:r>
                        <a:rPr lang="en-GB" sz="1100" baseline="0">
                          <a:solidFill>
                            <a:schemeClr val="tx1">
                              <a:lumMod val="75000"/>
                              <a:lumOff val="25000"/>
                            </a:schemeClr>
                          </a:solidFill>
                        </a:rPr>
                        <a:t> dentist in the last year</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952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F99E-1324-F9A8-93FE-5677E12BD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1023C-F531-0023-A9C0-F4D630E98B30}"/>
              </a:ext>
            </a:extLst>
          </p:cNvPr>
          <p:cNvSpPr>
            <a:spLocks noGrp="1"/>
          </p:cNvSpPr>
          <p:nvPr>
            <p:ph type="title"/>
          </p:nvPr>
        </p:nvSpPr>
        <p:spPr>
          <a:xfrm>
            <a:off x="183020" y="179327"/>
            <a:ext cx="11373254" cy="900000"/>
          </a:xfrm>
        </p:spPr>
        <p:txBody>
          <a:bodyPr anchor="t" anchorCtr="0">
            <a:normAutofit/>
          </a:bodyPr>
          <a:lstStyle/>
          <a:p>
            <a:r>
              <a:rPr lang="en-GB" sz="1600"/>
              <a:t>31% of all pupils have had at least one tooth taken out. This increases to 53% for Young carers. </a:t>
            </a:r>
          </a:p>
        </p:txBody>
      </p:sp>
      <p:sp>
        <p:nvSpPr>
          <p:cNvPr id="7" name="TextBox 6">
            <a:extLst>
              <a:ext uri="{FF2B5EF4-FFF2-40B4-BE49-F238E27FC236}">
                <a16:creationId xmlns:a16="http://schemas.microsoft.com/office/drawing/2014/main" id="{BBB72B49-6656-EFC3-3228-FB0274030ACB}"/>
              </a:ext>
            </a:extLst>
          </p:cNvPr>
          <p:cNvSpPr txBox="1"/>
          <p:nvPr/>
        </p:nvSpPr>
        <p:spPr>
          <a:xfrm>
            <a:off x="183600" y="6414288"/>
            <a:ext cx="8041788" cy="400110"/>
          </a:xfrm>
          <a:prstGeom prst="rect">
            <a:avLst/>
          </a:prstGeom>
          <a:noFill/>
        </p:spPr>
        <p:txBody>
          <a:bodyPr wrap="square" rtlCol="0" anchor="b" anchorCtr="0">
            <a:spAutoFit/>
          </a:bodyPr>
          <a:lstStyle/>
          <a:p>
            <a:r>
              <a:rPr lang="en-GB" sz="1000">
                <a:solidFill>
                  <a:srgbClr val="002060"/>
                </a:solidFill>
              </a:rPr>
              <a:t>Q: Have you ever had any teeth taken out at the dentists or hospital? </a:t>
            </a:r>
            <a:r>
              <a:rPr lang="en-GB" sz="1000" i="1">
                <a:solidFill>
                  <a:srgbClr val="002060"/>
                </a:solidFill>
              </a:rPr>
              <a:t>Introduced in 2025.</a:t>
            </a:r>
            <a:endParaRPr lang="en-GB" sz="1000">
              <a:solidFill>
                <a:srgbClr val="002060"/>
              </a:solidFill>
            </a:endParaRPr>
          </a:p>
          <a:p>
            <a:r>
              <a:rPr lang="en-GB" sz="1000" i="1">
                <a:solidFill>
                  <a:srgbClr val="002060"/>
                </a:solidFill>
              </a:rPr>
              <a:t>Base: All valid respondents, 2025 n=2,404. </a:t>
            </a:r>
          </a:p>
        </p:txBody>
      </p:sp>
      <p:graphicFrame>
        <p:nvGraphicFramePr>
          <p:cNvPr id="5" name="Table 4">
            <a:extLst>
              <a:ext uri="{FF2B5EF4-FFF2-40B4-BE49-F238E27FC236}">
                <a16:creationId xmlns:a16="http://schemas.microsoft.com/office/drawing/2014/main" id="{8509838C-3F97-AA14-2ABC-5318B6DD5D75}"/>
              </a:ext>
            </a:extLst>
          </p:cNvPr>
          <p:cNvGraphicFramePr>
            <a:graphicFrameLocks noGrp="1"/>
          </p:cNvGraphicFramePr>
          <p:nvPr>
            <p:extLst>
              <p:ext uri="{D42A27DB-BD31-4B8C-83A1-F6EECF244321}">
                <p14:modId xmlns:p14="http://schemas.microsoft.com/office/powerpoint/2010/main" val="174792335"/>
              </p:ext>
            </p:extLst>
          </p:nvPr>
        </p:nvGraphicFramePr>
        <p:xfrm>
          <a:off x="5485436" y="3505121"/>
          <a:ext cx="6337663" cy="231947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2078">
                <a:tc>
                  <a:txBody>
                    <a:bodyPr/>
                    <a:lstStyle/>
                    <a:p>
                      <a:r>
                        <a:rPr lang="en-GB" sz="1100">
                          <a:solidFill>
                            <a:schemeClr val="tx1">
                              <a:lumMod val="75000"/>
                              <a:lumOff val="25000"/>
                            </a:schemeClr>
                          </a:solidFill>
                        </a:rPr>
                        <a:t>1 tooth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33464">
                <a:tc>
                  <a:txBody>
                    <a:bodyPr/>
                    <a:lstStyle/>
                    <a:p>
                      <a:r>
                        <a:rPr lang="en-GB" sz="1100">
                          <a:solidFill>
                            <a:schemeClr val="tx1">
                              <a:lumMod val="75000"/>
                              <a:lumOff val="25000"/>
                            </a:schemeClr>
                          </a:solidFill>
                        </a:rPr>
                        <a:t>2 teeth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6486">
                <a:tc>
                  <a:txBody>
                    <a:bodyPr/>
                    <a:lstStyle/>
                    <a:p>
                      <a:r>
                        <a:rPr lang="en-GB" sz="1100">
                          <a:solidFill>
                            <a:schemeClr val="tx1">
                              <a:lumMod val="75000"/>
                              <a:lumOff val="25000"/>
                            </a:schemeClr>
                          </a:solidFill>
                        </a:rPr>
                        <a:t>3 teeth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89052279"/>
                  </a:ext>
                </a:extLst>
              </a:tr>
              <a:tr h="230870">
                <a:tc>
                  <a:txBody>
                    <a:bodyPr/>
                    <a:lstStyle/>
                    <a:p>
                      <a:r>
                        <a:rPr lang="en-GB" sz="1100">
                          <a:solidFill>
                            <a:schemeClr val="tx1">
                              <a:lumMod val="75000"/>
                              <a:lumOff val="25000"/>
                            </a:schemeClr>
                          </a:solidFill>
                        </a:rPr>
                        <a:t>4 or more teeth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7049258"/>
                  </a:ext>
                </a:extLst>
              </a:tr>
              <a:tr h="414916">
                <a:tc>
                  <a:txBody>
                    <a:bodyPr/>
                    <a:lstStyle/>
                    <a:p>
                      <a:r>
                        <a:rPr lang="en-GB" sz="1100">
                          <a:solidFill>
                            <a:schemeClr val="tx1">
                              <a:lumMod val="75000"/>
                              <a:lumOff val="25000"/>
                            </a:schemeClr>
                          </a:solidFill>
                        </a:rPr>
                        <a:t>I haven’t had any teeth taken out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14435214"/>
                  </a:ext>
                </a:extLst>
              </a:tr>
            </a:tbl>
          </a:graphicData>
        </a:graphic>
      </p:graphicFrame>
      <p:sp>
        <p:nvSpPr>
          <p:cNvPr id="10" name="Rectangle 9">
            <a:extLst>
              <a:ext uri="{FF2B5EF4-FFF2-40B4-BE49-F238E27FC236}">
                <a16:creationId xmlns:a16="http://schemas.microsoft.com/office/drawing/2014/main" id="{36CDBDD2-C38B-27E8-4FAB-7544D7CCF503}"/>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graphicFrame>
        <p:nvGraphicFramePr>
          <p:cNvPr id="11" name="Chart 10">
            <a:extLst>
              <a:ext uri="{FF2B5EF4-FFF2-40B4-BE49-F238E27FC236}">
                <a16:creationId xmlns:a16="http://schemas.microsoft.com/office/drawing/2014/main" id="{F41C7793-7F25-4AFE-9AF6-93139632E1CC}"/>
              </a:ext>
            </a:extLst>
          </p:cNvPr>
          <p:cNvGraphicFramePr/>
          <p:nvPr>
            <p:extLst>
              <p:ext uri="{D42A27DB-BD31-4B8C-83A1-F6EECF244321}">
                <p14:modId xmlns:p14="http://schemas.microsoft.com/office/powerpoint/2010/main" val="4212528549"/>
              </p:ext>
            </p:extLst>
          </p:nvPr>
        </p:nvGraphicFramePr>
        <p:xfrm>
          <a:off x="183020" y="1512655"/>
          <a:ext cx="4895876" cy="3152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00FD9DC5-2EFD-153E-A11B-50C7A9CD00F2}"/>
              </a:ext>
            </a:extLst>
          </p:cNvPr>
          <p:cNvGraphicFramePr>
            <a:graphicFrameLocks noGrp="1"/>
          </p:cNvGraphicFramePr>
          <p:nvPr>
            <p:extLst>
              <p:ext uri="{D42A27DB-BD31-4B8C-83A1-F6EECF244321}">
                <p14:modId xmlns:p14="http://schemas.microsoft.com/office/powerpoint/2010/main" val="3561538722"/>
              </p:ext>
            </p:extLst>
          </p:nvPr>
        </p:nvGraphicFramePr>
        <p:xfrm>
          <a:off x="5485436" y="978119"/>
          <a:ext cx="6337662" cy="2374760"/>
        </p:xfrm>
        <a:graphic>
          <a:graphicData uri="http://schemas.openxmlformats.org/drawingml/2006/table">
            <a:tbl>
              <a:tblPr firstRow="1" bandRow="1">
                <a:tableStyleId>{5940675A-B579-460E-94D1-54222C63F5DA}</a:tableStyleId>
              </a:tblPr>
              <a:tblGrid>
                <a:gridCol w="1761103">
                  <a:extLst>
                    <a:ext uri="{9D8B030D-6E8A-4147-A177-3AD203B41FA5}">
                      <a16:colId xmlns:a16="http://schemas.microsoft.com/office/drawing/2014/main" val="20000"/>
                    </a:ext>
                  </a:extLst>
                </a:gridCol>
                <a:gridCol w="809160">
                  <a:extLst>
                    <a:ext uri="{9D8B030D-6E8A-4147-A177-3AD203B41FA5}">
                      <a16:colId xmlns:a16="http://schemas.microsoft.com/office/drawing/2014/main" val="20001"/>
                    </a:ext>
                  </a:extLst>
                </a:gridCol>
                <a:gridCol w="716363">
                  <a:extLst>
                    <a:ext uri="{9D8B030D-6E8A-4147-A177-3AD203B41FA5}">
                      <a16:colId xmlns:a16="http://schemas.microsoft.com/office/drawing/2014/main" val="20002"/>
                    </a:ext>
                  </a:extLst>
                </a:gridCol>
                <a:gridCol w="762759">
                  <a:extLst>
                    <a:ext uri="{9D8B030D-6E8A-4147-A177-3AD203B41FA5}">
                      <a16:colId xmlns:a16="http://schemas.microsoft.com/office/drawing/2014/main" val="20003"/>
                    </a:ext>
                  </a:extLst>
                </a:gridCol>
                <a:gridCol w="762759">
                  <a:extLst>
                    <a:ext uri="{9D8B030D-6E8A-4147-A177-3AD203B41FA5}">
                      <a16:colId xmlns:a16="http://schemas.microsoft.com/office/drawing/2014/main" val="20004"/>
                    </a:ext>
                  </a:extLst>
                </a:gridCol>
                <a:gridCol w="762759">
                  <a:extLst>
                    <a:ext uri="{9D8B030D-6E8A-4147-A177-3AD203B41FA5}">
                      <a16:colId xmlns:a16="http://schemas.microsoft.com/office/drawing/2014/main" val="20005"/>
                    </a:ext>
                  </a:extLst>
                </a:gridCol>
                <a:gridCol w="762759">
                  <a:extLst>
                    <a:ext uri="{9D8B030D-6E8A-4147-A177-3AD203B41FA5}">
                      <a16:colId xmlns:a16="http://schemas.microsoft.com/office/drawing/2014/main" val="20006"/>
                    </a:ext>
                  </a:extLst>
                </a:gridCol>
              </a:tblGrid>
              <a:tr h="463327">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130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4334">
                <a:tc>
                  <a:txBody>
                    <a:bodyPr/>
                    <a:lstStyle/>
                    <a:p>
                      <a:r>
                        <a:rPr lang="en-GB" sz="1100">
                          <a:solidFill>
                            <a:schemeClr val="tx1">
                              <a:lumMod val="75000"/>
                              <a:lumOff val="25000"/>
                            </a:schemeClr>
                          </a:solidFill>
                        </a:rPr>
                        <a:t>1 tooth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1012">
                <a:tc>
                  <a:txBody>
                    <a:bodyPr/>
                    <a:lstStyle/>
                    <a:p>
                      <a:r>
                        <a:rPr lang="en-GB" sz="1100">
                          <a:solidFill>
                            <a:schemeClr val="tx1">
                              <a:lumMod val="75000"/>
                              <a:lumOff val="25000"/>
                            </a:schemeClr>
                          </a:solidFill>
                        </a:rPr>
                        <a:t>2 teeth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2920">
                <a:tc>
                  <a:txBody>
                    <a:bodyPr/>
                    <a:lstStyle/>
                    <a:p>
                      <a:r>
                        <a:rPr lang="en-GB" sz="1100">
                          <a:solidFill>
                            <a:schemeClr val="tx1">
                              <a:lumMod val="75000"/>
                              <a:lumOff val="25000"/>
                            </a:schemeClr>
                          </a:solidFill>
                        </a:rPr>
                        <a:t>3 teeth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2375">
                <a:tc>
                  <a:txBody>
                    <a:bodyPr/>
                    <a:lstStyle/>
                    <a:p>
                      <a:r>
                        <a:rPr lang="en-GB" sz="1100">
                          <a:solidFill>
                            <a:schemeClr val="tx1">
                              <a:lumMod val="75000"/>
                              <a:lumOff val="25000"/>
                            </a:schemeClr>
                          </a:solidFill>
                        </a:rPr>
                        <a:t>4 or more teeth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30460871"/>
                  </a:ext>
                </a:extLst>
              </a:tr>
              <a:tr h="463327">
                <a:tc>
                  <a:txBody>
                    <a:bodyPr/>
                    <a:lstStyle/>
                    <a:p>
                      <a:r>
                        <a:rPr lang="en-GB" sz="1100">
                          <a:solidFill>
                            <a:schemeClr val="tx1">
                              <a:lumMod val="75000"/>
                              <a:lumOff val="25000"/>
                            </a:schemeClr>
                          </a:solidFill>
                        </a:rPr>
                        <a:t>I haven’t had any teeth taken out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209093555"/>
                  </a:ext>
                </a:extLst>
              </a:tr>
            </a:tbl>
          </a:graphicData>
        </a:graphic>
      </p:graphicFrame>
    </p:spTree>
    <p:extLst>
      <p:ext uri="{BB962C8B-B14F-4D97-AF65-F5344CB8AC3E}">
        <p14:creationId xmlns:p14="http://schemas.microsoft.com/office/powerpoint/2010/main" val="1992051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396078966"/>
              </p:ext>
            </p:extLst>
          </p:nvPr>
        </p:nvGraphicFramePr>
        <p:xfrm>
          <a:off x="-332547"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a:t>52% of pupils remember being weighed and measured at school. Of these, 12% answered that it did not make them feel happy with girls less happy about this than boys and Young carers are the group the most likely to feel unhappy about it.</a:t>
            </a:r>
            <a:endParaRPr lang="en-GB" sz="1600">
              <a:highlight>
                <a:srgbClr val="FFFF00"/>
              </a:highlight>
            </a:endParaRPr>
          </a:p>
        </p:txBody>
      </p:sp>
      <p:sp>
        <p:nvSpPr>
          <p:cNvPr id="6" name="TextBox 5"/>
          <p:cNvSpPr txBox="1"/>
          <p:nvPr/>
        </p:nvSpPr>
        <p:spPr>
          <a:xfrm>
            <a:off x="183019" y="5924888"/>
            <a:ext cx="5285843" cy="861774"/>
          </a:xfrm>
          <a:prstGeom prst="rect">
            <a:avLst/>
          </a:prstGeom>
          <a:noFill/>
        </p:spPr>
        <p:txBody>
          <a:bodyPr wrap="square" rtlCol="0" anchor="b" anchorCtr="0">
            <a:spAutoFit/>
          </a:bodyPr>
          <a:lstStyle/>
          <a:p>
            <a:r>
              <a:rPr lang="en-GB" sz="1000">
                <a:solidFill>
                  <a:srgbClr val="002060"/>
                </a:solidFill>
              </a:rPr>
              <a:t>Q: Do you remember being weighed and measured at school (this will have happened during Reception/Foundation Year and then again in Year 6)?</a:t>
            </a:r>
            <a:r>
              <a:rPr lang="en-GB" sz="1000" i="1">
                <a:solidFill>
                  <a:srgbClr val="002060"/>
                </a:solidFill>
              </a:rPr>
              <a:t> Introduced in 2021.</a:t>
            </a:r>
            <a:r>
              <a:rPr lang="en-GB" sz="1000">
                <a:solidFill>
                  <a:srgbClr val="002060"/>
                </a:solidFill>
              </a:rPr>
              <a:t> </a:t>
            </a:r>
            <a:r>
              <a:rPr lang="en-GB" sz="1000" i="1">
                <a:solidFill>
                  <a:srgbClr val="002060"/>
                </a:solidFill>
              </a:rPr>
              <a:t>2023 n=2,453, 2024 n=2,640, 2025 n=2,404.</a:t>
            </a:r>
          </a:p>
          <a:p>
            <a:r>
              <a:rPr lang="en-GB" sz="1000">
                <a:solidFill>
                  <a:srgbClr val="002060"/>
                </a:solidFill>
              </a:rPr>
              <a:t>Q: If yes, how did it make you feel?</a:t>
            </a:r>
          </a:p>
          <a:p>
            <a:r>
              <a:rPr lang="en-GB" sz="1000" i="1">
                <a:solidFill>
                  <a:srgbClr val="002060"/>
                </a:solidFill>
              </a:rPr>
              <a:t>Introduced in 2021. Base: All valid respondents, 2023 n=1,293, 2024 n=1,415, 2025 n=1,241.</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graphicFrame>
        <p:nvGraphicFramePr>
          <p:cNvPr id="13" name="Table 12"/>
          <p:cNvGraphicFramePr>
            <a:graphicFrameLocks noGrp="1"/>
          </p:cNvGraphicFramePr>
          <p:nvPr>
            <p:extLst>
              <p:ext uri="{D42A27DB-BD31-4B8C-83A1-F6EECF244321}">
                <p14:modId xmlns:p14="http://schemas.microsoft.com/office/powerpoint/2010/main" val="1770857692"/>
              </p:ext>
            </p:extLst>
          </p:nvPr>
        </p:nvGraphicFramePr>
        <p:xfrm>
          <a:off x="5038928" y="975671"/>
          <a:ext cx="6594272" cy="2401087"/>
        </p:xfrm>
        <a:graphic>
          <a:graphicData uri="http://schemas.openxmlformats.org/drawingml/2006/table">
            <a:tbl>
              <a:tblPr firstRow="1" bandRow="1">
                <a:tableStyleId>{5940675A-B579-460E-94D1-54222C63F5DA}</a:tableStyleId>
              </a:tblPr>
              <a:tblGrid>
                <a:gridCol w="1832410">
                  <a:extLst>
                    <a:ext uri="{9D8B030D-6E8A-4147-A177-3AD203B41FA5}">
                      <a16:colId xmlns:a16="http://schemas.microsoft.com/office/drawing/2014/main" val="20000"/>
                    </a:ext>
                  </a:extLst>
                </a:gridCol>
                <a:gridCol w="841922">
                  <a:extLst>
                    <a:ext uri="{9D8B030D-6E8A-4147-A177-3AD203B41FA5}">
                      <a16:colId xmlns:a16="http://schemas.microsoft.com/office/drawing/2014/main" val="20001"/>
                    </a:ext>
                  </a:extLst>
                </a:gridCol>
                <a:gridCol w="745368">
                  <a:extLst>
                    <a:ext uri="{9D8B030D-6E8A-4147-A177-3AD203B41FA5}">
                      <a16:colId xmlns:a16="http://schemas.microsoft.com/office/drawing/2014/main" val="20002"/>
                    </a:ext>
                  </a:extLst>
                </a:gridCol>
                <a:gridCol w="793643">
                  <a:extLst>
                    <a:ext uri="{9D8B030D-6E8A-4147-A177-3AD203B41FA5}">
                      <a16:colId xmlns:a16="http://schemas.microsoft.com/office/drawing/2014/main" val="20003"/>
                    </a:ext>
                  </a:extLst>
                </a:gridCol>
                <a:gridCol w="793643">
                  <a:extLst>
                    <a:ext uri="{9D8B030D-6E8A-4147-A177-3AD203B41FA5}">
                      <a16:colId xmlns:a16="http://schemas.microsoft.com/office/drawing/2014/main" val="20004"/>
                    </a:ext>
                  </a:extLst>
                </a:gridCol>
                <a:gridCol w="793643">
                  <a:extLst>
                    <a:ext uri="{9D8B030D-6E8A-4147-A177-3AD203B41FA5}">
                      <a16:colId xmlns:a16="http://schemas.microsoft.com/office/drawing/2014/main" val="20005"/>
                    </a:ext>
                  </a:extLst>
                </a:gridCol>
                <a:gridCol w="793643">
                  <a:extLst>
                    <a:ext uri="{9D8B030D-6E8A-4147-A177-3AD203B41FA5}">
                      <a16:colId xmlns:a16="http://schemas.microsoft.com/office/drawing/2014/main" val="20006"/>
                    </a:ext>
                  </a:extLst>
                </a:gridCol>
              </a:tblGrid>
              <a:tr h="409021">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908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1193">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1193">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908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731520">
                <a:tc>
                  <a:txBody>
                    <a:bodyPr/>
                    <a:lstStyle/>
                    <a:p>
                      <a:r>
                        <a:rPr lang="en-GB" sz="1100">
                          <a:solidFill>
                            <a:schemeClr val="tx1">
                              <a:lumMod val="75000"/>
                              <a:lumOff val="25000"/>
                            </a:schemeClr>
                          </a:solidFill>
                        </a:rPr>
                        <a:t>Pupils felt unhappy/very unhappy about this </a:t>
                      </a:r>
                      <a:r>
                        <a:rPr lang="en-GB" sz="1000">
                          <a:solidFill>
                            <a:schemeClr val="tx1">
                              <a:lumMod val="75000"/>
                              <a:lumOff val="25000"/>
                            </a:schemeClr>
                          </a:solidFill>
                        </a:rPr>
                        <a:t>(asked to those that answered yes to ‘Do you remember..’)</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7610792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39078189"/>
              </p:ext>
            </p:extLst>
          </p:nvPr>
        </p:nvGraphicFramePr>
        <p:xfrm>
          <a:off x="5038928" y="3481244"/>
          <a:ext cx="6594274" cy="2504034"/>
        </p:xfrm>
        <a:graphic>
          <a:graphicData uri="http://schemas.openxmlformats.org/drawingml/2006/table">
            <a:tbl>
              <a:tblPr firstRow="1" bandRow="1">
                <a:tableStyleId>{5940675A-B579-460E-94D1-54222C63F5DA}</a:tableStyleId>
              </a:tblPr>
              <a:tblGrid>
                <a:gridCol w="1832410">
                  <a:extLst>
                    <a:ext uri="{9D8B030D-6E8A-4147-A177-3AD203B41FA5}">
                      <a16:colId xmlns:a16="http://schemas.microsoft.com/office/drawing/2014/main" val="20000"/>
                    </a:ext>
                  </a:extLst>
                </a:gridCol>
                <a:gridCol w="841922">
                  <a:extLst>
                    <a:ext uri="{9D8B030D-6E8A-4147-A177-3AD203B41FA5}">
                      <a16:colId xmlns:a16="http://schemas.microsoft.com/office/drawing/2014/main" val="20001"/>
                    </a:ext>
                  </a:extLst>
                </a:gridCol>
                <a:gridCol w="800549">
                  <a:extLst>
                    <a:ext uri="{9D8B030D-6E8A-4147-A177-3AD203B41FA5}">
                      <a16:colId xmlns:a16="http://schemas.microsoft.com/office/drawing/2014/main" val="20002"/>
                    </a:ext>
                  </a:extLst>
                </a:gridCol>
                <a:gridCol w="728747">
                  <a:extLst>
                    <a:ext uri="{9D8B030D-6E8A-4147-A177-3AD203B41FA5}">
                      <a16:colId xmlns:a16="http://schemas.microsoft.com/office/drawing/2014/main" val="20003"/>
                    </a:ext>
                  </a:extLst>
                </a:gridCol>
                <a:gridCol w="817874">
                  <a:extLst>
                    <a:ext uri="{9D8B030D-6E8A-4147-A177-3AD203B41FA5}">
                      <a16:colId xmlns:a16="http://schemas.microsoft.com/office/drawing/2014/main" val="20004"/>
                    </a:ext>
                  </a:extLst>
                </a:gridCol>
                <a:gridCol w="840979">
                  <a:extLst>
                    <a:ext uri="{9D8B030D-6E8A-4147-A177-3AD203B41FA5}">
                      <a16:colId xmlns:a16="http://schemas.microsoft.com/office/drawing/2014/main" val="20005"/>
                    </a:ext>
                  </a:extLst>
                </a:gridCol>
                <a:gridCol w="731793">
                  <a:extLst>
                    <a:ext uri="{9D8B030D-6E8A-4147-A177-3AD203B41FA5}">
                      <a16:colId xmlns:a16="http://schemas.microsoft.com/office/drawing/2014/main" val="20006"/>
                    </a:ext>
                  </a:extLst>
                </a:gridCol>
              </a:tblGrid>
              <a:tr h="56117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616">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9997">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9997">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4616">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998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690680">
                <a:tc>
                  <a:txBody>
                    <a:bodyPr/>
                    <a:lstStyle/>
                    <a:p>
                      <a:r>
                        <a:rPr lang="en-GB" sz="1100">
                          <a:solidFill>
                            <a:schemeClr val="tx1">
                              <a:lumMod val="75000"/>
                              <a:lumOff val="25000"/>
                            </a:schemeClr>
                          </a:solidFill>
                        </a:rPr>
                        <a:t>Pupils felt unhappy/very unhappy about this </a:t>
                      </a:r>
                      <a:r>
                        <a:rPr lang="en-GB" sz="1000">
                          <a:solidFill>
                            <a:schemeClr val="tx1">
                              <a:lumMod val="75000"/>
                              <a:lumOff val="25000"/>
                            </a:schemeClr>
                          </a:solidFill>
                        </a:rPr>
                        <a:t>(asked to those that answered yes to ‘Do you remember..’)</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71919822"/>
                  </a:ext>
                </a:extLst>
              </a:tr>
            </a:tbl>
          </a:graphicData>
        </a:graphic>
      </p:graphicFrame>
      <p:graphicFrame>
        <p:nvGraphicFramePr>
          <p:cNvPr id="12" name="Content Placeholder 6">
            <a:extLst>
              <a:ext uri="{FF2B5EF4-FFF2-40B4-BE49-F238E27FC236}">
                <a16:creationId xmlns:a16="http://schemas.microsoft.com/office/drawing/2014/main" id="{01B25E0D-DA2C-4B4B-9111-4DE5CB15A54A}"/>
              </a:ext>
            </a:extLst>
          </p:cNvPr>
          <p:cNvGraphicFramePr>
            <a:graphicFrameLocks noGrp="1"/>
          </p:cNvGraphicFramePr>
          <p:nvPr>
            <p:ph idx="1"/>
            <p:extLst>
              <p:ext uri="{D42A27DB-BD31-4B8C-83A1-F6EECF244321}">
                <p14:modId xmlns:p14="http://schemas.microsoft.com/office/powerpoint/2010/main" val="2581356941"/>
              </p:ext>
            </p:extLst>
          </p:nvPr>
        </p:nvGraphicFramePr>
        <p:xfrm>
          <a:off x="-297783" y="3265493"/>
          <a:ext cx="5030652" cy="2338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0328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79327"/>
            <a:ext cx="11373254" cy="900000"/>
          </a:xfrm>
        </p:spPr>
        <p:txBody>
          <a:bodyPr anchor="t" anchorCtr="0">
            <a:normAutofit/>
          </a:bodyPr>
          <a:lstStyle/>
          <a:p>
            <a:r>
              <a:rPr lang="en-GB" sz="1600" dirty="0"/>
              <a:t>50% of Year 6 have had days off in the last year that weren’t for holidays or common illnesses, this increase to 60% amongst Year 6 SEN pupils.</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r>
              <a:rPr lang="en-GB" sz="1000">
                <a:solidFill>
                  <a:srgbClr val="002060"/>
                </a:solidFill>
              </a:rPr>
              <a:t>Q: Have you had any days off school in the last year that weren’t for a holiday or common illnesses? </a:t>
            </a:r>
            <a:r>
              <a:rPr lang="en-GB" sz="1000" i="1">
                <a:solidFill>
                  <a:srgbClr val="002060"/>
                </a:solidFill>
              </a:rPr>
              <a:t>Introduced in 2024.</a:t>
            </a:r>
            <a:endParaRPr lang="en-GB" sz="1000">
              <a:solidFill>
                <a:srgbClr val="002060"/>
              </a:solidFill>
            </a:endParaRPr>
          </a:p>
          <a:p>
            <a:r>
              <a:rPr lang="en-GB" sz="1000" i="1">
                <a:solidFill>
                  <a:srgbClr val="002060"/>
                </a:solidFill>
              </a:rPr>
              <a:t>Base: Year 6 only, 2024 n=1,379, 2025 n=1,138. </a:t>
            </a:r>
          </a:p>
        </p:txBody>
      </p:sp>
      <p:graphicFrame>
        <p:nvGraphicFramePr>
          <p:cNvPr id="3" name="Table 2"/>
          <p:cNvGraphicFramePr>
            <a:graphicFrameLocks noGrp="1"/>
          </p:cNvGraphicFramePr>
          <p:nvPr>
            <p:extLst>
              <p:ext uri="{D42A27DB-BD31-4B8C-83A1-F6EECF244321}">
                <p14:modId xmlns:p14="http://schemas.microsoft.com/office/powerpoint/2010/main" val="3929691889"/>
              </p:ext>
            </p:extLst>
          </p:nvPr>
        </p:nvGraphicFramePr>
        <p:xfrm>
          <a:off x="6863123" y="1353001"/>
          <a:ext cx="4770077" cy="150382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93977209"/>
              </p:ext>
            </p:extLst>
          </p:nvPr>
        </p:nvGraphicFramePr>
        <p:xfrm>
          <a:off x="5295537" y="3037456"/>
          <a:ext cx="6337663" cy="168327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420D5C54-97D2-F7E8-5099-B1744207F4D4}"/>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graphicFrame>
        <p:nvGraphicFramePr>
          <p:cNvPr id="11" name="Chart 10">
            <a:extLst>
              <a:ext uri="{FF2B5EF4-FFF2-40B4-BE49-F238E27FC236}">
                <a16:creationId xmlns:a16="http://schemas.microsoft.com/office/drawing/2014/main" id="{0E2DC99F-CEEE-C631-23B7-78E932D449AA}"/>
              </a:ext>
            </a:extLst>
          </p:cNvPr>
          <p:cNvGraphicFramePr/>
          <p:nvPr>
            <p:extLst>
              <p:ext uri="{D42A27DB-BD31-4B8C-83A1-F6EECF244321}">
                <p14:modId xmlns:p14="http://schemas.microsoft.com/office/powerpoint/2010/main" val="1856002294"/>
              </p:ext>
            </p:extLst>
          </p:nvPr>
        </p:nvGraphicFramePr>
        <p:xfrm>
          <a:off x="183020" y="1079327"/>
          <a:ext cx="4895876" cy="2916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54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(1)</a:t>
            </a:r>
          </a:p>
        </p:txBody>
      </p:sp>
      <p:sp>
        <p:nvSpPr>
          <p:cNvPr id="3" name="Content Placeholder 2"/>
          <p:cNvSpPr>
            <a:spLocks noGrp="1"/>
          </p:cNvSpPr>
          <p:nvPr>
            <p:ph idx="1"/>
          </p:nvPr>
        </p:nvSpPr>
        <p:spPr>
          <a:xfrm>
            <a:off x="183019" y="834244"/>
            <a:ext cx="10569776" cy="5678068"/>
          </a:xfrm>
        </p:spPr>
        <p:txBody>
          <a:bodyPr vert="horz" lIns="91440" tIns="45720" rIns="91440" bIns="45720" rtlCol="0" anchor="t">
            <a:noAutofit/>
          </a:bodyPr>
          <a:lstStyle/>
          <a:p>
            <a:pPr marL="0" indent="0">
              <a:lnSpc>
                <a:spcPct val="110000"/>
              </a:lnSpc>
              <a:buNone/>
            </a:pPr>
            <a:endParaRPr lang="en-GB" sz="1400">
              <a:solidFill>
                <a:schemeClr val="tx1">
                  <a:lumMod val="75000"/>
                  <a:lumOff val="25000"/>
                </a:schemeClr>
              </a:solidFill>
            </a:endParaRPr>
          </a:p>
          <a:p>
            <a:pPr marL="0" indent="0">
              <a:lnSpc>
                <a:spcPct val="110000"/>
              </a:lnSpc>
              <a:buNone/>
            </a:pPr>
            <a:r>
              <a:rPr lang="en-GB" sz="1600" b="1"/>
              <a:t>Introduction</a:t>
            </a:r>
            <a:endParaRPr lang="en-GB" sz="1600">
              <a:solidFill>
                <a:schemeClr val="tx1">
                  <a:lumMod val="75000"/>
                  <a:lumOff val="25000"/>
                </a:schemeClr>
              </a:solidFill>
            </a:endParaRPr>
          </a:p>
          <a:p>
            <a:pPr marL="0" indent="0">
              <a:lnSpc>
                <a:spcPct val="110000"/>
              </a:lnSpc>
              <a:buNone/>
            </a:pPr>
            <a:r>
              <a:rPr lang="en-GB" sz="1400">
                <a:solidFill>
                  <a:srgbClr val="404040"/>
                </a:solidFill>
              </a:rPr>
              <a:t>The Doncaster Council Pupil Lifestyle Survey has been developed by Doncaster Council’s Public Health Department in conjunction with independent research agency, PFA Research.</a:t>
            </a:r>
          </a:p>
          <a:p>
            <a:pPr marL="0" indent="0">
              <a:lnSpc>
                <a:spcPct val="110000"/>
              </a:lnSpc>
              <a:buNone/>
            </a:pPr>
            <a:r>
              <a:rPr lang="en-GB" sz="1400">
                <a:solidFill>
                  <a:srgbClr val="404040"/>
                </a:solidFill>
                <a:latin typeface="Calibri"/>
              </a:rPr>
              <a:t>The survey is designed for young people of primary and secondary school age within Key Stages 2, 3 and 4 (specifically year group 4, 6, 8 and 10). The results of the 2025 survey represent the seventh year’s output, continuing with a refreshed methodology (100% online) and comprising new questionnaires for primary and secondary schools. All 111 schools across Doncaster were requested to take part in the survey during the 2025 summer term. The survey has taken place during the Autumn/Spring term during the initial two years of fieldwork; this was not an option during the Covid-19 pandemic and consequently we have moved fieldwork to the summer term.  When studying data from the third year, it should be noted that response numbers are lower due to continued school closures at this time, and all those children participating will have experienced extended periods of home schooling as well as potentially traumatic effects of the global pandemic.</a:t>
            </a:r>
          </a:p>
          <a:p>
            <a:pPr marL="0" indent="0">
              <a:lnSpc>
                <a:spcPct val="110000"/>
              </a:lnSpc>
              <a:buNone/>
            </a:pPr>
            <a:r>
              <a:rPr lang="en-GB" sz="1400">
                <a:solidFill>
                  <a:srgbClr val="404040"/>
                </a:solidFill>
                <a:latin typeface="Calibri"/>
              </a:rPr>
              <a:t>43 (of a total 92) primary schools participated, with a total 3,230 survey completions. </a:t>
            </a:r>
            <a:endParaRPr lang="en-GB" sz="1400">
              <a:solidFill>
                <a:srgbClr val="404040"/>
              </a:solidFill>
            </a:endParaRPr>
          </a:p>
          <a:p>
            <a:pPr marL="0" indent="0">
              <a:lnSpc>
                <a:spcPct val="110000"/>
              </a:lnSpc>
              <a:buNone/>
            </a:pPr>
            <a:r>
              <a:rPr lang="en-GB" sz="1400">
                <a:solidFill>
                  <a:srgbClr val="404040"/>
                </a:solidFill>
                <a:latin typeface="Calibri"/>
              </a:rPr>
              <a:t>This report delivers the results of the survey of primary school children from Years 4 and 6; a total of 2,404 pupils.</a:t>
            </a:r>
          </a:p>
          <a:p>
            <a:pPr marL="0" indent="0">
              <a:lnSpc>
                <a:spcPct val="110000"/>
              </a:lnSpc>
              <a:buNone/>
            </a:pPr>
            <a:r>
              <a:rPr lang="en-GB" sz="1400" b="1">
                <a:solidFill>
                  <a:srgbClr val="404040"/>
                </a:solidFill>
                <a:latin typeface="Calibri"/>
              </a:rPr>
              <a:t>Conclusions</a:t>
            </a:r>
            <a:r>
              <a:rPr lang="en-GB" sz="1400">
                <a:solidFill>
                  <a:srgbClr val="404040"/>
                </a:solidFill>
                <a:latin typeface="Calibri"/>
              </a:rPr>
              <a:t> are drawn (located at the end of the main report) and present headline observations by key analysis groups, namely age category (i.e. Year 4 vs Year 6), gender, SEN (special educational needs), young carers, FSM (free school meals), pupils with disabilities and/or long standing illness, and ethnic background (white and Ethnic Minority Groups).</a:t>
            </a:r>
          </a:p>
          <a:p>
            <a:pPr marL="0" indent="0">
              <a:lnSpc>
                <a:spcPct val="100000"/>
              </a:lnSpc>
              <a:spcBef>
                <a:spcPts val="600"/>
              </a:spcBef>
              <a:spcAft>
                <a:spcPts val="600"/>
              </a:spcAft>
              <a:buNone/>
            </a:pPr>
            <a:r>
              <a:rPr lang="en-GB" sz="1400">
                <a:solidFill>
                  <a:srgbClr val="404040"/>
                </a:solidFill>
                <a:latin typeface="Calibri"/>
              </a:rPr>
              <a:t>The survey included a number of mandatory questions which produce key indicators to the Children's and Young People Plan (CYPP). A summary of the CYPP data and page references to where the data appears in the report in full are provided below.</a:t>
            </a:r>
          </a:p>
        </p:txBody>
      </p:sp>
    </p:spTree>
    <p:extLst>
      <p:ext uri="{BB962C8B-B14F-4D97-AF65-F5344CB8AC3E}">
        <p14:creationId xmlns:p14="http://schemas.microsoft.com/office/powerpoint/2010/main" val="288838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a:t>Of those 50%, the most common reasons for days off are hospital appointments (46%), Other (18%), and mental health reasons (13%).</a:t>
            </a:r>
          </a:p>
        </p:txBody>
      </p:sp>
      <p:graphicFrame>
        <p:nvGraphicFramePr>
          <p:cNvPr id="10" name="Chart 9"/>
          <p:cNvGraphicFramePr/>
          <p:nvPr>
            <p:extLst>
              <p:ext uri="{D42A27DB-BD31-4B8C-83A1-F6EECF244321}">
                <p14:modId xmlns:p14="http://schemas.microsoft.com/office/powerpoint/2010/main" val="4107487837"/>
              </p:ext>
            </p:extLst>
          </p:nvPr>
        </p:nvGraphicFramePr>
        <p:xfrm>
          <a:off x="183019" y="698090"/>
          <a:ext cx="11559215" cy="55164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214512"/>
            <a:ext cx="5912400" cy="553998"/>
          </a:xfrm>
          <a:prstGeom prst="rect">
            <a:avLst/>
          </a:prstGeom>
          <a:noFill/>
        </p:spPr>
        <p:txBody>
          <a:bodyPr wrap="square" rtlCol="0" anchor="b" anchorCtr="0">
            <a:spAutoFit/>
          </a:bodyPr>
          <a:lstStyle/>
          <a:p>
            <a:r>
              <a:rPr lang="en-GB" sz="1000">
                <a:solidFill>
                  <a:srgbClr val="002060"/>
                </a:solidFill>
              </a:rPr>
              <a:t>Q: Which of the following reasons resulted in you taking time off school in the last year? </a:t>
            </a:r>
            <a:r>
              <a:rPr lang="en-GB" sz="1000" i="1">
                <a:solidFill>
                  <a:srgbClr val="002060"/>
                </a:solidFill>
              </a:rPr>
              <a:t>Introduced in 2024, options ‘Not having money for food during the day’, ‘I just didn’t want to go’ and ‘Other’ added for 2025.</a:t>
            </a:r>
            <a:r>
              <a:rPr lang="en-GB" sz="1000">
                <a:solidFill>
                  <a:srgbClr val="002060"/>
                </a:solidFill>
              </a:rPr>
              <a:t> </a:t>
            </a:r>
          </a:p>
          <a:p>
            <a:r>
              <a:rPr lang="en-GB" sz="1000" i="1">
                <a:solidFill>
                  <a:srgbClr val="002060"/>
                </a:solidFill>
              </a:rPr>
              <a:t>Base: All those who have taken days off, 2024 n=911, 2025 n=751. </a:t>
            </a:r>
          </a:p>
        </p:txBody>
      </p:sp>
      <p:sp>
        <p:nvSpPr>
          <p:cNvPr id="4" name="Rectangle 3">
            <a:extLst>
              <a:ext uri="{FF2B5EF4-FFF2-40B4-BE49-F238E27FC236}">
                <a16:creationId xmlns:a16="http://schemas.microsoft.com/office/drawing/2014/main" id="{897A874C-A38A-01E5-EDC0-C6F465A4C62B}"/>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sp>
        <p:nvSpPr>
          <p:cNvPr id="2" name="TextBox 1">
            <a:extLst>
              <a:ext uri="{FF2B5EF4-FFF2-40B4-BE49-F238E27FC236}">
                <a16:creationId xmlns:a16="http://schemas.microsoft.com/office/drawing/2014/main" id="{B45AA0B9-D8EB-FC7E-B6B1-39F0D389484B}"/>
              </a:ext>
            </a:extLst>
          </p:cNvPr>
          <p:cNvSpPr txBox="1"/>
          <p:nvPr/>
        </p:nvSpPr>
        <p:spPr>
          <a:xfrm>
            <a:off x="7007218" y="1946787"/>
            <a:ext cx="2629151" cy="1015663"/>
          </a:xfrm>
          <a:prstGeom prst="rect">
            <a:avLst/>
          </a:prstGeom>
          <a:noFill/>
        </p:spPr>
        <p:txBody>
          <a:bodyPr wrap="square" rtlCol="0">
            <a:spAutoFit/>
          </a:bodyPr>
          <a:lstStyle/>
          <a:p>
            <a:pPr algn="ctr"/>
            <a:r>
              <a:rPr lang="en-US" sz="1200"/>
              <a:t>Most common answers listed under ‘other’ were: feeling unwell/sickness (including flu, stomach bugs, chicken pox etc.), holiday, medical appointment and religious celebration.</a:t>
            </a:r>
            <a:endParaRPr lang="en-GB" sz="1200"/>
          </a:p>
        </p:txBody>
      </p:sp>
    </p:spTree>
    <p:extLst>
      <p:ext uri="{BB962C8B-B14F-4D97-AF65-F5344CB8AC3E}">
        <p14:creationId xmlns:p14="http://schemas.microsoft.com/office/powerpoint/2010/main" val="400621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25295" y="89489"/>
            <a:ext cx="11593381" cy="900000"/>
          </a:xfrm>
        </p:spPr>
        <p:txBody>
          <a:bodyPr vert="horz" lIns="91440" tIns="45720" rIns="91440" bIns="45720" rtlCol="0" anchor="t">
            <a:normAutofit/>
          </a:bodyPr>
          <a:lstStyle/>
          <a:p>
            <a:r>
              <a:rPr lang="en-GB" sz="1400"/>
              <a:t>FSM pupils are more likely to have had days off for bullying than pupils overall. </a:t>
            </a:r>
          </a:p>
        </p:txBody>
      </p:sp>
      <p:sp>
        <p:nvSpPr>
          <p:cNvPr id="7" name="TextBox 6"/>
          <p:cNvSpPr txBox="1"/>
          <p:nvPr/>
        </p:nvSpPr>
        <p:spPr>
          <a:xfrm>
            <a:off x="183600" y="6522289"/>
            <a:ext cx="937603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Which of the following reasons resulted in you taking time off in the last year? </a:t>
            </a:r>
            <a:r>
              <a:rPr lang="en-GB" i="1">
                <a:latin typeface="+mn-lt"/>
              </a:rPr>
              <a:t>Introduced in 2024.</a:t>
            </a:r>
            <a:endParaRPr lang="en-GB">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53239974"/>
              </p:ext>
            </p:extLst>
          </p:nvPr>
        </p:nvGraphicFramePr>
        <p:xfrm>
          <a:off x="525295" y="422510"/>
          <a:ext cx="11107905" cy="5816679"/>
        </p:xfrm>
        <a:graphic>
          <a:graphicData uri="http://schemas.openxmlformats.org/drawingml/2006/table">
            <a:tbl>
              <a:tblPr firstRow="1" bandRow="1">
                <a:tableStyleId>{5940675A-B579-460E-94D1-54222C63F5DA}</a:tableStyleId>
              </a:tblPr>
              <a:tblGrid>
                <a:gridCol w="3494046">
                  <a:extLst>
                    <a:ext uri="{9D8B030D-6E8A-4147-A177-3AD203B41FA5}">
                      <a16:colId xmlns:a16="http://schemas.microsoft.com/office/drawing/2014/main" val="20000"/>
                    </a:ext>
                  </a:extLst>
                </a:gridCol>
                <a:gridCol w="1175657">
                  <a:extLst>
                    <a:ext uri="{9D8B030D-6E8A-4147-A177-3AD203B41FA5}">
                      <a16:colId xmlns:a16="http://schemas.microsoft.com/office/drawing/2014/main" val="20005"/>
                    </a:ext>
                  </a:extLst>
                </a:gridCol>
                <a:gridCol w="1133510">
                  <a:extLst>
                    <a:ext uri="{9D8B030D-6E8A-4147-A177-3AD203B41FA5}">
                      <a16:colId xmlns:a16="http://schemas.microsoft.com/office/drawing/2014/main" val="20007"/>
                    </a:ext>
                  </a:extLst>
                </a:gridCol>
                <a:gridCol w="1326173">
                  <a:extLst>
                    <a:ext uri="{9D8B030D-6E8A-4147-A177-3AD203B41FA5}">
                      <a16:colId xmlns:a16="http://schemas.microsoft.com/office/drawing/2014/main" val="20009"/>
                    </a:ext>
                  </a:extLst>
                </a:gridCol>
                <a:gridCol w="1326173">
                  <a:extLst>
                    <a:ext uri="{9D8B030D-6E8A-4147-A177-3AD203B41FA5}">
                      <a16:colId xmlns:a16="http://schemas.microsoft.com/office/drawing/2014/main" val="20011"/>
                    </a:ext>
                  </a:extLst>
                </a:gridCol>
                <a:gridCol w="1326173">
                  <a:extLst>
                    <a:ext uri="{9D8B030D-6E8A-4147-A177-3AD203B41FA5}">
                      <a16:colId xmlns:a16="http://schemas.microsoft.com/office/drawing/2014/main" val="20013"/>
                    </a:ext>
                  </a:extLst>
                </a:gridCol>
                <a:gridCol w="1326173">
                  <a:extLst>
                    <a:ext uri="{9D8B030D-6E8A-4147-A177-3AD203B41FA5}">
                      <a16:colId xmlns:a16="http://schemas.microsoft.com/office/drawing/2014/main" val="20015"/>
                    </a:ext>
                  </a:extLst>
                </a:gridCol>
              </a:tblGrid>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999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346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385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9992">
                <a:tc>
                  <a:txBody>
                    <a:bodyPr/>
                    <a:lstStyle/>
                    <a:p>
                      <a:r>
                        <a:rPr lang="en-GB" sz="1100">
                          <a:solidFill>
                            <a:srgbClr val="404040"/>
                          </a:solidFill>
                        </a:rPr>
                        <a:t>Hospital appointments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49992">
                <a:tc>
                  <a:txBody>
                    <a:bodyPr/>
                    <a:lstStyle/>
                    <a:p>
                      <a:r>
                        <a:rPr lang="en-GB" sz="1100">
                          <a:solidFill>
                            <a:srgbClr val="404040"/>
                          </a:solidFill>
                        </a:rPr>
                        <a:t>My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49992">
                <a:tc>
                  <a:txBody>
                    <a:bodyPr/>
                    <a:lstStyle/>
                    <a:p>
                      <a:r>
                        <a:rPr lang="en-GB" sz="1100">
                          <a:solidFill>
                            <a:srgbClr val="404040"/>
                          </a:solidFill>
                        </a:rPr>
                        <a:t>I just didn’t want to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404040"/>
                          </a:solidFill>
                          <a:latin typeface="+mn-lt"/>
                          <a:ea typeface="+mn-ea"/>
                          <a:cs typeface="+mn-cs"/>
                        </a:rPr>
                        <a:t>Toothache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Bullying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49992">
                <a:tc>
                  <a:txBody>
                    <a:bodyPr/>
                    <a:lstStyle/>
                    <a:p>
                      <a:r>
                        <a:rPr lang="en-GB" sz="1100" kern="1200">
                          <a:solidFill>
                            <a:srgbClr val="404040"/>
                          </a:solidFill>
                          <a:latin typeface="+mn-lt"/>
                          <a:ea typeface="+mn-ea"/>
                          <a:cs typeface="+mn-cs"/>
                        </a:rPr>
                        <a:t>To have a tooth/multiple teeth taken out </a:t>
                      </a:r>
                      <a:r>
                        <a:rPr lang="en-GB" sz="1100">
                          <a:solidFill>
                            <a:srgbClr val="404040"/>
                          </a:solidFill>
                        </a:rPr>
                        <a: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9992">
                <a:tc>
                  <a:txBody>
                    <a:bodyPr/>
                    <a:lstStyle/>
                    <a:p>
                      <a:r>
                        <a:rPr lang="en-GB" sz="1100">
                          <a:solidFill>
                            <a:srgbClr val="404040"/>
                          </a:solidFill>
                        </a:rPr>
                        <a:t>My physical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45696201"/>
                  </a:ext>
                </a:extLst>
              </a:tr>
              <a:tr h="249992">
                <a:tc>
                  <a:txBody>
                    <a:bodyPr/>
                    <a:lstStyle/>
                    <a:p>
                      <a:r>
                        <a:rPr lang="en-GB" sz="1100">
                          <a:solidFill>
                            <a:srgbClr val="404040"/>
                          </a:solidFill>
                        </a:rPr>
                        <a:t>Struggling with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11934416"/>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Period pain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20126629"/>
                  </a:ext>
                </a:extLst>
              </a:tr>
              <a:tr h="41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To look after a relative with a disability, illness or drug and alcohol problem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53263987"/>
                  </a:ext>
                </a:extLst>
              </a:tr>
              <a:tr h="41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My parents/carers/relatives at home suffering from mental health issues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31312776"/>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Moving house 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53923994"/>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Not having the correct equipment for a school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05920701"/>
                  </a:ext>
                </a:extLst>
              </a:tr>
              <a:tr h="299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The cost of transport/nobody able to take me to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26411029"/>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Lack of period products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47714335"/>
                  </a:ext>
                </a:extLst>
              </a:tr>
              <a:tr h="249992">
                <a:tc>
                  <a:txBody>
                    <a:bodyPr/>
                    <a:lstStyle/>
                    <a:p>
                      <a:r>
                        <a:rPr lang="en-GB" sz="1100">
                          <a:solidFill>
                            <a:srgbClr val="404040"/>
                          </a:solidFill>
                        </a:rPr>
                        <a:t>Homelessness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66514076"/>
                  </a:ext>
                </a:extLst>
              </a:tr>
              <a:tr h="249992">
                <a:tc>
                  <a:txBody>
                    <a:bodyPr/>
                    <a:lstStyle/>
                    <a:p>
                      <a:r>
                        <a:rPr lang="en-GB" sz="1100">
                          <a:solidFill>
                            <a:srgbClr val="404040"/>
                          </a:solidFill>
                        </a:rPr>
                        <a:t>Not having money to buy food during the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70054572"/>
                  </a:ext>
                </a:extLst>
              </a:tr>
              <a:tr h="249992">
                <a:tc>
                  <a:txBody>
                    <a:bodyPr/>
                    <a:lstStyle/>
                    <a:p>
                      <a:r>
                        <a:rPr lang="en-GB" sz="1100">
                          <a:solidFill>
                            <a:srgbClr val="404040"/>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0412888"/>
                  </a:ext>
                </a:extLst>
              </a:tr>
              <a:tr h="249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None of these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63765873"/>
                  </a:ext>
                </a:extLst>
              </a:tr>
            </a:tbl>
          </a:graphicData>
        </a:graphic>
      </p:graphicFrame>
      <p:sp>
        <p:nvSpPr>
          <p:cNvPr id="4" name="Rectangle 3">
            <a:extLst>
              <a:ext uri="{FF2B5EF4-FFF2-40B4-BE49-F238E27FC236}">
                <a16:creationId xmlns:a16="http://schemas.microsoft.com/office/drawing/2014/main" id="{1D9D4F6D-7942-4B15-AA20-4EB8547193AD}"/>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spTree>
    <p:extLst>
      <p:ext uri="{BB962C8B-B14F-4D97-AF65-F5344CB8AC3E}">
        <p14:creationId xmlns:p14="http://schemas.microsoft.com/office/powerpoint/2010/main" val="327731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15601" y="109079"/>
            <a:ext cx="11593381" cy="900000"/>
          </a:xfrm>
        </p:spPr>
        <p:txBody>
          <a:bodyPr vert="horz" lIns="91440" tIns="45720" rIns="91440" bIns="45720" rtlCol="0" anchor="t">
            <a:normAutofit/>
          </a:bodyPr>
          <a:lstStyle/>
          <a:p>
            <a:r>
              <a:rPr lang="en-GB" sz="1400"/>
              <a:t>Young carers are the most likely to cite their mental health, with SEN citing bullying more than other, and those with a disability citing their physical health.</a:t>
            </a:r>
          </a:p>
        </p:txBody>
      </p:sp>
      <p:sp>
        <p:nvSpPr>
          <p:cNvPr id="7" name="TextBox 6"/>
          <p:cNvSpPr txBox="1"/>
          <p:nvPr/>
        </p:nvSpPr>
        <p:spPr>
          <a:xfrm>
            <a:off x="129996" y="6624925"/>
            <a:ext cx="9828618"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Which of the following reasons resulted in you taking time off in the last year? </a:t>
            </a:r>
            <a:r>
              <a:rPr lang="en-GB" i="1">
                <a:latin typeface="+mn-lt"/>
              </a:rPr>
              <a:t>Introduced in 2024</a:t>
            </a:r>
            <a:r>
              <a:rPr lang="en-GB" i="1">
                <a:latin typeface="Calibri" panose="020F0502020204030204" pitchFamily="34" charset="0"/>
              </a:rPr>
              <a:t>. </a:t>
            </a:r>
            <a:endParaRPr lang="en-GB">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94544628"/>
              </p:ext>
            </p:extLst>
          </p:nvPr>
        </p:nvGraphicFramePr>
        <p:xfrm>
          <a:off x="415598" y="414074"/>
          <a:ext cx="11217602" cy="5818584"/>
        </p:xfrm>
        <a:graphic>
          <a:graphicData uri="http://schemas.openxmlformats.org/drawingml/2006/table">
            <a:tbl>
              <a:tblPr firstRow="1" bandRow="1">
                <a:tableStyleId>{5940675A-B579-460E-94D1-54222C63F5DA}</a:tableStyleId>
              </a:tblPr>
              <a:tblGrid>
                <a:gridCol w="4357369">
                  <a:extLst>
                    <a:ext uri="{9D8B030D-6E8A-4147-A177-3AD203B41FA5}">
                      <a16:colId xmlns:a16="http://schemas.microsoft.com/office/drawing/2014/main" val="20000"/>
                    </a:ext>
                  </a:extLst>
                </a:gridCol>
                <a:gridCol w="934497">
                  <a:extLst>
                    <a:ext uri="{9D8B030D-6E8A-4147-A177-3AD203B41FA5}">
                      <a16:colId xmlns:a16="http://schemas.microsoft.com/office/drawing/2014/main" val="20001"/>
                    </a:ext>
                  </a:extLst>
                </a:gridCol>
                <a:gridCol w="1306285">
                  <a:extLst>
                    <a:ext uri="{9D8B030D-6E8A-4147-A177-3AD203B41FA5}">
                      <a16:colId xmlns:a16="http://schemas.microsoft.com/office/drawing/2014/main" val="20003"/>
                    </a:ext>
                  </a:extLst>
                </a:gridCol>
                <a:gridCol w="1055077">
                  <a:extLst>
                    <a:ext uri="{9D8B030D-6E8A-4147-A177-3AD203B41FA5}">
                      <a16:colId xmlns:a16="http://schemas.microsoft.com/office/drawing/2014/main" val="20005"/>
                    </a:ext>
                  </a:extLst>
                </a:gridCol>
                <a:gridCol w="1115367">
                  <a:extLst>
                    <a:ext uri="{9D8B030D-6E8A-4147-A177-3AD203B41FA5}">
                      <a16:colId xmlns:a16="http://schemas.microsoft.com/office/drawing/2014/main" val="20007"/>
                    </a:ext>
                  </a:extLst>
                </a:gridCol>
                <a:gridCol w="1276141">
                  <a:extLst>
                    <a:ext uri="{9D8B030D-6E8A-4147-A177-3AD203B41FA5}">
                      <a16:colId xmlns:a16="http://schemas.microsoft.com/office/drawing/2014/main" val="20009"/>
                    </a:ext>
                  </a:extLst>
                </a:gridCol>
                <a:gridCol w="1172866">
                  <a:extLst>
                    <a:ext uri="{9D8B030D-6E8A-4147-A177-3AD203B41FA5}">
                      <a16:colId xmlns:a16="http://schemas.microsoft.com/office/drawing/2014/main" val="20011"/>
                    </a:ext>
                  </a:extLst>
                </a:gridCol>
              </a:tblGrid>
              <a:tr h="408895">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258">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612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8258">
                <a:tc>
                  <a:txBody>
                    <a:bodyPr/>
                    <a:lstStyle/>
                    <a:p>
                      <a:r>
                        <a:rPr lang="en-GB" sz="1100">
                          <a:solidFill>
                            <a:srgbClr val="404040"/>
                          </a:solidFill>
                        </a:rPr>
                        <a:t>Hospital appointments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48258">
                <a:tc>
                  <a:txBody>
                    <a:bodyPr/>
                    <a:lstStyle/>
                    <a:p>
                      <a:r>
                        <a:rPr lang="en-GB" sz="1100">
                          <a:solidFill>
                            <a:srgbClr val="404040"/>
                          </a:solidFill>
                        </a:rPr>
                        <a:t>My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48258">
                <a:tc>
                  <a:txBody>
                    <a:bodyPr/>
                    <a:lstStyle/>
                    <a:p>
                      <a:r>
                        <a:rPr lang="en-GB" sz="1100">
                          <a:solidFill>
                            <a:srgbClr val="404040"/>
                          </a:solidFill>
                        </a:rPr>
                        <a:t>I just didn’t want to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404040"/>
                          </a:solidFill>
                          <a:latin typeface="+mn-lt"/>
                          <a:ea typeface="+mn-ea"/>
                          <a:cs typeface="+mn-cs"/>
                        </a:rPr>
                        <a:t>Toothache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Bullying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48258">
                <a:tc>
                  <a:txBody>
                    <a:bodyPr/>
                    <a:lstStyle/>
                    <a:p>
                      <a:r>
                        <a:rPr lang="en-GB" sz="1100" kern="1200">
                          <a:solidFill>
                            <a:srgbClr val="404040"/>
                          </a:solidFill>
                          <a:latin typeface="+mn-lt"/>
                          <a:ea typeface="+mn-ea"/>
                          <a:cs typeface="+mn-cs"/>
                        </a:rPr>
                        <a:t>To have a tooth/multiple teeth taken out </a:t>
                      </a:r>
                      <a:r>
                        <a:rPr lang="en-GB" sz="1100">
                          <a:solidFill>
                            <a:srgbClr val="404040"/>
                          </a:solidFill>
                        </a:rPr>
                        <a: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8258">
                <a:tc>
                  <a:txBody>
                    <a:bodyPr/>
                    <a:lstStyle/>
                    <a:p>
                      <a:r>
                        <a:rPr lang="en-GB" sz="1100">
                          <a:solidFill>
                            <a:srgbClr val="404040"/>
                          </a:solidFill>
                        </a:rPr>
                        <a:t>My physical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07989702"/>
                  </a:ext>
                </a:extLst>
              </a:tr>
              <a:tr h="248258">
                <a:tc>
                  <a:txBody>
                    <a:bodyPr/>
                    <a:lstStyle/>
                    <a:p>
                      <a:r>
                        <a:rPr lang="en-GB" sz="1100">
                          <a:solidFill>
                            <a:srgbClr val="404040"/>
                          </a:solidFill>
                        </a:rPr>
                        <a:t>Struggling with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7405814"/>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Period pain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72485042"/>
                  </a:ext>
                </a:extLst>
              </a:tr>
              <a:tr h="408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To look after a relative with a disability, illness or drug and alcohol problem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53409343"/>
                  </a:ext>
                </a:extLst>
              </a:tr>
              <a:tr h="301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My parents/carers/relatives at home suffering from mental health issues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48473273"/>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Moving house 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87000061"/>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Not having the correct equipment for a school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30462037"/>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The cost of transport/nobody able to take me to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31580523"/>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Lack of period products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06505619"/>
                  </a:ext>
                </a:extLst>
              </a:tr>
              <a:tr h="248258">
                <a:tc>
                  <a:txBody>
                    <a:bodyPr/>
                    <a:lstStyle/>
                    <a:p>
                      <a:r>
                        <a:rPr lang="en-GB" sz="1100">
                          <a:solidFill>
                            <a:srgbClr val="404040"/>
                          </a:solidFill>
                        </a:rPr>
                        <a:t>Homelessness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58449443"/>
                  </a:ext>
                </a:extLst>
              </a:tr>
              <a:tr h="248258">
                <a:tc>
                  <a:txBody>
                    <a:bodyPr/>
                    <a:lstStyle/>
                    <a:p>
                      <a:r>
                        <a:rPr lang="en-GB" sz="1100">
                          <a:solidFill>
                            <a:srgbClr val="404040"/>
                          </a:solidFill>
                        </a:rPr>
                        <a:t>Not having money to buy food during the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62257625"/>
                  </a:ext>
                </a:extLst>
              </a:tr>
              <a:tr h="248258">
                <a:tc>
                  <a:txBody>
                    <a:bodyPr/>
                    <a:lstStyle/>
                    <a:p>
                      <a:r>
                        <a:rPr lang="en-GB" sz="1100">
                          <a:solidFill>
                            <a:srgbClr val="404040"/>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93980214"/>
                  </a:ext>
                </a:extLst>
              </a:tr>
              <a:tr h="248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404040"/>
                          </a:solidFill>
                        </a:rPr>
                        <a:t>None of these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81285"/>
                  </a:ext>
                </a:extLst>
              </a:tr>
            </a:tbl>
          </a:graphicData>
        </a:graphic>
      </p:graphicFrame>
      <p:sp>
        <p:nvSpPr>
          <p:cNvPr id="4" name="Rectangle 3">
            <a:extLst>
              <a:ext uri="{FF2B5EF4-FFF2-40B4-BE49-F238E27FC236}">
                <a16:creationId xmlns:a16="http://schemas.microsoft.com/office/drawing/2014/main" id="{9F546E7F-C806-5B73-9B71-F9CBEB6DED1D}"/>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spTree>
    <p:extLst>
      <p:ext uri="{BB962C8B-B14F-4D97-AF65-F5344CB8AC3E}">
        <p14:creationId xmlns:p14="http://schemas.microsoft.com/office/powerpoint/2010/main" val="1452716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a:t>15% of pupils have had at least 11 days off in the last year. This increases to 29% for SEN pupils. </a:t>
            </a:r>
          </a:p>
        </p:txBody>
      </p:sp>
      <p:sp>
        <p:nvSpPr>
          <p:cNvPr id="6" name="TextBox 5"/>
          <p:cNvSpPr txBox="1"/>
          <p:nvPr/>
        </p:nvSpPr>
        <p:spPr>
          <a:xfrm>
            <a:off x="183019" y="6214512"/>
            <a:ext cx="5285843" cy="553998"/>
          </a:xfrm>
          <a:prstGeom prst="rect">
            <a:avLst/>
          </a:prstGeom>
          <a:noFill/>
        </p:spPr>
        <p:txBody>
          <a:bodyPr wrap="square" rtlCol="0" anchor="b" anchorCtr="0">
            <a:spAutoFit/>
          </a:bodyPr>
          <a:lstStyle/>
          <a:p>
            <a:r>
              <a:rPr lang="en-GB" sz="1000">
                <a:solidFill>
                  <a:srgbClr val="002060"/>
                </a:solidFill>
              </a:rPr>
              <a:t>Q: How many days of school do you think you have missed in the last 12 months due to these reasons? </a:t>
            </a:r>
            <a:r>
              <a:rPr lang="en-GB" sz="1000" i="1">
                <a:solidFill>
                  <a:srgbClr val="002060"/>
                </a:solidFill>
              </a:rPr>
              <a:t>Introduced in 2024.</a:t>
            </a:r>
            <a:endParaRPr lang="en-GB" sz="1000">
              <a:solidFill>
                <a:srgbClr val="002060"/>
              </a:solidFill>
            </a:endParaRPr>
          </a:p>
          <a:p>
            <a:r>
              <a:rPr lang="en-GB" sz="1000" i="1">
                <a:solidFill>
                  <a:srgbClr val="002060"/>
                </a:solidFill>
              </a:rPr>
              <a:t>Base: All valid respondents, 2024 n=592, 2025 n=497.</a:t>
            </a:r>
          </a:p>
        </p:txBody>
      </p:sp>
      <p:graphicFrame>
        <p:nvGraphicFramePr>
          <p:cNvPr id="13" name="Table 12"/>
          <p:cNvGraphicFramePr>
            <a:graphicFrameLocks noGrp="1"/>
          </p:cNvGraphicFramePr>
          <p:nvPr>
            <p:extLst>
              <p:ext uri="{D42A27DB-BD31-4B8C-83A1-F6EECF244321}">
                <p14:modId xmlns:p14="http://schemas.microsoft.com/office/powerpoint/2010/main" val="1132945495"/>
              </p:ext>
            </p:extLst>
          </p:nvPr>
        </p:nvGraphicFramePr>
        <p:xfrm>
          <a:off x="6762277" y="811006"/>
          <a:ext cx="4870923" cy="2274388"/>
        </p:xfrm>
        <a:graphic>
          <a:graphicData uri="http://schemas.openxmlformats.org/drawingml/2006/table">
            <a:tbl>
              <a:tblPr firstRow="1" bandRow="1">
                <a:tableStyleId>{5940675A-B579-460E-94D1-54222C63F5DA}</a:tableStyleId>
              </a:tblPr>
              <a:tblGrid>
                <a:gridCol w="1846555">
                  <a:extLst>
                    <a:ext uri="{9D8B030D-6E8A-4147-A177-3AD203B41FA5}">
                      <a16:colId xmlns:a16="http://schemas.microsoft.com/office/drawing/2014/main" val="20000"/>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530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0000">
                <a:tc>
                  <a:txBody>
                    <a:bodyPr/>
                    <a:lstStyle/>
                    <a:p>
                      <a:r>
                        <a:rPr lang="en-GB" sz="1100">
                          <a:solidFill>
                            <a:schemeClr val="tx1">
                              <a:lumMod val="75000"/>
                              <a:lumOff val="25000"/>
                            </a:schemeClr>
                          </a:solidFill>
                        </a:rPr>
                        <a:t>1-2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270000">
                <a:tc>
                  <a:txBody>
                    <a:bodyPr/>
                    <a:lstStyle/>
                    <a:p>
                      <a:r>
                        <a:rPr lang="en-GB" sz="1100">
                          <a:solidFill>
                            <a:schemeClr val="tx1">
                              <a:lumMod val="75000"/>
                              <a:lumOff val="25000"/>
                            </a:schemeClr>
                          </a:solidFill>
                        </a:rPr>
                        <a:t>3-5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000">
                <a:tc>
                  <a:txBody>
                    <a:bodyPr/>
                    <a:lstStyle/>
                    <a:p>
                      <a:r>
                        <a:rPr lang="en-GB" sz="1100">
                          <a:solidFill>
                            <a:schemeClr val="tx1">
                              <a:lumMod val="75000"/>
                              <a:lumOff val="25000"/>
                            </a:schemeClr>
                          </a:solidFill>
                        </a:rPr>
                        <a:t>6-10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000">
                <a:tc>
                  <a:txBody>
                    <a:bodyPr/>
                    <a:lstStyle/>
                    <a:p>
                      <a:r>
                        <a:rPr lang="en-GB" sz="1100">
                          <a:solidFill>
                            <a:schemeClr val="tx1">
                              <a:lumMod val="75000"/>
                              <a:lumOff val="25000"/>
                            </a:schemeClr>
                          </a:solidFill>
                        </a:rPr>
                        <a:t>11-15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0000">
                <a:tc>
                  <a:txBody>
                    <a:bodyPr/>
                    <a:lstStyle/>
                    <a:p>
                      <a:r>
                        <a:rPr lang="en-GB" sz="1100">
                          <a:solidFill>
                            <a:schemeClr val="tx1">
                              <a:lumMod val="75000"/>
                              <a:lumOff val="25000"/>
                            </a:schemeClr>
                          </a:solidFill>
                        </a:rPr>
                        <a:t>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00949059"/>
                  </a:ext>
                </a:extLst>
              </a:tr>
              <a:tr h="270000">
                <a:tc>
                  <a:txBody>
                    <a:bodyPr/>
                    <a:lstStyle/>
                    <a:p>
                      <a:r>
                        <a:rPr lang="en-GB" sz="1100">
                          <a:solidFill>
                            <a:schemeClr val="tx1">
                              <a:lumMod val="75000"/>
                              <a:lumOff val="25000"/>
                            </a:schemeClr>
                          </a:solidFill>
                        </a:rPr>
                        <a:t>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823715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767514485"/>
              </p:ext>
            </p:extLst>
          </p:nvPr>
        </p:nvGraphicFramePr>
        <p:xfrm>
          <a:off x="5350935" y="3313316"/>
          <a:ext cx="6282265" cy="2473440"/>
        </p:xfrm>
        <a:graphic>
          <a:graphicData uri="http://schemas.openxmlformats.org/drawingml/2006/table">
            <a:tbl>
              <a:tblPr firstRow="1" bandRow="1">
                <a:tableStyleId>{5940675A-B579-460E-94D1-54222C63F5DA}</a:tableStyleId>
              </a:tblPr>
              <a:tblGrid>
                <a:gridCol w="1844602">
                  <a:extLst>
                    <a:ext uri="{9D8B030D-6E8A-4147-A177-3AD203B41FA5}">
                      <a16:colId xmlns:a16="http://schemas.microsoft.com/office/drawing/2014/main" val="20000"/>
                    </a:ext>
                  </a:extLst>
                </a:gridCol>
                <a:gridCol w="703194">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7886">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705874">
                  <a:extLst>
                    <a:ext uri="{9D8B030D-6E8A-4147-A177-3AD203B41FA5}">
                      <a16:colId xmlns:a16="http://schemas.microsoft.com/office/drawing/2014/main" val="20006"/>
                    </a:ext>
                  </a:extLst>
                </a:gridCol>
              </a:tblGrid>
              <a:tr h="406691">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01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0000">
                <a:tc>
                  <a:txBody>
                    <a:bodyPr/>
                    <a:lstStyle/>
                    <a:p>
                      <a:r>
                        <a:rPr lang="en-GB" sz="1100">
                          <a:solidFill>
                            <a:schemeClr val="tx1">
                              <a:lumMod val="75000"/>
                              <a:lumOff val="25000"/>
                            </a:schemeClr>
                          </a:solidFill>
                        </a:rPr>
                        <a:t>1-2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270000">
                <a:tc>
                  <a:txBody>
                    <a:bodyPr/>
                    <a:lstStyle/>
                    <a:p>
                      <a:r>
                        <a:rPr lang="en-GB" sz="1100">
                          <a:solidFill>
                            <a:schemeClr val="tx1">
                              <a:lumMod val="75000"/>
                              <a:lumOff val="25000"/>
                            </a:schemeClr>
                          </a:solidFill>
                        </a:rPr>
                        <a:t>3-5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000">
                <a:tc>
                  <a:txBody>
                    <a:bodyPr/>
                    <a:lstStyle/>
                    <a:p>
                      <a:r>
                        <a:rPr lang="en-GB" sz="1100">
                          <a:solidFill>
                            <a:schemeClr val="tx1">
                              <a:lumMod val="75000"/>
                              <a:lumOff val="25000"/>
                            </a:schemeClr>
                          </a:solidFill>
                        </a:rPr>
                        <a:t>6-10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000">
                <a:tc>
                  <a:txBody>
                    <a:bodyPr/>
                    <a:lstStyle/>
                    <a:p>
                      <a:r>
                        <a:rPr lang="en-GB" sz="1100">
                          <a:solidFill>
                            <a:schemeClr val="tx1">
                              <a:lumMod val="75000"/>
                              <a:lumOff val="25000"/>
                            </a:schemeClr>
                          </a:solidFill>
                        </a:rPr>
                        <a:t>11-15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0000">
                <a:tc>
                  <a:txBody>
                    <a:bodyPr/>
                    <a:lstStyle/>
                    <a:p>
                      <a:r>
                        <a:rPr lang="en-GB" sz="1100">
                          <a:solidFill>
                            <a:schemeClr val="tx1">
                              <a:lumMod val="75000"/>
                              <a:lumOff val="25000"/>
                            </a:schemeClr>
                          </a:solidFill>
                        </a:rPr>
                        <a:t>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31938923"/>
                  </a:ext>
                </a:extLst>
              </a:tr>
              <a:tr h="270000">
                <a:tc>
                  <a:txBody>
                    <a:bodyPr/>
                    <a:lstStyle/>
                    <a:p>
                      <a:r>
                        <a:rPr lang="en-GB" sz="1100">
                          <a:solidFill>
                            <a:schemeClr val="tx1">
                              <a:lumMod val="75000"/>
                              <a:lumOff val="25000"/>
                            </a:schemeClr>
                          </a:solidFill>
                        </a:rPr>
                        <a:t>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46513037"/>
                  </a:ext>
                </a:extLst>
              </a:tr>
            </a:tbl>
          </a:graphicData>
        </a:graphic>
      </p:graphicFrame>
      <p:graphicFrame>
        <p:nvGraphicFramePr>
          <p:cNvPr id="14" name="Chart 13"/>
          <p:cNvGraphicFramePr/>
          <p:nvPr>
            <p:extLst>
              <p:ext uri="{D42A27DB-BD31-4B8C-83A1-F6EECF244321}">
                <p14:modId xmlns:p14="http://schemas.microsoft.com/office/powerpoint/2010/main" val="3198727495"/>
              </p:ext>
            </p:extLst>
          </p:nvPr>
        </p:nvGraphicFramePr>
        <p:xfrm>
          <a:off x="321738" y="811006"/>
          <a:ext cx="4792136" cy="419873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908D6C5-F8EE-DE1D-A9C0-B5014DC0B877}"/>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Wellbeing</a:t>
            </a:r>
          </a:p>
        </p:txBody>
      </p:sp>
    </p:spTree>
    <p:extLst>
      <p:ext uri="{BB962C8B-B14F-4D97-AF65-F5344CB8AC3E}">
        <p14:creationId xmlns:p14="http://schemas.microsoft.com/office/powerpoint/2010/main" val="3915609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8447133"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Physical activity:</a:t>
            </a:r>
          </a:p>
          <a:p>
            <a:r>
              <a:rPr lang="en-GB">
                <a:latin typeface="Calibri" panose="020F0502020204030204" pitchFamily="34" charset="0"/>
                <a:cs typeface="DINPro" panose="020B0504020101020102" pitchFamily="34" charset="0"/>
              </a:rPr>
              <a:t>Amount of exercise taken and attitudes towards participating in physical activity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3969986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a:t>Overall, 43% of pupils walk to school and 45% are driven by car (both the same as last year). Year 6, girls and FSM pupils are most likely to walk (47%). Boys are more likely to cycle to school than girls (8% and 4% respectively).</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a:solidFill>
                  <a:srgbClr val="002060"/>
                </a:solidFill>
              </a:rPr>
              <a:t>Q: How do you usually get to school?</a:t>
            </a:r>
          </a:p>
          <a:p>
            <a:r>
              <a:rPr lang="en-GB" sz="1000" i="1">
                <a:solidFill>
                  <a:srgbClr val="002060"/>
                </a:solidFill>
              </a:rPr>
              <a:t>Base: All valid respondents, 2023 n=2,453, 2024 n=2,640, 2025 n=2,404.</a:t>
            </a:r>
          </a:p>
        </p:txBody>
      </p:sp>
      <p:graphicFrame>
        <p:nvGraphicFramePr>
          <p:cNvPr id="13" name="Table 12"/>
          <p:cNvGraphicFramePr>
            <a:graphicFrameLocks noGrp="1"/>
          </p:cNvGraphicFramePr>
          <p:nvPr>
            <p:extLst>
              <p:ext uri="{D42A27DB-BD31-4B8C-83A1-F6EECF244321}">
                <p14:modId xmlns:p14="http://schemas.microsoft.com/office/powerpoint/2010/main" val="2884322523"/>
              </p:ext>
            </p:extLst>
          </p:nvPr>
        </p:nvGraphicFramePr>
        <p:xfrm>
          <a:off x="4724873" y="1023107"/>
          <a:ext cx="6908327" cy="2448128"/>
        </p:xfrm>
        <a:graphic>
          <a:graphicData uri="http://schemas.openxmlformats.org/drawingml/2006/table">
            <a:tbl>
              <a:tblPr firstRow="1" bandRow="1">
                <a:tableStyleId>{5940675A-B579-460E-94D1-54222C63F5DA}</a:tableStyleId>
              </a:tblPr>
              <a:tblGrid>
                <a:gridCol w="1919678">
                  <a:extLst>
                    <a:ext uri="{9D8B030D-6E8A-4147-A177-3AD203B41FA5}">
                      <a16:colId xmlns:a16="http://schemas.microsoft.com/office/drawing/2014/main" val="20000"/>
                    </a:ext>
                  </a:extLst>
                </a:gridCol>
                <a:gridCol w="882019">
                  <a:extLst>
                    <a:ext uri="{9D8B030D-6E8A-4147-A177-3AD203B41FA5}">
                      <a16:colId xmlns:a16="http://schemas.microsoft.com/office/drawing/2014/main" val="20001"/>
                    </a:ext>
                  </a:extLst>
                </a:gridCol>
                <a:gridCol w="780866">
                  <a:extLst>
                    <a:ext uri="{9D8B030D-6E8A-4147-A177-3AD203B41FA5}">
                      <a16:colId xmlns:a16="http://schemas.microsoft.com/office/drawing/2014/main" val="20002"/>
                    </a:ext>
                  </a:extLst>
                </a:gridCol>
                <a:gridCol w="831441">
                  <a:extLst>
                    <a:ext uri="{9D8B030D-6E8A-4147-A177-3AD203B41FA5}">
                      <a16:colId xmlns:a16="http://schemas.microsoft.com/office/drawing/2014/main" val="20003"/>
                    </a:ext>
                  </a:extLst>
                </a:gridCol>
                <a:gridCol w="831441">
                  <a:extLst>
                    <a:ext uri="{9D8B030D-6E8A-4147-A177-3AD203B41FA5}">
                      <a16:colId xmlns:a16="http://schemas.microsoft.com/office/drawing/2014/main" val="20004"/>
                    </a:ext>
                  </a:extLst>
                </a:gridCol>
                <a:gridCol w="831441">
                  <a:extLst>
                    <a:ext uri="{9D8B030D-6E8A-4147-A177-3AD203B41FA5}">
                      <a16:colId xmlns:a16="http://schemas.microsoft.com/office/drawing/2014/main" val="20005"/>
                    </a:ext>
                  </a:extLst>
                </a:gridCol>
                <a:gridCol w="831441">
                  <a:extLst>
                    <a:ext uri="{9D8B030D-6E8A-4147-A177-3AD203B41FA5}">
                      <a16:colId xmlns:a16="http://schemas.microsoft.com/office/drawing/2014/main" val="20006"/>
                    </a:ext>
                  </a:extLst>
                </a:gridCol>
              </a:tblGrid>
              <a:tr h="39530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10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10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10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10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58748">
                <a:tc>
                  <a:txBody>
                    <a:bodyPr/>
                    <a:lstStyle/>
                    <a:p>
                      <a:r>
                        <a:rPr lang="en-GB" sz="110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2474771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79111411"/>
              </p:ext>
            </p:extLst>
          </p:nvPr>
        </p:nvGraphicFramePr>
        <p:xfrm>
          <a:off x="4724872" y="3622572"/>
          <a:ext cx="6908325" cy="2542010"/>
        </p:xfrm>
        <a:graphic>
          <a:graphicData uri="http://schemas.openxmlformats.org/drawingml/2006/table">
            <a:tbl>
              <a:tblPr firstRow="1" bandRow="1">
                <a:tableStyleId>{5940675A-B579-460E-94D1-54222C63F5DA}</a:tableStyleId>
              </a:tblPr>
              <a:tblGrid>
                <a:gridCol w="1919678">
                  <a:extLst>
                    <a:ext uri="{9D8B030D-6E8A-4147-A177-3AD203B41FA5}">
                      <a16:colId xmlns:a16="http://schemas.microsoft.com/office/drawing/2014/main" val="20000"/>
                    </a:ext>
                  </a:extLst>
                </a:gridCol>
                <a:gridCol w="882019">
                  <a:extLst>
                    <a:ext uri="{9D8B030D-6E8A-4147-A177-3AD203B41FA5}">
                      <a16:colId xmlns:a16="http://schemas.microsoft.com/office/drawing/2014/main" val="20001"/>
                    </a:ext>
                  </a:extLst>
                </a:gridCol>
                <a:gridCol w="838675">
                  <a:extLst>
                    <a:ext uri="{9D8B030D-6E8A-4147-A177-3AD203B41FA5}">
                      <a16:colId xmlns:a16="http://schemas.microsoft.com/office/drawing/2014/main" val="20002"/>
                    </a:ext>
                  </a:extLst>
                </a:gridCol>
                <a:gridCol w="763453">
                  <a:extLst>
                    <a:ext uri="{9D8B030D-6E8A-4147-A177-3AD203B41FA5}">
                      <a16:colId xmlns:a16="http://schemas.microsoft.com/office/drawing/2014/main" val="20003"/>
                    </a:ext>
                  </a:extLst>
                </a:gridCol>
                <a:gridCol w="866403">
                  <a:extLst>
                    <a:ext uri="{9D8B030D-6E8A-4147-A177-3AD203B41FA5}">
                      <a16:colId xmlns:a16="http://schemas.microsoft.com/office/drawing/2014/main" val="20004"/>
                    </a:ext>
                  </a:extLst>
                </a:gridCol>
                <a:gridCol w="861879">
                  <a:extLst>
                    <a:ext uri="{9D8B030D-6E8A-4147-A177-3AD203B41FA5}">
                      <a16:colId xmlns:a16="http://schemas.microsoft.com/office/drawing/2014/main" val="20005"/>
                    </a:ext>
                  </a:extLst>
                </a:gridCol>
                <a:gridCol w="776218">
                  <a:extLst>
                    <a:ext uri="{9D8B030D-6E8A-4147-A177-3AD203B41FA5}">
                      <a16:colId xmlns:a16="http://schemas.microsoft.com/office/drawing/2014/main" val="20006"/>
                    </a:ext>
                  </a:extLst>
                </a:gridCol>
              </a:tblGrid>
              <a:tr h="585684">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008">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7714">
                <a:tc>
                  <a:txBody>
                    <a:bodyPr/>
                    <a:lstStyle/>
                    <a:p>
                      <a:r>
                        <a:rPr lang="en-GB" sz="110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37714">
                <a:tc>
                  <a:txBody>
                    <a:bodyPr/>
                    <a:lstStyle/>
                    <a:p>
                      <a:r>
                        <a:rPr lang="en-GB" sz="110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7714">
                <a:tc>
                  <a:txBody>
                    <a:bodyPr/>
                    <a:lstStyle/>
                    <a:p>
                      <a:r>
                        <a:rPr lang="en-GB" sz="110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7714">
                <a:tc>
                  <a:txBody>
                    <a:bodyPr/>
                    <a:lstStyle/>
                    <a:p>
                      <a:r>
                        <a:rPr lang="en-GB" sz="110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7714">
                <a:tc>
                  <a:txBody>
                    <a:bodyPr/>
                    <a:lstStyle/>
                    <a:p>
                      <a:r>
                        <a:rPr lang="en-GB" sz="110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241566"/>
                  </a:ext>
                </a:extLst>
              </a:tr>
            </a:tbl>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14" name="Chart 13"/>
          <p:cNvGraphicFramePr/>
          <p:nvPr>
            <p:extLst>
              <p:ext uri="{D42A27DB-BD31-4B8C-83A1-F6EECF244321}">
                <p14:modId xmlns:p14="http://schemas.microsoft.com/office/powerpoint/2010/main" val="213484775"/>
              </p:ext>
            </p:extLst>
          </p:nvPr>
        </p:nvGraphicFramePr>
        <p:xfrm>
          <a:off x="321739" y="835200"/>
          <a:ext cx="3962400" cy="3559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564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a:t>86% of pupils are doing physical activities outside of school, dropping to 74% for SEN pupils who are also the most likely to have no physical activity.</a:t>
            </a:r>
          </a:p>
        </p:txBody>
      </p:sp>
      <p:graphicFrame>
        <p:nvGraphicFramePr>
          <p:cNvPr id="6" name="Content Placeholder 6"/>
          <p:cNvGraphicFramePr>
            <a:graphicFrameLocks/>
          </p:cNvGraphicFramePr>
          <p:nvPr>
            <p:extLst>
              <p:ext uri="{D42A27DB-BD31-4B8C-83A1-F6EECF244321}">
                <p14:modId xmlns:p14="http://schemas.microsoft.com/office/powerpoint/2010/main" val="4140042199"/>
              </p:ext>
            </p:extLst>
          </p:nvPr>
        </p:nvGraphicFramePr>
        <p:xfrm>
          <a:off x="183019" y="835200"/>
          <a:ext cx="5647759" cy="45725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Body)"/>
              </a:rPr>
              <a:t>Q: When do you normally do physical activity? </a:t>
            </a:r>
          </a:p>
          <a:p>
            <a:r>
              <a:rPr lang="en-GB" sz="1000" i="1">
                <a:solidFill>
                  <a:srgbClr val="002060"/>
                </a:solidFill>
              </a:rPr>
              <a:t>Base: All valid respondents, 2023 n=2,453, 2024 n=2,640, 2025 n=2,404.</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5" name="Table 4"/>
          <p:cNvGraphicFramePr>
            <a:graphicFrameLocks noGrp="1"/>
          </p:cNvGraphicFramePr>
          <p:nvPr>
            <p:extLst>
              <p:ext uri="{D42A27DB-BD31-4B8C-83A1-F6EECF244321}">
                <p14:modId xmlns:p14="http://schemas.microsoft.com/office/powerpoint/2010/main" val="2953245356"/>
              </p:ext>
            </p:extLst>
          </p:nvPr>
        </p:nvGraphicFramePr>
        <p:xfrm>
          <a:off x="5753049" y="971434"/>
          <a:ext cx="5880151" cy="1930548"/>
        </p:xfrm>
        <a:graphic>
          <a:graphicData uri="http://schemas.openxmlformats.org/drawingml/2006/table">
            <a:tbl>
              <a:tblPr firstRow="1" bandRow="1">
                <a:tableStyleId>{5940675A-B579-460E-94D1-54222C63F5DA}</a:tableStyleId>
              </a:tblPr>
              <a:tblGrid>
                <a:gridCol w="1633970">
                  <a:extLst>
                    <a:ext uri="{9D8B030D-6E8A-4147-A177-3AD203B41FA5}">
                      <a16:colId xmlns:a16="http://schemas.microsoft.com/office/drawing/2014/main" val="20000"/>
                    </a:ext>
                  </a:extLst>
                </a:gridCol>
                <a:gridCol w="750747">
                  <a:extLst>
                    <a:ext uri="{9D8B030D-6E8A-4147-A177-3AD203B41FA5}">
                      <a16:colId xmlns:a16="http://schemas.microsoft.com/office/drawing/2014/main" val="20001"/>
                    </a:ext>
                  </a:extLst>
                </a:gridCol>
                <a:gridCol w="664649">
                  <a:extLst>
                    <a:ext uri="{9D8B030D-6E8A-4147-A177-3AD203B41FA5}">
                      <a16:colId xmlns:a16="http://schemas.microsoft.com/office/drawing/2014/main" val="20002"/>
                    </a:ext>
                  </a:extLst>
                </a:gridCol>
                <a:gridCol w="707696">
                  <a:extLst>
                    <a:ext uri="{9D8B030D-6E8A-4147-A177-3AD203B41FA5}">
                      <a16:colId xmlns:a16="http://schemas.microsoft.com/office/drawing/2014/main" val="20003"/>
                    </a:ext>
                  </a:extLst>
                </a:gridCol>
                <a:gridCol w="721422">
                  <a:extLst>
                    <a:ext uri="{9D8B030D-6E8A-4147-A177-3AD203B41FA5}">
                      <a16:colId xmlns:a16="http://schemas.microsoft.com/office/drawing/2014/main" val="20004"/>
                    </a:ext>
                  </a:extLst>
                </a:gridCol>
                <a:gridCol w="693971">
                  <a:extLst>
                    <a:ext uri="{9D8B030D-6E8A-4147-A177-3AD203B41FA5}">
                      <a16:colId xmlns:a16="http://schemas.microsoft.com/office/drawing/2014/main" val="20005"/>
                    </a:ext>
                  </a:extLst>
                </a:gridCol>
                <a:gridCol w="707696">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Outside</a:t>
                      </a:r>
                      <a:r>
                        <a:rPr lang="en-GB" sz="1100" baseline="0">
                          <a:solidFill>
                            <a:schemeClr val="tx1">
                              <a:lumMod val="75000"/>
                              <a:lumOff val="25000"/>
                            </a:schemeClr>
                          </a:solidFill>
                        </a:rPr>
                        <a:t> school time</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No</a:t>
                      </a:r>
                      <a:r>
                        <a:rPr lang="en-GB" sz="1100" baseline="0">
                          <a:solidFill>
                            <a:schemeClr val="tx1">
                              <a:lumMod val="75000"/>
                              <a:lumOff val="25000"/>
                            </a:schemeClr>
                          </a:solidFill>
                        </a:rPr>
                        <a:t> physical activities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5553725"/>
              </p:ext>
            </p:extLst>
          </p:nvPr>
        </p:nvGraphicFramePr>
        <p:xfrm>
          <a:off x="5744505" y="3053411"/>
          <a:ext cx="5888695" cy="2098188"/>
        </p:xfrm>
        <a:graphic>
          <a:graphicData uri="http://schemas.openxmlformats.org/drawingml/2006/table">
            <a:tbl>
              <a:tblPr firstRow="1" bandRow="1">
                <a:tableStyleId>{5940675A-B579-460E-94D1-54222C63F5DA}</a:tableStyleId>
              </a:tblPr>
              <a:tblGrid>
                <a:gridCol w="1636344">
                  <a:extLst>
                    <a:ext uri="{9D8B030D-6E8A-4147-A177-3AD203B41FA5}">
                      <a16:colId xmlns:a16="http://schemas.microsoft.com/office/drawing/2014/main" val="20000"/>
                    </a:ext>
                  </a:extLst>
                </a:gridCol>
                <a:gridCol w="751838">
                  <a:extLst>
                    <a:ext uri="{9D8B030D-6E8A-4147-A177-3AD203B41FA5}">
                      <a16:colId xmlns:a16="http://schemas.microsoft.com/office/drawing/2014/main" val="20001"/>
                    </a:ext>
                  </a:extLst>
                </a:gridCol>
                <a:gridCol w="714891">
                  <a:extLst>
                    <a:ext uri="{9D8B030D-6E8A-4147-A177-3AD203B41FA5}">
                      <a16:colId xmlns:a16="http://schemas.microsoft.com/office/drawing/2014/main" val="20002"/>
                    </a:ext>
                  </a:extLst>
                </a:gridCol>
                <a:gridCol w="650772">
                  <a:extLst>
                    <a:ext uri="{9D8B030D-6E8A-4147-A177-3AD203B41FA5}">
                      <a16:colId xmlns:a16="http://schemas.microsoft.com/office/drawing/2014/main" val="20003"/>
                    </a:ext>
                  </a:extLst>
                </a:gridCol>
                <a:gridCol w="747227">
                  <a:extLst>
                    <a:ext uri="{9D8B030D-6E8A-4147-A177-3AD203B41FA5}">
                      <a16:colId xmlns:a16="http://schemas.microsoft.com/office/drawing/2014/main" val="20004"/>
                    </a:ext>
                  </a:extLst>
                </a:gridCol>
                <a:gridCol w="734671">
                  <a:extLst>
                    <a:ext uri="{9D8B030D-6E8A-4147-A177-3AD203B41FA5}">
                      <a16:colId xmlns:a16="http://schemas.microsoft.com/office/drawing/2014/main" val="20005"/>
                    </a:ext>
                  </a:extLst>
                </a:gridCol>
                <a:gridCol w="65295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Outside</a:t>
                      </a:r>
                      <a:r>
                        <a:rPr lang="en-GB" sz="1100" baseline="0">
                          <a:solidFill>
                            <a:schemeClr val="tx1">
                              <a:lumMod val="75000"/>
                              <a:lumOff val="25000"/>
                            </a:schemeClr>
                          </a:solidFill>
                        </a:rPr>
                        <a:t> school time</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No</a:t>
                      </a:r>
                      <a:r>
                        <a:rPr lang="en-GB" sz="1100" baseline="0">
                          <a:solidFill>
                            <a:schemeClr val="tx1">
                              <a:lumMod val="75000"/>
                              <a:lumOff val="25000"/>
                            </a:schemeClr>
                          </a:solidFill>
                        </a:rPr>
                        <a:t> physical activities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4212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a:t>The majority of pupils (98%) had at least one day of activity over the period of 7 days prior to taking the survey. Boys are more likely to exercise five or more days a week compared to all other groups. </a:t>
            </a:r>
          </a:p>
        </p:txBody>
      </p:sp>
      <p:graphicFrame>
        <p:nvGraphicFramePr>
          <p:cNvPr id="6" name="Content Placeholder 6"/>
          <p:cNvGraphicFramePr>
            <a:graphicFrameLocks/>
          </p:cNvGraphicFramePr>
          <p:nvPr>
            <p:extLst>
              <p:ext uri="{D42A27DB-BD31-4B8C-83A1-F6EECF244321}">
                <p14:modId xmlns:p14="http://schemas.microsoft.com/office/powerpoint/2010/main" val="2928583022"/>
              </p:ext>
            </p:extLst>
          </p:nvPr>
        </p:nvGraphicFramePr>
        <p:xfrm>
          <a:off x="191279" y="940948"/>
          <a:ext cx="5159544" cy="42813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On which days did you do any physical activity in the last 7 days?</a:t>
            </a:r>
          </a:p>
          <a:p>
            <a:r>
              <a:rPr lang="en-GB" sz="1000" i="1">
                <a:solidFill>
                  <a:srgbClr val="002060"/>
                </a:solidFill>
                <a:latin typeface="Calibri" panose="020F0502020204030204" pitchFamily="34" charset="0"/>
              </a:rPr>
              <a:t>Base: All valid respondents, 2023 n=2,453, 2024 n=2,640, 2025 n=2,404.</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 / </a:t>
            </a:r>
            <a:r>
              <a:rPr lang="en-GB" sz="1000" b="1"/>
              <a:t>CYPP</a:t>
            </a:r>
          </a:p>
        </p:txBody>
      </p:sp>
      <p:graphicFrame>
        <p:nvGraphicFramePr>
          <p:cNvPr id="5" name="Table 4"/>
          <p:cNvGraphicFramePr>
            <a:graphicFrameLocks noGrp="1"/>
          </p:cNvGraphicFramePr>
          <p:nvPr>
            <p:extLst>
              <p:ext uri="{D42A27DB-BD31-4B8C-83A1-F6EECF244321}">
                <p14:modId xmlns:p14="http://schemas.microsoft.com/office/powerpoint/2010/main" val="907440075"/>
              </p:ext>
            </p:extLst>
          </p:nvPr>
        </p:nvGraphicFramePr>
        <p:xfrm>
          <a:off x="5727003" y="1047956"/>
          <a:ext cx="5906198" cy="2269744"/>
        </p:xfrm>
        <a:graphic>
          <a:graphicData uri="http://schemas.openxmlformats.org/drawingml/2006/table">
            <a:tbl>
              <a:tblPr firstRow="1" bandRow="1">
                <a:tableStyleId>{5940675A-B579-460E-94D1-54222C63F5DA}</a:tableStyleId>
              </a:tblPr>
              <a:tblGrid>
                <a:gridCol w="1641208">
                  <a:extLst>
                    <a:ext uri="{9D8B030D-6E8A-4147-A177-3AD203B41FA5}">
                      <a16:colId xmlns:a16="http://schemas.microsoft.com/office/drawing/2014/main" val="20000"/>
                    </a:ext>
                  </a:extLst>
                </a:gridCol>
                <a:gridCol w="754073">
                  <a:extLst>
                    <a:ext uri="{9D8B030D-6E8A-4147-A177-3AD203B41FA5}">
                      <a16:colId xmlns:a16="http://schemas.microsoft.com/office/drawing/2014/main" val="20001"/>
                    </a:ext>
                  </a:extLst>
                </a:gridCol>
                <a:gridCol w="667593">
                  <a:extLst>
                    <a:ext uri="{9D8B030D-6E8A-4147-A177-3AD203B41FA5}">
                      <a16:colId xmlns:a16="http://schemas.microsoft.com/office/drawing/2014/main" val="20002"/>
                    </a:ext>
                  </a:extLst>
                </a:gridCol>
                <a:gridCol w="710831">
                  <a:extLst>
                    <a:ext uri="{9D8B030D-6E8A-4147-A177-3AD203B41FA5}">
                      <a16:colId xmlns:a16="http://schemas.microsoft.com/office/drawing/2014/main" val="20003"/>
                    </a:ext>
                  </a:extLst>
                </a:gridCol>
                <a:gridCol w="710831">
                  <a:extLst>
                    <a:ext uri="{9D8B030D-6E8A-4147-A177-3AD203B41FA5}">
                      <a16:colId xmlns:a16="http://schemas.microsoft.com/office/drawing/2014/main" val="20004"/>
                    </a:ext>
                  </a:extLst>
                </a:gridCol>
                <a:gridCol w="710831">
                  <a:extLst>
                    <a:ext uri="{9D8B030D-6E8A-4147-A177-3AD203B41FA5}">
                      <a16:colId xmlns:a16="http://schemas.microsoft.com/office/drawing/2014/main" val="20005"/>
                    </a:ext>
                  </a:extLst>
                </a:gridCol>
                <a:gridCol w="710831">
                  <a:extLst>
                    <a:ext uri="{9D8B030D-6E8A-4147-A177-3AD203B41FA5}">
                      <a16:colId xmlns:a16="http://schemas.microsoft.com/office/drawing/2014/main" val="20006"/>
                    </a:ext>
                  </a:extLst>
                </a:gridCol>
              </a:tblGrid>
              <a:tr h="407251">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726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5986">
                <a:tc>
                  <a:txBody>
                    <a:bodyPr/>
                    <a:lstStyle/>
                    <a:p>
                      <a:r>
                        <a:rPr lang="en-GB" sz="1100">
                          <a:solidFill>
                            <a:schemeClr val="tx1">
                              <a:lumMod val="75000"/>
                              <a:lumOff val="25000"/>
                            </a:schemeClr>
                          </a:solidFill>
                        </a:rPr>
                        <a:t>One or</a:t>
                      </a:r>
                      <a:r>
                        <a:rPr lang="en-GB" sz="1100" baseline="0">
                          <a:solidFill>
                            <a:schemeClr val="tx1">
                              <a:lumMod val="75000"/>
                              <a:lumOff val="25000"/>
                            </a:schemeClr>
                          </a:solidFill>
                        </a:rPr>
                        <a:t> two</a:t>
                      </a:r>
                      <a:r>
                        <a:rPr lang="en-GB" sz="110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5986">
                <a:tc>
                  <a:txBody>
                    <a:bodyPr/>
                    <a:lstStyle/>
                    <a:p>
                      <a:r>
                        <a:rPr lang="en-GB" sz="1100">
                          <a:solidFill>
                            <a:schemeClr val="tx1">
                              <a:lumMod val="75000"/>
                              <a:lumOff val="25000"/>
                            </a:schemeClr>
                          </a:solidFill>
                        </a:rPr>
                        <a:t>Three or</a:t>
                      </a:r>
                      <a:r>
                        <a:rPr lang="en-GB" sz="1100" baseline="0">
                          <a:solidFill>
                            <a:schemeClr val="tx1">
                              <a:lumMod val="75000"/>
                              <a:lumOff val="25000"/>
                            </a:schemeClr>
                          </a:solidFill>
                        </a:rPr>
                        <a:t> four days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5986">
                <a:tc>
                  <a:txBody>
                    <a:bodyPr/>
                    <a:lstStyle/>
                    <a:p>
                      <a:r>
                        <a:rPr lang="en-GB" sz="1100">
                          <a:solidFill>
                            <a:schemeClr val="tx1">
                              <a:lumMod val="75000"/>
                              <a:lumOff val="25000"/>
                            </a:schemeClr>
                          </a:solidFill>
                        </a:rPr>
                        <a:t>Five</a:t>
                      </a:r>
                      <a:r>
                        <a:rPr lang="en-GB" sz="1100" baseline="0">
                          <a:solidFill>
                            <a:schemeClr val="tx1">
                              <a:lumMod val="75000"/>
                              <a:lumOff val="25000"/>
                            </a:schemeClr>
                          </a:solidFill>
                        </a:rPr>
                        <a:t> or more days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5986">
                <a:tc>
                  <a:txBody>
                    <a:bodyPr/>
                    <a:lstStyle/>
                    <a:p>
                      <a:r>
                        <a:rPr lang="en-GB" sz="110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18540657"/>
              </p:ext>
            </p:extLst>
          </p:nvPr>
        </p:nvGraphicFramePr>
        <p:xfrm>
          <a:off x="5718457" y="3522949"/>
          <a:ext cx="5906198" cy="2422760"/>
        </p:xfrm>
        <a:graphic>
          <a:graphicData uri="http://schemas.openxmlformats.org/drawingml/2006/table">
            <a:tbl>
              <a:tblPr firstRow="1" bandRow="1">
                <a:tableStyleId>{5940675A-B579-460E-94D1-54222C63F5DA}</a:tableStyleId>
              </a:tblPr>
              <a:tblGrid>
                <a:gridCol w="1641208">
                  <a:extLst>
                    <a:ext uri="{9D8B030D-6E8A-4147-A177-3AD203B41FA5}">
                      <a16:colId xmlns:a16="http://schemas.microsoft.com/office/drawing/2014/main" val="20000"/>
                    </a:ext>
                  </a:extLst>
                </a:gridCol>
                <a:gridCol w="754073">
                  <a:extLst>
                    <a:ext uri="{9D8B030D-6E8A-4147-A177-3AD203B41FA5}">
                      <a16:colId xmlns:a16="http://schemas.microsoft.com/office/drawing/2014/main" val="20001"/>
                    </a:ext>
                  </a:extLst>
                </a:gridCol>
                <a:gridCol w="717016">
                  <a:extLst>
                    <a:ext uri="{9D8B030D-6E8A-4147-A177-3AD203B41FA5}">
                      <a16:colId xmlns:a16="http://schemas.microsoft.com/office/drawing/2014/main" val="20002"/>
                    </a:ext>
                  </a:extLst>
                </a:gridCol>
                <a:gridCol w="652706">
                  <a:extLst>
                    <a:ext uri="{9D8B030D-6E8A-4147-A177-3AD203B41FA5}">
                      <a16:colId xmlns:a16="http://schemas.microsoft.com/office/drawing/2014/main" val="20003"/>
                    </a:ext>
                  </a:extLst>
                </a:gridCol>
                <a:gridCol w="749448">
                  <a:extLst>
                    <a:ext uri="{9D8B030D-6E8A-4147-A177-3AD203B41FA5}">
                      <a16:colId xmlns:a16="http://schemas.microsoft.com/office/drawing/2014/main" val="20004"/>
                    </a:ext>
                  </a:extLst>
                </a:gridCol>
                <a:gridCol w="736854">
                  <a:extLst>
                    <a:ext uri="{9D8B030D-6E8A-4147-A177-3AD203B41FA5}">
                      <a16:colId xmlns:a16="http://schemas.microsoft.com/office/drawing/2014/main" val="20005"/>
                    </a:ext>
                  </a:extLst>
                </a:gridCol>
                <a:gridCol w="654893">
                  <a:extLst>
                    <a:ext uri="{9D8B030D-6E8A-4147-A177-3AD203B41FA5}">
                      <a16:colId xmlns:a16="http://schemas.microsoft.com/office/drawing/2014/main" val="20006"/>
                    </a:ext>
                  </a:extLst>
                </a:gridCol>
              </a:tblGrid>
              <a:tr h="562005">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977">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2330">
                <a:tc>
                  <a:txBody>
                    <a:bodyPr/>
                    <a:lstStyle/>
                    <a:p>
                      <a:r>
                        <a:rPr lang="en-GB" sz="1100">
                          <a:solidFill>
                            <a:schemeClr val="tx1">
                              <a:lumMod val="75000"/>
                              <a:lumOff val="25000"/>
                            </a:schemeClr>
                          </a:solidFill>
                        </a:rPr>
                        <a:t>One or</a:t>
                      </a:r>
                      <a:r>
                        <a:rPr lang="en-GB" sz="1100" baseline="0">
                          <a:solidFill>
                            <a:schemeClr val="tx1">
                              <a:lumMod val="75000"/>
                              <a:lumOff val="25000"/>
                            </a:schemeClr>
                          </a:solidFill>
                        </a:rPr>
                        <a:t> two</a:t>
                      </a:r>
                      <a:r>
                        <a:rPr lang="en-GB" sz="110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2330">
                <a:tc>
                  <a:txBody>
                    <a:bodyPr/>
                    <a:lstStyle/>
                    <a:p>
                      <a:r>
                        <a:rPr lang="en-GB" sz="1100">
                          <a:solidFill>
                            <a:schemeClr val="tx1">
                              <a:lumMod val="75000"/>
                              <a:lumOff val="25000"/>
                            </a:schemeClr>
                          </a:solidFill>
                        </a:rPr>
                        <a:t>Three or</a:t>
                      </a:r>
                      <a:r>
                        <a:rPr lang="en-GB" sz="1100" baseline="0">
                          <a:solidFill>
                            <a:schemeClr val="tx1">
                              <a:lumMod val="75000"/>
                              <a:lumOff val="25000"/>
                            </a:schemeClr>
                          </a:solidFill>
                        </a:rPr>
                        <a:t> four days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2330">
                <a:tc>
                  <a:txBody>
                    <a:bodyPr/>
                    <a:lstStyle/>
                    <a:p>
                      <a:r>
                        <a:rPr lang="en-GB" sz="1100">
                          <a:solidFill>
                            <a:schemeClr val="tx1">
                              <a:lumMod val="75000"/>
                              <a:lumOff val="25000"/>
                            </a:schemeClr>
                          </a:solidFill>
                        </a:rPr>
                        <a:t>Five</a:t>
                      </a:r>
                      <a:r>
                        <a:rPr lang="en-GB" sz="1100" baseline="0">
                          <a:solidFill>
                            <a:schemeClr val="tx1">
                              <a:lumMod val="75000"/>
                              <a:lumOff val="25000"/>
                            </a:schemeClr>
                          </a:solidFill>
                        </a:rPr>
                        <a:t> or more days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2330">
                <a:tc>
                  <a:txBody>
                    <a:bodyPr/>
                    <a:lstStyle/>
                    <a:p>
                      <a:r>
                        <a:rPr lang="en-GB" sz="110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9720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a:t>Responses on this question have remained similar over the years.</a:t>
            </a:r>
          </a:p>
        </p:txBody>
      </p:sp>
      <p:graphicFrame>
        <p:nvGraphicFramePr>
          <p:cNvPr id="6" name="Content Placeholder 6"/>
          <p:cNvGraphicFramePr>
            <a:graphicFrameLocks/>
          </p:cNvGraphicFramePr>
          <p:nvPr>
            <p:extLst>
              <p:ext uri="{D42A27DB-BD31-4B8C-83A1-F6EECF244321}">
                <p14:modId xmlns:p14="http://schemas.microsoft.com/office/powerpoint/2010/main" val="1245188976"/>
              </p:ext>
            </p:extLst>
          </p:nvPr>
        </p:nvGraphicFramePr>
        <p:xfrm>
          <a:off x="1443870" y="1080000"/>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valid respondents, 2023 n=2,373, 2024 n=2,568, 2025 n=2,404. </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spTree>
    <p:extLst>
      <p:ext uri="{BB962C8B-B14F-4D97-AF65-F5344CB8AC3E}">
        <p14:creationId xmlns:p14="http://schemas.microsoft.com/office/powerpoint/2010/main" val="17266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a:t>Year 6 are more likely to participate in physical activity with their friends after school or by themselves compared to Year 4. Year 4 are more likely to participate in school clubs and with friends during school. </a:t>
            </a:r>
          </a:p>
        </p:txBody>
      </p:sp>
      <p:graphicFrame>
        <p:nvGraphicFramePr>
          <p:cNvPr id="6" name="Content Placeholder 6"/>
          <p:cNvGraphicFramePr>
            <a:graphicFrameLocks/>
          </p:cNvGraphicFramePr>
          <p:nvPr>
            <p:extLst>
              <p:ext uri="{D42A27DB-BD31-4B8C-83A1-F6EECF244321}">
                <p14:modId xmlns:p14="http://schemas.microsoft.com/office/powerpoint/2010/main" val="3323323118"/>
              </p:ext>
            </p:extLst>
          </p:nvPr>
        </p:nvGraphicFramePr>
        <p:xfrm>
          <a:off x="1443870" y="1282691"/>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those participating in physical activity n=2,342.</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spTree>
    <p:extLst>
      <p:ext uri="{BB962C8B-B14F-4D97-AF65-F5344CB8AC3E}">
        <p14:creationId xmlns:p14="http://schemas.microsoft.com/office/powerpoint/2010/main" val="406352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(2) - CYPP key indicators</a:t>
            </a:r>
          </a:p>
        </p:txBody>
      </p:sp>
      <p:sp>
        <p:nvSpPr>
          <p:cNvPr id="3" name="Content Placeholder 2"/>
          <p:cNvSpPr>
            <a:spLocks noGrp="1"/>
          </p:cNvSpPr>
          <p:nvPr>
            <p:ph idx="1"/>
          </p:nvPr>
        </p:nvSpPr>
        <p:spPr>
          <a:xfrm>
            <a:off x="5354817" y="924878"/>
            <a:ext cx="5528769" cy="2761036"/>
          </a:xfrm>
        </p:spPr>
        <p:txBody>
          <a:bodyPr>
            <a:noAutofit/>
          </a:bodyPr>
          <a:lstStyle/>
          <a:p>
            <a:pPr marL="0" indent="0">
              <a:lnSpc>
                <a:spcPct val="100000"/>
              </a:lnSpc>
              <a:spcBef>
                <a:spcPts val="600"/>
              </a:spcBef>
              <a:spcAft>
                <a:spcPts val="600"/>
              </a:spcAft>
              <a:buNone/>
            </a:pPr>
            <a:r>
              <a:rPr lang="en-GB" sz="1600" i="1"/>
              <a:t>CYPP-1: </a:t>
            </a:r>
            <a:r>
              <a:rPr lang="en-GB" sz="1600" b="1"/>
              <a:t>On which days did you do any physical activity in the last 7 days? </a:t>
            </a:r>
          </a:p>
          <a:p>
            <a:pPr marL="0" indent="0">
              <a:lnSpc>
                <a:spcPct val="100000"/>
              </a:lnSpc>
              <a:spcBef>
                <a:spcPts val="600"/>
              </a:spcBef>
              <a:spcAft>
                <a:spcPts val="600"/>
              </a:spcAft>
              <a:buNone/>
            </a:pPr>
            <a:r>
              <a:rPr lang="en-GB" sz="1400">
                <a:solidFill>
                  <a:srgbClr val="404040"/>
                </a:solidFill>
              </a:rPr>
              <a:t>The majority of pupils (98%) had at least one day of activity over the past 7 days. Year 4 exercise on average 4.3 days in a 7-day period, with Year 6 slightly more at 4.5 days. 53% of boys exercise five or more days, compared to 43% of girls. </a:t>
            </a:r>
          </a:p>
          <a:p>
            <a:pPr marL="0" indent="0">
              <a:lnSpc>
                <a:spcPct val="100000"/>
              </a:lnSpc>
              <a:spcBef>
                <a:spcPts val="600"/>
              </a:spcBef>
              <a:spcAft>
                <a:spcPts val="600"/>
              </a:spcAft>
              <a:buNone/>
            </a:pPr>
            <a:r>
              <a:rPr lang="en-GB" sz="1400">
                <a:solidFill>
                  <a:srgbClr val="404040"/>
                </a:solidFill>
              </a:rPr>
              <a:t>(See slide 46 for more details).</a:t>
            </a:r>
            <a:endParaRPr lang="en-GB" sz="1400">
              <a:solidFill>
                <a:srgbClr val="FF0000"/>
              </a:solidFill>
            </a:endParaRPr>
          </a:p>
          <a:p>
            <a:pPr marL="0" indent="0">
              <a:lnSpc>
                <a:spcPct val="100000"/>
              </a:lnSpc>
              <a:spcBef>
                <a:spcPts val="600"/>
              </a:spcBef>
              <a:spcAft>
                <a:spcPts val="600"/>
              </a:spcAft>
              <a:buNone/>
            </a:pPr>
            <a:r>
              <a:rPr lang="en-GB" sz="1400"/>
              <a:t> </a:t>
            </a:r>
          </a:p>
        </p:txBody>
      </p:sp>
      <p:sp>
        <p:nvSpPr>
          <p:cNvPr id="5" name="Content Placeholder 2"/>
          <p:cNvSpPr txBox="1">
            <a:spLocks/>
          </p:cNvSpPr>
          <p:nvPr/>
        </p:nvSpPr>
        <p:spPr>
          <a:xfrm>
            <a:off x="513028" y="4185645"/>
            <a:ext cx="6555738" cy="219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a:t>CYPP-2: </a:t>
            </a:r>
            <a:r>
              <a:rPr lang="en-GB" sz="1600" b="1"/>
              <a:t>Have you been bullied at or near school in the last 12 months?</a:t>
            </a:r>
          </a:p>
          <a:p>
            <a:pPr marL="0" indent="0">
              <a:lnSpc>
                <a:spcPct val="100000"/>
              </a:lnSpc>
              <a:spcBef>
                <a:spcPts val="600"/>
              </a:spcBef>
              <a:spcAft>
                <a:spcPts val="600"/>
              </a:spcAft>
              <a:buNone/>
            </a:pPr>
            <a:r>
              <a:rPr lang="en-GB" sz="1400">
                <a:solidFill>
                  <a:srgbClr val="404040"/>
                </a:solidFill>
              </a:rPr>
              <a:t>Overall, 27% of pupils have experienced being bullied.</a:t>
            </a:r>
          </a:p>
          <a:p>
            <a:pPr marL="0" indent="0">
              <a:lnSpc>
                <a:spcPct val="100000"/>
              </a:lnSpc>
              <a:spcBef>
                <a:spcPts val="600"/>
              </a:spcBef>
              <a:spcAft>
                <a:spcPts val="600"/>
              </a:spcAft>
              <a:buNone/>
            </a:pPr>
            <a:r>
              <a:rPr lang="en-GB" sz="1400">
                <a:solidFill>
                  <a:srgbClr val="404040"/>
                </a:solidFill>
              </a:rPr>
              <a:t>Groups reporting a higher-than-average incidence of bullying are SEN (36%), those with a disability or long-standing illness (39%), FSM (36%), Young Carers (46%), those who speak English as a second language (30%), ethnic minority groups (31%) and Year 6 (28%). </a:t>
            </a:r>
          </a:p>
          <a:p>
            <a:pPr marL="0" indent="0">
              <a:lnSpc>
                <a:spcPct val="100000"/>
              </a:lnSpc>
              <a:spcBef>
                <a:spcPts val="600"/>
              </a:spcBef>
              <a:spcAft>
                <a:spcPts val="600"/>
              </a:spcAft>
              <a:buNone/>
            </a:pPr>
            <a:r>
              <a:rPr lang="en-GB" sz="1400">
                <a:solidFill>
                  <a:srgbClr val="404040"/>
                </a:solidFill>
              </a:rPr>
              <a:t>(See slide 58 for more details).</a:t>
            </a:r>
          </a:p>
        </p:txBody>
      </p:sp>
      <p:sp>
        <p:nvSpPr>
          <p:cNvPr id="9" name="TextBox 8"/>
          <p:cNvSpPr txBox="1"/>
          <p:nvPr/>
        </p:nvSpPr>
        <p:spPr>
          <a:xfrm>
            <a:off x="183019" y="6575335"/>
            <a:ext cx="9561870" cy="246221"/>
          </a:xfrm>
          <a:prstGeom prst="rect">
            <a:avLst/>
          </a:prstGeom>
          <a:noFill/>
        </p:spPr>
        <p:txBody>
          <a:bodyPr wrap="square" rtlCol="0" anchor="b" anchorCtr="0">
            <a:spAutoFit/>
          </a:bodyPr>
          <a:lstStyle/>
          <a:p>
            <a:r>
              <a:rPr lang="en-GB" sz="1000" i="1">
                <a:solidFill>
                  <a:srgbClr val="002060"/>
                </a:solidFill>
                <a:latin typeface="Calibri" panose="020F0502020204030204" pitchFamily="34" charset="0"/>
              </a:rPr>
              <a:t>Base: All valid respondents, 2023 n=2,453, 2024 n=2,640, 2025 n=2,404.</a:t>
            </a:r>
          </a:p>
        </p:txBody>
      </p:sp>
      <p:graphicFrame>
        <p:nvGraphicFramePr>
          <p:cNvPr id="8" name="Chart 7">
            <a:extLst>
              <a:ext uri="{FF2B5EF4-FFF2-40B4-BE49-F238E27FC236}">
                <a16:creationId xmlns:a16="http://schemas.microsoft.com/office/drawing/2014/main" id="{AAFD695E-B054-40AF-93DB-0A027208BAEC}"/>
              </a:ext>
            </a:extLst>
          </p:cNvPr>
          <p:cNvGraphicFramePr/>
          <p:nvPr>
            <p:extLst>
              <p:ext uri="{D42A27DB-BD31-4B8C-83A1-F6EECF244321}">
                <p14:modId xmlns:p14="http://schemas.microsoft.com/office/powerpoint/2010/main" val="3359009682"/>
              </p:ext>
            </p:extLst>
          </p:nvPr>
        </p:nvGraphicFramePr>
        <p:xfrm>
          <a:off x="7140168" y="3457814"/>
          <a:ext cx="4906331" cy="292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60AF77BD-8851-4C97-836D-3D0AB3A9E998}"/>
              </a:ext>
            </a:extLst>
          </p:cNvPr>
          <p:cNvGraphicFramePr>
            <a:graphicFrameLocks/>
          </p:cNvGraphicFramePr>
          <p:nvPr>
            <p:extLst>
              <p:ext uri="{D42A27DB-BD31-4B8C-83A1-F6EECF244321}">
                <p14:modId xmlns:p14="http://schemas.microsoft.com/office/powerpoint/2010/main" val="712385707"/>
              </p:ext>
            </p:extLst>
          </p:nvPr>
        </p:nvGraphicFramePr>
        <p:xfrm>
          <a:off x="421143" y="1079999"/>
          <a:ext cx="4630690" cy="2924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204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600" y="180000"/>
            <a:ext cx="11821782" cy="900000"/>
          </a:xfrm>
        </p:spPr>
        <p:txBody>
          <a:bodyPr vert="horz" lIns="91440" tIns="45720" rIns="91440" bIns="45720" rtlCol="0" anchor="t">
            <a:normAutofit/>
          </a:bodyPr>
          <a:lstStyle/>
          <a:p>
            <a:r>
              <a:rPr lang="en-GB" sz="1600"/>
              <a:t>Young carers are the most likely cohort to participate in school clubs. Ethnic Minority Groups and pupils with English as 2</a:t>
            </a:r>
            <a:r>
              <a:rPr lang="en-GB" sz="1600" baseline="30000"/>
              <a:t>nd</a:t>
            </a:r>
            <a:r>
              <a:rPr lang="en-GB" sz="1600"/>
              <a:t> Language are more likely than other cohorts to participate in physical activities with family.</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Calibri" panose="020F0502020204030204" pitchFamily="34" charset="0"/>
              </a:rPr>
              <a:t>Q: Who do you normally do physical activity with?</a:t>
            </a:r>
          </a:p>
        </p:txBody>
      </p:sp>
      <p:graphicFrame>
        <p:nvGraphicFramePr>
          <p:cNvPr id="6" name="Table 5"/>
          <p:cNvGraphicFramePr>
            <a:graphicFrameLocks noGrp="1"/>
          </p:cNvGraphicFramePr>
          <p:nvPr>
            <p:extLst>
              <p:ext uri="{D42A27DB-BD31-4B8C-83A1-F6EECF244321}">
                <p14:modId xmlns:p14="http://schemas.microsoft.com/office/powerpoint/2010/main" val="2492417962"/>
              </p:ext>
            </p:extLst>
          </p:nvPr>
        </p:nvGraphicFramePr>
        <p:xfrm>
          <a:off x="531362" y="938435"/>
          <a:ext cx="11101836" cy="2331720"/>
        </p:xfrm>
        <a:graphic>
          <a:graphicData uri="http://schemas.openxmlformats.org/drawingml/2006/table">
            <a:tbl>
              <a:tblPr firstRow="1" bandRow="1">
                <a:tableStyleId>{5940675A-B579-460E-94D1-54222C63F5DA}</a:tableStyleId>
              </a:tblPr>
              <a:tblGrid>
                <a:gridCol w="1555002">
                  <a:extLst>
                    <a:ext uri="{9D8B030D-6E8A-4147-A177-3AD203B41FA5}">
                      <a16:colId xmlns:a16="http://schemas.microsoft.com/office/drawing/2014/main" val="20000"/>
                    </a:ext>
                  </a:extLst>
                </a:gridCol>
                <a:gridCol w="1591139">
                  <a:extLst>
                    <a:ext uri="{9D8B030D-6E8A-4147-A177-3AD203B41FA5}">
                      <a16:colId xmlns:a16="http://schemas.microsoft.com/office/drawing/2014/main" val="20001"/>
                    </a:ext>
                  </a:extLst>
                </a:gridCol>
                <a:gridCol w="1591139">
                  <a:extLst>
                    <a:ext uri="{9D8B030D-6E8A-4147-A177-3AD203B41FA5}">
                      <a16:colId xmlns:a16="http://schemas.microsoft.com/office/drawing/2014/main" val="2151823823"/>
                    </a:ext>
                  </a:extLst>
                </a:gridCol>
                <a:gridCol w="1591139">
                  <a:extLst>
                    <a:ext uri="{9D8B030D-6E8A-4147-A177-3AD203B41FA5}">
                      <a16:colId xmlns:a16="http://schemas.microsoft.com/office/drawing/2014/main" val="1292494938"/>
                    </a:ext>
                  </a:extLst>
                </a:gridCol>
                <a:gridCol w="1591139">
                  <a:extLst>
                    <a:ext uri="{9D8B030D-6E8A-4147-A177-3AD203B41FA5}">
                      <a16:colId xmlns:a16="http://schemas.microsoft.com/office/drawing/2014/main" val="20003"/>
                    </a:ext>
                  </a:extLst>
                </a:gridCol>
                <a:gridCol w="1591139">
                  <a:extLst>
                    <a:ext uri="{9D8B030D-6E8A-4147-A177-3AD203B41FA5}">
                      <a16:colId xmlns:a16="http://schemas.microsoft.com/office/drawing/2014/main" val="20005"/>
                    </a:ext>
                  </a:extLst>
                </a:gridCol>
                <a:gridCol w="1591139">
                  <a:extLst>
                    <a:ext uri="{9D8B030D-6E8A-4147-A177-3AD203B41FA5}">
                      <a16:colId xmlns:a16="http://schemas.microsoft.com/office/drawing/2014/main" val="20007"/>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37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2342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52000">
                <a:tc>
                  <a:txBody>
                    <a:bodyPr/>
                    <a:lstStyle/>
                    <a:p>
                      <a:r>
                        <a:rPr lang="en-GB" sz="110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r>
                        <a:rPr lang="en-GB" sz="110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r>
                        <a:rPr lang="en-GB" sz="1100">
                          <a:solidFill>
                            <a:schemeClr val="tx1">
                              <a:lumMod val="75000"/>
                              <a:lumOff val="25000"/>
                            </a:schemeClr>
                          </a:solidFill>
                        </a:rPr>
                        <a:t>Friends</a:t>
                      </a:r>
                      <a:r>
                        <a:rPr lang="en-GB" sz="1100" baseline="0">
                          <a:solidFill>
                            <a:schemeClr val="tx1">
                              <a:lumMod val="75000"/>
                              <a:lumOff val="25000"/>
                            </a:schemeClr>
                          </a:solidFill>
                        </a:rPr>
                        <a:t> after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r>
                        <a:rPr lang="en-GB" sz="110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r>
                        <a:rPr lang="en-GB" sz="1100">
                          <a:solidFill>
                            <a:schemeClr val="tx1">
                              <a:lumMod val="75000"/>
                              <a:lumOff val="25000"/>
                            </a:schemeClr>
                          </a:solidFill>
                        </a:rPr>
                        <a:t>Out of school</a:t>
                      </a:r>
                      <a:r>
                        <a:rPr lang="en-GB" sz="1100" baseline="0">
                          <a:solidFill>
                            <a:schemeClr val="tx1">
                              <a:lumMod val="75000"/>
                              <a:lumOff val="25000"/>
                            </a:schemeClr>
                          </a:solidFill>
                        </a:rPr>
                        <a:t> clubs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r>
                        <a:rPr lang="en-GB" sz="110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r>
                        <a:rPr lang="en-GB" sz="110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3710233354"/>
              </p:ext>
            </p:extLst>
          </p:nvPr>
        </p:nvGraphicFramePr>
        <p:xfrm>
          <a:off x="531362" y="3475653"/>
          <a:ext cx="11101838" cy="2331720"/>
        </p:xfrm>
        <a:graphic>
          <a:graphicData uri="http://schemas.openxmlformats.org/drawingml/2006/table">
            <a:tbl>
              <a:tblPr firstRow="1" bandRow="1">
                <a:tableStyleId>{5940675A-B579-460E-94D1-54222C63F5DA}</a:tableStyleId>
              </a:tblPr>
              <a:tblGrid>
                <a:gridCol w="1553990">
                  <a:extLst>
                    <a:ext uri="{9D8B030D-6E8A-4147-A177-3AD203B41FA5}">
                      <a16:colId xmlns:a16="http://schemas.microsoft.com/office/drawing/2014/main" val="3211305214"/>
                    </a:ext>
                  </a:extLst>
                </a:gridCol>
                <a:gridCol w="1591308">
                  <a:extLst>
                    <a:ext uri="{9D8B030D-6E8A-4147-A177-3AD203B41FA5}">
                      <a16:colId xmlns:a16="http://schemas.microsoft.com/office/drawing/2014/main" val="4219916319"/>
                    </a:ext>
                  </a:extLst>
                </a:gridCol>
                <a:gridCol w="1591308">
                  <a:extLst>
                    <a:ext uri="{9D8B030D-6E8A-4147-A177-3AD203B41FA5}">
                      <a16:colId xmlns:a16="http://schemas.microsoft.com/office/drawing/2014/main" val="3975461428"/>
                    </a:ext>
                  </a:extLst>
                </a:gridCol>
                <a:gridCol w="1591308">
                  <a:extLst>
                    <a:ext uri="{9D8B030D-6E8A-4147-A177-3AD203B41FA5}">
                      <a16:colId xmlns:a16="http://schemas.microsoft.com/office/drawing/2014/main" val="1391230214"/>
                    </a:ext>
                  </a:extLst>
                </a:gridCol>
                <a:gridCol w="1591308">
                  <a:extLst>
                    <a:ext uri="{9D8B030D-6E8A-4147-A177-3AD203B41FA5}">
                      <a16:colId xmlns:a16="http://schemas.microsoft.com/office/drawing/2014/main" val="3579013838"/>
                    </a:ext>
                  </a:extLst>
                </a:gridCol>
                <a:gridCol w="1591308">
                  <a:extLst>
                    <a:ext uri="{9D8B030D-6E8A-4147-A177-3AD203B41FA5}">
                      <a16:colId xmlns:a16="http://schemas.microsoft.com/office/drawing/2014/main" val="1817139087"/>
                    </a:ext>
                  </a:extLst>
                </a:gridCol>
                <a:gridCol w="1591308">
                  <a:extLst>
                    <a:ext uri="{9D8B030D-6E8A-4147-A177-3AD203B41FA5}">
                      <a16:colId xmlns:a16="http://schemas.microsoft.com/office/drawing/2014/main" val="4093331385"/>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4837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48373">
                <a:tc>
                  <a:txBody>
                    <a:bodyPr/>
                    <a:lstStyle/>
                    <a:p>
                      <a:r>
                        <a:rPr lang="en-GB" sz="110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48373">
                <a:tc>
                  <a:txBody>
                    <a:bodyPr/>
                    <a:lstStyle/>
                    <a:p>
                      <a:r>
                        <a:rPr lang="en-GB" sz="110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46942836"/>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Friends</a:t>
                      </a:r>
                      <a:r>
                        <a:rPr lang="en-GB" sz="1100" baseline="0">
                          <a:solidFill>
                            <a:schemeClr val="tx1">
                              <a:lumMod val="75000"/>
                              <a:lumOff val="25000"/>
                            </a:schemeClr>
                          </a:solidFill>
                        </a:rPr>
                        <a:t> after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48373">
                <a:tc>
                  <a:txBody>
                    <a:bodyPr/>
                    <a:lstStyle/>
                    <a:p>
                      <a:r>
                        <a:rPr lang="en-GB" sz="1100">
                          <a:solidFill>
                            <a:schemeClr val="tx1">
                              <a:lumMod val="75000"/>
                              <a:lumOff val="25000"/>
                            </a:schemeClr>
                          </a:solidFill>
                        </a:rPr>
                        <a:t>Out of school</a:t>
                      </a:r>
                      <a:r>
                        <a:rPr lang="en-GB" sz="1100" baseline="0">
                          <a:solidFill>
                            <a:schemeClr val="tx1">
                              <a:lumMod val="75000"/>
                              <a:lumOff val="25000"/>
                            </a:schemeClr>
                          </a:solidFill>
                        </a:rPr>
                        <a:t> clubs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48373">
                <a:tc>
                  <a:txBody>
                    <a:bodyPr/>
                    <a:lstStyle/>
                    <a:p>
                      <a:r>
                        <a:rPr lang="en-GB" sz="110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48373">
                <a:tc>
                  <a:txBody>
                    <a:bodyPr/>
                    <a:lstStyle/>
                    <a:p>
                      <a:r>
                        <a:rPr lang="en-GB" sz="110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bl>
          </a:graphicData>
        </a:graphic>
      </p:graphicFrame>
    </p:spTree>
    <p:extLst>
      <p:ext uri="{BB962C8B-B14F-4D97-AF65-F5344CB8AC3E}">
        <p14:creationId xmlns:p14="http://schemas.microsoft.com/office/powerpoint/2010/main" val="3820323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373254" cy="900000"/>
          </a:xfrm>
        </p:spPr>
        <p:txBody>
          <a:bodyPr anchor="t" anchorCtr="0">
            <a:normAutofit/>
          </a:bodyPr>
          <a:lstStyle/>
          <a:p>
            <a:r>
              <a:rPr lang="en-GB" sz="1600"/>
              <a:t>76% of pupils are exercising for more than 30 minutes each day. Ethnic minority groups (13%), those with English as a 2</a:t>
            </a:r>
            <a:r>
              <a:rPr lang="en-GB" sz="1600" baseline="30000"/>
              <a:t>nd</a:t>
            </a:r>
            <a:r>
              <a:rPr lang="en-GB" sz="1600"/>
              <a:t> language (12%) and SEN pupils (12%) are the most likely to be doing less than 30 minutes of physical activity a day (compared to 9% overall). Boys are exercising for the longest.</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On an average day how long do you spend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those undertaking physical activity, 2023 n=2,373, 2024 n=2,568, 2025 n=2,342.</a:t>
            </a:r>
            <a:endParaRPr lang="en-GB" sz="1000">
              <a:solidFill>
                <a:srgbClr val="002060"/>
              </a:solidFill>
              <a:latin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3728101784"/>
              </p:ext>
            </p:extLst>
          </p:nvPr>
        </p:nvGraphicFramePr>
        <p:xfrm>
          <a:off x="183020" y="990090"/>
          <a:ext cx="4807269" cy="432121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3" name="Table 2"/>
          <p:cNvGraphicFramePr>
            <a:graphicFrameLocks noGrp="1"/>
          </p:cNvGraphicFramePr>
          <p:nvPr>
            <p:extLst>
              <p:ext uri="{D42A27DB-BD31-4B8C-83A1-F6EECF244321}">
                <p14:modId xmlns:p14="http://schemas.microsoft.com/office/powerpoint/2010/main" val="1365495803"/>
              </p:ext>
            </p:extLst>
          </p:nvPr>
        </p:nvGraphicFramePr>
        <p:xfrm>
          <a:off x="5218612" y="1079999"/>
          <a:ext cx="6414591" cy="2281844"/>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773230">
                  <a:extLst>
                    <a:ext uri="{9D8B030D-6E8A-4147-A177-3AD203B41FA5}">
                      <a16:colId xmlns:a16="http://schemas.microsoft.com/office/drawing/2014/main" val="20001"/>
                    </a:ext>
                  </a:extLst>
                </a:gridCol>
                <a:gridCol w="770810">
                  <a:extLst>
                    <a:ext uri="{9D8B030D-6E8A-4147-A177-3AD203B41FA5}">
                      <a16:colId xmlns:a16="http://schemas.microsoft.com/office/drawing/2014/main" val="20002"/>
                    </a:ext>
                  </a:extLst>
                </a:gridCol>
                <a:gridCol w="772018">
                  <a:extLst>
                    <a:ext uri="{9D8B030D-6E8A-4147-A177-3AD203B41FA5}">
                      <a16:colId xmlns:a16="http://schemas.microsoft.com/office/drawing/2014/main" val="20003"/>
                    </a:ext>
                  </a:extLst>
                </a:gridCol>
                <a:gridCol w="772018">
                  <a:extLst>
                    <a:ext uri="{9D8B030D-6E8A-4147-A177-3AD203B41FA5}">
                      <a16:colId xmlns:a16="http://schemas.microsoft.com/office/drawing/2014/main" val="20004"/>
                    </a:ext>
                  </a:extLst>
                </a:gridCol>
                <a:gridCol w="772018">
                  <a:extLst>
                    <a:ext uri="{9D8B030D-6E8A-4147-A177-3AD203B41FA5}">
                      <a16:colId xmlns:a16="http://schemas.microsoft.com/office/drawing/2014/main" val="20005"/>
                    </a:ext>
                  </a:extLst>
                </a:gridCol>
                <a:gridCol w="772018">
                  <a:extLst>
                    <a:ext uri="{9D8B030D-6E8A-4147-A177-3AD203B41FA5}">
                      <a16:colId xmlns:a16="http://schemas.microsoft.com/office/drawing/2014/main" val="20006"/>
                    </a:ext>
                  </a:extLst>
                </a:gridCol>
              </a:tblGrid>
              <a:tr h="410362">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914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2342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9011">
                <a:tc>
                  <a:txBody>
                    <a:bodyPr/>
                    <a:lstStyle/>
                    <a:p>
                      <a:r>
                        <a:rPr lang="en-GB" sz="110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9011">
                <a:tc>
                  <a:txBody>
                    <a:bodyPr/>
                    <a:lstStyle/>
                    <a:p>
                      <a:r>
                        <a:rPr lang="en-GB" sz="110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9011">
                <a:tc>
                  <a:txBody>
                    <a:bodyPr/>
                    <a:lstStyle/>
                    <a:p>
                      <a:r>
                        <a:rPr lang="en-GB" sz="110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9011">
                <a:tc>
                  <a:txBody>
                    <a:bodyPr/>
                    <a:lstStyle/>
                    <a:p>
                      <a:r>
                        <a:rPr lang="en-GB" sz="1100">
                          <a:solidFill>
                            <a:schemeClr val="tx1">
                              <a:lumMod val="75000"/>
                              <a:lumOff val="25000"/>
                            </a:schemeClr>
                          </a:solidFill>
                        </a:rPr>
                        <a:t>I</a:t>
                      </a:r>
                      <a:r>
                        <a:rPr lang="en-GB" sz="1100" baseline="0">
                          <a:solidFill>
                            <a:schemeClr val="tx1">
                              <a:lumMod val="75000"/>
                              <a:lumOff val="25000"/>
                            </a:schemeClr>
                          </a:solidFill>
                        </a:rPr>
                        <a:t> don’t know</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latin typeface="+mn-lt"/>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67008360"/>
              </p:ext>
            </p:extLst>
          </p:nvPr>
        </p:nvGraphicFramePr>
        <p:xfrm>
          <a:off x="5210066" y="3504381"/>
          <a:ext cx="6423135" cy="2360380"/>
        </p:xfrm>
        <a:graphic>
          <a:graphicData uri="http://schemas.openxmlformats.org/drawingml/2006/table">
            <a:tbl>
              <a:tblPr firstRow="1" bandRow="1">
                <a:tableStyleId>{5940675A-B579-460E-94D1-54222C63F5DA}</a:tableStyleId>
              </a:tblPr>
              <a:tblGrid>
                <a:gridCol w="1769252">
                  <a:extLst>
                    <a:ext uri="{9D8B030D-6E8A-4147-A177-3AD203B41FA5}">
                      <a16:colId xmlns:a16="http://schemas.microsoft.com/office/drawing/2014/main" val="20000"/>
                    </a:ext>
                  </a:extLst>
                </a:gridCol>
                <a:gridCol w="812904">
                  <a:extLst>
                    <a:ext uri="{9D8B030D-6E8A-4147-A177-3AD203B41FA5}">
                      <a16:colId xmlns:a16="http://schemas.microsoft.com/office/drawing/2014/main" val="20001"/>
                    </a:ext>
                  </a:extLst>
                </a:gridCol>
                <a:gridCol w="772957">
                  <a:extLst>
                    <a:ext uri="{9D8B030D-6E8A-4147-A177-3AD203B41FA5}">
                      <a16:colId xmlns:a16="http://schemas.microsoft.com/office/drawing/2014/main" val="20002"/>
                    </a:ext>
                  </a:extLst>
                </a:gridCol>
                <a:gridCol w="703629">
                  <a:extLst>
                    <a:ext uri="{9D8B030D-6E8A-4147-A177-3AD203B41FA5}">
                      <a16:colId xmlns:a16="http://schemas.microsoft.com/office/drawing/2014/main" val="20003"/>
                    </a:ext>
                  </a:extLst>
                </a:gridCol>
                <a:gridCol w="828666">
                  <a:extLst>
                    <a:ext uri="{9D8B030D-6E8A-4147-A177-3AD203B41FA5}">
                      <a16:colId xmlns:a16="http://schemas.microsoft.com/office/drawing/2014/main" val="20004"/>
                    </a:ext>
                  </a:extLst>
                </a:gridCol>
                <a:gridCol w="803168">
                  <a:extLst>
                    <a:ext uri="{9D8B030D-6E8A-4147-A177-3AD203B41FA5}">
                      <a16:colId xmlns:a16="http://schemas.microsoft.com/office/drawing/2014/main" val="20005"/>
                    </a:ext>
                  </a:extLst>
                </a:gridCol>
                <a:gridCol w="732559">
                  <a:extLst>
                    <a:ext uri="{9D8B030D-6E8A-4147-A177-3AD203B41FA5}">
                      <a16:colId xmlns:a16="http://schemas.microsoft.com/office/drawing/2014/main" val="20006"/>
                    </a:ext>
                  </a:extLst>
                </a:gridCol>
              </a:tblGrid>
              <a:tr h="53966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523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6735">
                <a:tc>
                  <a:txBody>
                    <a:bodyPr/>
                    <a:lstStyle/>
                    <a:p>
                      <a:r>
                        <a:rPr lang="en-GB" sz="110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6735">
                <a:tc>
                  <a:txBody>
                    <a:bodyPr/>
                    <a:lstStyle/>
                    <a:p>
                      <a:r>
                        <a:rPr lang="en-GB" sz="110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6735">
                <a:tc>
                  <a:txBody>
                    <a:bodyPr/>
                    <a:lstStyle/>
                    <a:p>
                      <a:r>
                        <a:rPr lang="en-GB" sz="110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76735">
                <a:tc>
                  <a:txBody>
                    <a:bodyPr/>
                    <a:lstStyle/>
                    <a:p>
                      <a:r>
                        <a:rPr lang="en-GB" sz="1100">
                          <a:solidFill>
                            <a:schemeClr val="tx1">
                              <a:lumMod val="75000"/>
                              <a:lumOff val="25000"/>
                            </a:schemeClr>
                          </a:solidFill>
                        </a:rPr>
                        <a:t>I</a:t>
                      </a:r>
                      <a:r>
                        <a:rPr lang="en-GB" sz="1100" baseline="0">
                          <a:solidFill>
                            <a:schemeClr val="tx1">
                              <a:lumMod val="75000"/>
                              <a:lumOff val="25000"/>
                            </a:schemeClr>
                          </a:solidFill>
                        </a:rPr>
                        <a:t> don’t know</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6422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825960" cy="900000"/>
          </a:xfrm>
        </p:spPr>
        <p:txBody>
          <a:bodyPr anchor="t" anchorCtr="0">
            <a:normAutofit/>
          </a:bodyPr>
          <a:lstStyle/>
          <a:p>
            <a:r>
              <a:rPr lang="en-GB" sz="1600"/>
              <a:t>52% of pupils exercise to a point of showing physical signs (i.e. out of breath, getting hot and tired), boys are more likely to so than girls and Young carers are the cohort most likely to agree with this.</a:t>
            </a:r>
            <a:endParaRPr lang="en-GB" sz="1600">
              <a:solidFill>
                <a:srgbClr val="00A79D"/>
              </a:solidFill>
            </a:endParaRPr>
          </a:p>
        </p:txBody>
      </p:sp>
      <p:sp>
        <p:nvSpPr>
          <p:cNvPr id="7" name="TextBox 6"/>
          <p:cNvSpPr txBox="1"/>
          <p:nvPr/>
        </p:nvSpPr>
        <p:spPr>
          <a:xfrm>
            <a:off x="183600" y="6368400"/>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Think about the times you normally do physical activity. Does it make you breathe faster or get hot and tired?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those undertaking physical activity, 2023 n=2,373, 2024 n=2,640, 2025 n=2,342.</a:t>
            </a:r>
            <a:endParaRPr lang="en-GB" sz="1000">
              <a:solidFill>
                <a:srgbClr val="00206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1525233586"/>
              </p:ext>
            </p:extLst>
          </p:nvPr>
        </p:nvGraphicFramePr>
        <p:xfrm>
          <a:off x="183020" y="836265"/>
          <a:ext cx="4554350" cy="3949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12" name="Table 11"/>
          <p:cNvGraphicFramePr>
            <a:graphicFrameLocks noGrp="1"/>
          </p:cNvGraphicFramePr>
          <p:nvPr>
            <p:extLst>
              <p:ext uri="{D42A27DB-BD31-4B8C-83A1-F6EECF244321}">
                <p14:modId xmlns:p14="http://schemas.microsoft.com/office/powerpoint/2010/main" val="2364047587"/>
              </p:ext>
            </p:extLst>
          </p:nvPr>
        </p:nvGraphicFramePr>
        <p:xfrm>
          <a:off x="5218612" y="1001948"/>
          <a:ext cx="6414590" cy="1823721"/>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25058">
                  <a:extLst>
                    <a:ext uri="{9D8B030D-6E8A-4147-A177-3AD203B41FA5}">
                      <a16:colId xmlns:a16="http://schemas.microsoft.com/office/drawing/2014/main" val="20002"/>
                    </a:ext>
                  </a:extLst>
                </a:gridCol>
                <a:gridCol w="772018">
                  <a:extLst>
                    <a:ext uri="{9D8B030D-6E8A-4147-A177-3AD203B41FA5}">
                      <a16:colId xmlns:a16="http://schemas.microsoft.com/office/drawing/2014/main" val="20003"/>
                    </a:ext>
                  </a:extLst>
                </a:gridCol>
                <a:gridCol w="772018">
                  <a:extLst>
                    <a:ext uri="{9D8B030D-6E8A-4147-A177-3AD203B41FA5}">
                      <a16:colId xmlns:a16="http://schemas.microsoft.com/office/drawing/2014/main" val="20004"/>
                    </a:ext>
                  </a:extLst>
                </a:gridCol>
                <a:gridCol w="772018">
                  <a:extLst>
                    <a:ext uri="{9D8B030D-6E8A-4147-A177-3AD203B41FA5}">
                      <a16:colId xmlns:a16="http://schemas.microsoft.com/office/drawing/2014/main" val="20005"/>
                    </a:ext>
                  </a:extLst>
                </a:gridCol>
                <a:gridCol w="772018">
                  <a:extLst>
                    <a:ext uri="{9D8B030D-6E8A-4147-A177-3AD203B41FA5}">
                      <a16:colId xmlns:a16="http://schemas.microsoft.com/office/drawing/2014/main" val="20006"/>
                    </a:ext>
                  </a:extLst>
                </a:gridCol>
              </a:tblGrid>
              <a:tr h="39009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684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2342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9307">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9307">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9307">
                <a:tc>
                  <a:txBody>
                    <a:bodyPr/>
                    <a:lstStyle/>
                    <a:p>
                      <a:r>
                        <a:rPr lang="en-GB" sz="11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02330093"/>
              </p:ext>
            </p:extLst>
          </p:nvPr>
        </p:nvGraphicFramePr>
        <p:xfrm>
          <a:off x="5218611" y="2966844"/>
          <a:ext cx="6414588" cy="2007681"/>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78735">
                  <a:extLst>
                    <a:ext uri="{9D8B030D-6E8A-4147-A177-3AD203B41FA5}">
                      <a16:colId xmlns:a16="http://schemas.microsoft.com/office/drawing/2014/main" val="20002"/>
                    </a:ext>
                  </a:extLst>
                </a:gridCol>
                <a:gridCol w="708889">
                  <a:extLst>
                    <a:ext uri="{9D8B030D-6E8A-4147-A177-3AD203B41FA5}">
                      <a16:colId xmlns:a16="http://schemas.microsoft.com/office/drawing/2014/main" val="20003"/>
                    </a:ext>
                  </a:extLst>
                </a:gridCol>
                <a:gridCol w="817077">
                  <a:extLst>
                    <a:ext uri="{9D8B030D-6E8A-4147-A177-3AD203B41FA5}">
                      <a16:colId xmlns:a16="http://schemas.microsoft.com/office/drawing/2014/main" val="20004"/>
                    </a:ext>
                  </a:extLst>
                </a:gridCol>
                <a:gridCol w="809172">
                  <a:extLst>
                    <a:ext uri="{9D8B030D-6E8A-4147-A177-3AD203B41FA5}">
                      <a16:colId xmlns:a16="http://schemas.microsoft.com/office/drawing/2014/main" val="20005"/>
                    </a:ext>
                  </a:extLst>
                </a:gridCol>
                <a:gridCol w="699255">
                  <a:extLst>
                    <a:ext uri="{9D8B030D-6E8A-4147-A177-3AD203B41FA5}">
                      <a16:colId xmlns:a16="http://schemas.microsoft.com/office/drawing/2014/main" val="20006"/>
                    </a:ext>
                  </a:extLst>
                </a:gridCol>
              </a:tblGrid>
              <a:tr h="55114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024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4747">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4747">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4747">
                <a:tc>
                  <a:txBody>
                    <a:bodyPr/>
                    <a:lstStyle/>
                    <a:p>
                      <a:r>
                        <a:rPr lang="en-GB" sz="11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7465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850149885"/>
              </p:ext>
            </p:extLst>
          </p:nvPr>
        </p:nvGraphicFramePr>
        <p:xfrm>
          <a:off x="172638" y="932256"/>
          <a:ext cx="5056937" cy="436931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83600" y="180000"/>
            <a:ext cx="11824800" cy="900000"/>
          </a:xfrm>
        </p:spPr>
        <p:txBody>
          <a:bodyPr anchor="t" anchorCtr="0">
            <a:normAutofit/>
          </a:bodyPr>
          <a:lstStyle/>
          <a:p>
            <a:r>
              <a:rPr lang="en-GB" sz="1600"/>
              <a:t>Pupils have a positive attitude towards physical activities with 83% saying they enjoy it ‘a lot’ or ‘quite a lot’. Boys express the most enthusiasm for physical activity, with 55% saying they like it ‘a lot.’ Year 4 are also more enthusiastic than Year 6 about physical activities. </a:t>
            </a:r>
          </a:p>
        </p:txBody>
      </p:sp>
      <p:sp>
        <p:nvSpPr>
          <p:cNvPr id="10" name="TextBox 9"/>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How much do you enjoy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valid respondents, 2023 n=2,453, 2024 n=2,640, 2025 n=2,404.</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6" name="Table 5"/>
          <p:cNvGraphicFramePr>
            <a:graphicFrameLocks noGrp="1"/>
          </p:cNvGraphicFramePr>
          <p:nvPr>
            <p:extLst>
              <p:ext uri="{D42A27DB-BD31-4B8C-83A1-F6EECF244321}">
                <p14:modId xmlns:p14="http://schemas.microsoft.com/office/powerpoint/2010/main" val="4099583997"/>
              </p:ext>
            </p:extLst>
          </p:nvPr>
        </p:nvGraphicFramePr>
        <p:xfrm>
          <a:off x="5218612" y="1079999"/>
          <a:ext cx="6414590" cy="2257656"/>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25058">
                  <a:extLst>
                    <a:ext uri="{9D8B030D-6E8A-4147-A177-3AD203B41FA5}">
                      <a16:colId xmlns:a16="http://schemas.microsoft.com/office/drawing/2014/main" val="20002"/>
                    </a:ext>
                  </a:extLst>
                </a:gridCol>
                <a:gridCol w="772018">
                  <a:extLst>
                    <a:ext uri="{9D8B030D-6E8A-4147-A177-3AD203B41FA5}">
                      <a16:colId xmlns:a16="http://schemas.microsoft.com/office/drawing/2014/main" val="20003"/>
                    </a:ext>
                  </a:extLst>
                </a:gridCol>
                <a:gridCol w="772018">
                  <a:extLst>
                    <a:ext uri="{9D8B030D-6E8A-4147-A177-3AD203B41FA5}">
                      <a16:colId xmlns:a16="http://schemas.microsoft.com/office/drawing/2014/main" val="20004"/>
                    </a:ext>
                  </a:extLst>
                </a:gridCol>
                <a:gridCol w="772018">
                  <a:extLst>
                    <a:ext uri="{9D8B030D-6E8A-4147-A177-3AD203B41FA5}">
                      <a16:colId xmlns:a16="http://schemas.microsoft.com/office/drawing/2014/main" val="20005"/>
                    </a:ext>
                  </a:extLst>
                </a:gridCol>
                <a:gridCol w="772018">
                  <a:extLst>
                    <a:ext uri="{9D8B030D-6E8A-4147-A177-3AD203B41FA5}">
                      <a16:colId xmlns:a16="http://schemas.microsoft.com/office/drawing/2014/main" val="20006"/>
                    </a:ext>
                  </a:extLst>
                </a:gridCol>
              </a:tblGrid>
              <a:tr h="40414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537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2964">
                <a:tc>
                  <a:txBody>
                    <a:bodyPr/>
                    <a:lstStyle/>
                    <a:p>
                      <a:r>
                        <a:rPr lang="en-GB" sz="110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2964">
                <a:tc>
                  <a:txBody>
                    <a:bodyPr/>
                    <a:lstStyle/>
                    <a:p>
                      <a:r>
                        <a:rPr lang="en-GB" sz="1100">
                          <a:solidFill>
                            <a:schemeClr val="tx1">
                              <a:lumMod val="75000"/>
                              <a:lumOff val="25000"/>
                            </a:schemeClr>
                          </a:solidFill>
                        </a:rPr>
                        <a:t>Quite</a:t>
                      </a:r>
                      <a:r>
                        <a:rPr lang="en-GB" sz="1100" baseline="0">
                          <a:solidFill>
                            <a:schemeClr val="tx1">
                              <a:lumMod val="75000"/>
                              <a:lumOff val="25000"/>
                            </a:schemeClr>
                          </a:solidFill>
                        </a:rPr>
                        <a:t> a lot</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2964">
                <a:tc>
                  <a:txBody>
                    <a:bodyPr/>
                    <a:lstStyle/>
                    <a:p>
                      <a:r>
                        <a:rPr lang="en-GB" sz="110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2964">
                <a:tc>
                  <a:txBody>
                    <a:bodyPr/>
                    <a:lstStyle/>
                    <a:p>
                      <a:r>
                        <a:rPr lang="en-GB" sz="1100">
                          <a:solidFill>
                            <a:schemeClr val="tx1">
                              <a:lumMod val="75000"/>
                              <a:lumOff val="25000"/>
                            </a:schemeClr>
                          </a:solidFill>
                        </a:rPr>
                        <a:t>Not</a:t>
                      </a:r>
                      <a:r>
                        <a:rPr lang="en-GB" sz="1100" baseline="0">
                          <a:solidFill>
                            <a:schemeClr val="tx1">
                              <a:lumMod val="75000"/>
                              <a:lumOff val="25000"/>
                            </a:schemeClr>
                          </a:solidFill>
                        </a:rPr>
                        <a:t> at all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74910254"/>
              </p:ext>
            </p:extLst>
          </p:nvPr>
        </p:nvGraphicFramePr>
        <p:xfrm>
          <a:off x="5219847" y="3412639"/>
          <a:ext cx="6403625" cy="2415536"/>
        </p:xfrm>
        <a:graphic>
          <a:graphicData uri="http://schemas.openxmlformats.org/drawingml/2006/table">
            <a:tbl>
              <a:tblPr firstRow="1" bandRow="1">
                <a:tableStyleId>{5940675A-B579-460E-94D1-54222C63F5DA}</a:tableStyleId>
              </a:tblPr>
              <a:tblGrid>
                <a:gridCol w="1779432">
                  <a:extLst>
                    <a:ext uri="{9D8B030D-6E8A-4147-A177-3AD203B41FA5}">
                      <a16:colId xmlns:a16="http://schemas.microsoft.com/office/drawing/2014/main" val="20000"/>
                    </a:ext>
                  </a:extLst>
                </a:gridCol>
                <a:gridCol w="817582">
                  <a:extLst>
                    <a:ext uri="{9D8B030D-6E8A-4147-A177-3AD203B41FA5}">
                      <a16:colId xmlns:a16="http://schemas.microsoft.com/office/drawing/2014/main" val="20001"/>
                    </a:ext>
                  </a:extLst>
                </a:gridCol>
                <a:gridCol w="777404">
                  <a:extLst>
                    <a:ext uri="{9D8B030D-6E8A-4147-A177-3AD203B41FA5}">
                      <a16:colId xmlns:a16="http://schemas.microsoft.com/office/drawing/2014/main" val="20002"/>
                    </a:ext>
                  </a:extLst>
                </a:gridCol>
                <a:gridCol w="707678">
                  <a:extLst>
                    <a:ext uri="{9D8B030D-6E8A-4147-A177-3AD203B41FA5}">
                      <a16:colId xmlns:a16="http://schemas.microsoft.com/office/drawing/2014/main" val="20003"/>
                    </a:ext>
                  </a:extLst>
                </a:gridCol>
                <a:gridCol w="831134">
                  <a:extLst>
                    <a:ext uri="{9D8B030D-6E8A-4147-A177-3AD203B41FA5}">
                      <a16:colId xmlns:a16="http://schemas.microsoft.com/office/drawing/2014/main" val="20004"/>
                    </a:ext>
                  </a:extLst>
                </a:gridCol>
                <a:gridCol w="798913">
                  <a:extLst>
                    <a:ext uri="{9D8B030D-6E8A-4147-A177-3AD203B41FA5}">
                      <a16:colId xmlns:a16="http://schemas.microsoft.com/office/drawing/2014/main" val="20005"/>
                    </a:ext>
                  </a:extLst>
                </a:gridCol>
                <a:gridCol w="691482">
                  <a:extLst>
                    <a:ext uri="{9D8B030D-6E8A-4147-A177-3AD203B41FA5}">
                      <a16:colId xmlns:a16="http://schemas.microsoft.com/office/drawing/2014/main" val="20006"/>
                    </a:ext>
                  </a:extLst>
                </a:gridCol>
              </a:tblGrid>
              <a:tr h="55941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384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0524">
                <a:tc>
                  <a:txBody>
                    <a:bodyPr/>
                    <a:lstStyle/>
                    <a:p>
                      <a:r>
                        <a:rPr lang="en-GB" sz="110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0524">
                <a:tc>
                  <a:txBody>
                    <a:bodyPr/>
                    <a:lstStyle/>
                    <a:p>
                      <a:r>
                        <a:rPr lang="en-GB" sz="1100">
                          <a:solidFill>
                            <a:schemeClr val="tx1">
                              <a:lumMod val="75000"/>
                              <a:lumOff val="25000"/>
                            </a:schemeClr>
                          </a:solidFill>
                        </a:rPr>
                        <a:t>Quite</a:t>
                      </a:r>
                      <a:r>
                        <a:rPr lang="en-GB" sz="1100" baseline="0">
                          <a:solidFill>
                            <a:schemeClr val="tx1">
                              <a:lumMod val="75000"/>
                              <a:lumOff val="25000"/>
                            </a:schemeClr>
                          </a:solidFill>
                        </a:rPr>
                        <a:t> a lot</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0524">
                <a:tc>
                  <a:txBody>
                    <a:bodyPr/>
                    <a:lstStyle/>
                    <a:p>
                      <a:r>
                        <a:rPr lang="en-GB" sz="110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0524">
                <a:tc>
                  <a:txBody>
                    <a:bodyPr/>
                    <a:lstStyle/>
                    <a:p>
                      <a:r>
                        <a:rPr lang="en-GB" sz="1100">
                          <a:solidFill>
                            <a:schemeClr val="tx1">
                              <a:lumMod val="75000"/>
                              <a:lumOff val="25000"/>
                            </a:schemeClr>
                          </a:solidFill>
                        </a:rPr>
                        <a:t>Not</a:t>
                      </a:r>
                      <a:r>
                        <a:rPr lang="en-GB" sz="1100" baseline="0">
                          <a:solidFill>
                            <a:schemeClr val="tx1">
                              <a:lumMod val="75000"/>
                              <a:lumOff val="25000"/>
                            </a:schemeClr>
                          </a:solidFill>
                        </a:rPr>
                        <a:t> at all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4830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a:t>Of those who don’t like exercise, disliking physical exhaustion and preferring to do other things are the main reasons for not enjoying participating in physical activity (52% and 39% respectively).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871539909"/>
              </p:ext>
            </p:extLst>
          </p:nvPr>
        </p:nvGraphicFramePr>
        <p:xfrm>
          <a:off x="1653909" y="989211"/>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those not undertaking physical activity, 2023 n=420, 2024 n=424, 2025 n=400.</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spTree>
    <p:extLst>
      <p:ext uri="{BB962C8B-B14F-4D97-AF65-F5344CB8AC3E}">
        <p14:creationId xmlns:p14="http://schemas.microsoft.com/office/powerpoint/2010/main" val="2860395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a:t>For every detailed reason that pupils were given for not enjoying Physical activity, Year 6 pupils are much more likely than Year 4 pupils to cite these reasons.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105416179"/>
              </p:ext>
            </p:extLst>
          </p:nvPr>
        </p:nvGraphicFramePr>
        <p:xfrm>
          <a:off x="1653909" y="989211"/>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a:solidFill>
                  <a:srgbClr val="002060"/>
                </a:solidFill>
                <a:latin typeface="Calibri" panose="020F0502020204030204" pitchFamily="34" charset="0"/>
              </a:rPr>
              <a:t>Base: All those not undertaking physical activity, n=400.</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spTree>
    <p:extLst>
      <p:ext uri="{BB962C8B-B14F-4D97-AF65-F5344CB8AC3E}">
        <p14:creationId xmlns:p14="http://schemas.microsoft.com/office/powerpoint/2010/main" val="2497086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5109" y="158577"/>
            <a:ext cx="11821782" cy="492926"/>
          </a:xfrm>
        </p:spPr>
        <p:txBody>
          <a:bodyPr vert="horz" lIns="91440" tIns="45720" rIns="91440" bIns="45720" rtlCol="0" anchor="t">
            <a:normAutofit/>
          </a:bodyPr>
          <a:lstStyle/>
          <a:p>
            <a:r>
              <a:rPr lang="en-GB" sz="1600"/>
              <a:t>Girls are more concerned about almost all reasons than boys.</a:t>
            </a:r>
          </a:p>
        </p:txBody>
      </p:sp>
      <p:sp>
        <p:nvSpPr>
          <p:cNvPr id="7" name="TextBox 6"/>
          <p:cNvSpPr txBox="1"/>
          <p:nvPr/>
        </p:nvSpPr>
        <p:spPr>
          <a:xfrm>
            <a:off x="183600" y="6605413"/>
            <a:ext cx="9021360"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a:solidFill>
                  <a:srgbClr val="002060"/>
                </a:solidFill>
                <a:latin typeface="Calibri" panose="020F0502020204030204" pitchFamily="34" charset="0"/>
              </a:rPr>
              <a:t>Q: What is it about physical activity that you don't enjoy?</a:t>
            </a:r>
            <a:endParaRPr lang="en-GB" sz="1000" i="1">
              <a:solidFill>
                <a:srgbClr val="00206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45594857"/>
              </p:ext>
            </p:extLst>
          </p:nvPr>
        </p:nvGraphicFramePr>
        <p:xfrm>
          <a:off x="359920" y="753707"/>
          <a:ext cx="11273282" cy="2590800"/>
        </p:xfrm>
        <a:graphic>
          <a:graphicData uri="http://schemas.openxmlformats.org/drawingml/2006/table">
            <a:tbl>
              <a:tblPr firstRow="1" bandRow="1">
                <a:tableStyleId>{5940675A-B579-460E-94D1-54222C63F5DA}</a:tableStyleId>
              </a:tblPr>
              <a:tblGrid>
                <a:gridCol w="3459210">
                  <a:extLst>
                    <a:ext uri="{9D8B030D-6E8A-4147-A177-3AD203B41FA5}">
                      <a16:colId xmlns:a16="http://schemas.microsoft.com/office/drawing/2014/main" val="20000"/>
                    </a:ext>
                  </a:extLst>
                </a:gridCol>
                <a:gridCol w="976892">
                  <a:extLst>
                    <a:ext uri="{9D8B030D-6E8A-4147-A177-3AD203B41FA5}">
                      <a16:colId xmlns:a16="http://schemas.microsoft.com/office/drawing/2014/main" val="20001"/>
                    </a:ext>
                  </a:extLst>
                </a:gridCol>
                <a:gridCol w="1348544">
                  <a:extLst>
                    <a:ext uri="{9D8B030D-6E8A-4147-A177-3AD203B41FA5}">
                      <a16:colId xmlns:a16="http://schemas.microsoft.com/office/drawing/2014/main" val="2151823823"/>
                    </a:ext>
                  </a:extLst>
                </a:gridCol>
                <a:gridCol w="1372159">
                  <a:extLst>
                    <a:ext uri="{9D8B030D-6E8A-4147-A177-3AD203B41FA5}">
                      <a16:colId xmlns:a16="http://schemas.microsoft.com/office/drawing/2014/main" val="1292494938"/>
                    </a:ext>
                  </a:extLst>
                </a:gridCol>
                <a:gridCol w="1372159">
                  <a:extLst>
                    <a:ext uri="{9D8B030D-6E8A-4147-A177-3AD203B41FA5}">
                      <a16:colId xmlns:a16="http://schemas.microsoft.com/office/drawing/2014/main" val="20003"/>
                    </a:ext>
                  </a:extLst>
                </a:gridCol>
                <a:gridCol w="1372159">
                  <a:extLst>
                    <a:ext uri="{9D8B030D-6E8A-4147-A177-3AD203B41FA5}">
                      <a16:colId xmlns:a16="http://schemas.microsoft.com/office/drawing/2014/main" val="20005"/>
                    </a:ext>
                  </a:extLst>
                </a:gridCol>
                <a:gridCol w="1372159">
                  <a:extLst>
                    <a:ext uri="{9D8B030D-6E8A-4147-A177-3AD203B41FA5}">
                      <a16:colId xmlns:a16="http://schemas.microsoft.com/office/drawing/2014/main" val="20007"/>
                    </a:ext>
                  </a:extLst>
                </a:gridCol>
              </a:tblGrid>
              <a:tr h="244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31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179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221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169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210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52000">
                <a:tc>
                  <a:txBody>
                    <a:bodyPr/>
                    <a:lstStyle/>
                    <a:p>
                      <a:r>
                        <a:rPr lang="en-GB" sz="110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r>
                        <a:rPr lang="en-GB" sz="110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r>
                        <a:rPr lang="en-GB" sz="1100">
                          <a:solidFill>
                            <a:schemeClr val="tx1">
                              <a:lumMod val="75000"/>
                              <a:lumOff val="25000"/>
                            </a:schemeClr>
                          </a:solidFill>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Being outdoors in</a:t>
                      </a:r>
                      <a:r>
                        <a:rPr lang="en-GB" sz="1100" baseline="0">
                          <a:solidFill>
                            <a:schemeClr val="tx1">
                              <a:lumMod val="75000"/>
                              <a:lumOff val="25000"/>
                            </a:schemeClr>
                          </a:solidFill>
                        </a:rPr>
                        <a:t> bad weather or when it’s cold</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r>
                        <a:rPr lang="en-GB" sz="110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Changing into</a:t>
                      </a:r>
                      <a:r>
                        <a:rPr lang="en-GB" sz="1100" baseline="0">
                          <a:solidFill>
                            <a:schemeClr val="tx1">
                              <a:lumMod val="75000"/>
                              <a:lumOff val="25000"/>
                            </a:schemeClr>
                          </a:solidFill>
                        </a:rPr>
                        <a:t> different clothes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don’t like the activities that are on offer/available to 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91799566"/>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1324764361"/>
              </p:ext>
            </p:extLst>
          </p:nvPr>
        </p:nvGraphicFramePr>
        <p:xfrm>
          <a:off x="359923" y="3482852"/>
          <a:ext cx="11273282" cy="2758440"/>
        </p:xfrm>
        <a:graphic>
          <a:graphicData uri="http://schemas.openxmlformats.org/drawingml/2006/table">
            <a:tbl>
              <a:tblPr firstRow="1" bandRow="1">
                <a:tableStyleId>{5940675A-B579-460E-94D1-54222C63F5DA}</a:tableStyleId>
              </a:tblPr>
              <a:tblGrid>
                <a:gridCol w="3468786">
                  <a:extLst>
                    <a:ext uri="{9D8B030D-6E8A-4147-A177-3AD203B41FA5}">
                      <a16:colId xmlns:a16="http://schemas.microsoft.com/office/drawing/2014/main" val="3211305214"/>
                    </a:ext>
                  </a:extLst>
                </a:gridCol>
                <a:gridCol w="967315">
                  <a:extLst>
                    <a:ext uri="{9D8B030D-6E8A-4147-A177-3AD203B41FA5}">
                      <a16:colId xmlns:a16="http://schemas.microsoft.com/office/drawing/2014/main" val="4219916319"/>
                    </a:ext>
                  </a:extLst>
                </a:gridCol>
                <a:gridCol w="1330929">
                  <a:extLst>
                    <a:ext uri="{9D8B030D-6E8A-4147-A177-3AD203B41FA5}">
                      <a16:colId xmlns:a16="http://schemas.microsoft.com/office/drawing/2014/main" val="3975461428"/>
                    </a:ext>
                  </a:extLst>
                </a:gridCol>
                <a:gridCol w="1376563">
                  <a:extLst>
                    <a:ext uri="{9D8B030D-6E8A-4147-A177-3AD203B41FA5}">
                      <a16:colId xmlns:a16="http://schemas.microsoft.com/office/drawing/2014/main" val="1391230214"/>
                    </a:ext>
                  </a:extLst>
                </a:gridCol>
                <a:gridCol w="1376563">
                  <a:extLst>
                    <a:ext uri="{9D8B030D-6E8A-4147-A177-3AD203B41FA5}">
                      <a16:colId xmlns:a16="http://schemas.microsoft.com/office/drawing/2014/main" val="3579013838"/>
                    </a:ext>
                  </a:extLst>
                </a:gridCol>
                <a:gridCol w="1376563">
                  <a:extLst>
                    <a:ext uri="{9D8B030D-6E8A-4147-A177-3AD203B41FA5}">
                      <a16:colId xmlns:a16="http://schemas.microsoft.com/office/drawing/2014/main" val="1817139087"/>
                    </a:ext>
                  </a:extLst>
                </a:gridCol>
                <a:gridCol w="1376563">
                  <a:extLst>
                    <a:ext uri="{9D8B030D-6E8A-4147-A177-3AD203B41FA5}">
                      <a16:colId xmlns:a16="http://schemas.microsoft.com/office/drawing/2014/main" val="4093331385"/>
                    </a:ext>
                  </a:extLst>
                </a:gridCol>
              </a:tblGrid>
              <a:tr h="38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3450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52000">
                <a:tc>
                  <a:txBody>
                    <a:bodyPr/>
                    <a:lstStyle/>
                    <a:p>
                      <a:r>
                        <a:rPr lang="en-GB" sz="110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52000">
                <a:tc>
                  <a:txBody>
                    <a:bodyPr/>
                    <a:lstStyle/>
                    <a:p>
                      <a:r>
                        <a:rPr lang="en-GB" sz="110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3924787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Being outdoors in bad weather or when it’s cold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52000">
                <a:tc>
                  <a:txBody>
                    <a:bodyPr/>
                    <a:lstStyle/>
                    <a:p>
                      <a:r>
                        <a:rPr lang="en-GB" sz="110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Changing into</a:t>
                      </a:r>
                      <a:r>
                        <a:rPr lang="en-GB" sz="1100" baseline="0">
                          <a:solidFill>
                            <a:schemeClr val="tx1">
                              <a:lumMod val="75000"/>
                              <a:lumOff val="25000"/>
                            </a:schemeClr>
                          </a:solidFill>
                        </a:rPr>
                        <a:t> different clothes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don’t like the activities that are on offer/available to 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65551959"/>
                  </a:ext>
                </a:extLst>
              </a:tr>
            </a:tbl>
          </a:graphicData>
        </a:graphic>
      </p:graphicFrame>
    </p:spTree>
    <p:extLst>
      <p:ext uri="{BB962C8B-B14F-4D97-AF65-F5344CB8AC3E}">
        <p14:creationId xmlns:p14="http://schemas.microsoft.com/office/powerpoint/2010/main" val="1271801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Relationships:</a:t>
            </a:r>
          </a:p>
          <a:p>
            <a:r>
              <a:rPr lang="en-GB">
                <a:latin typeface="Calibri" panose="020F0502020204030204" pitchFamily="34" charset="0"/>
                <a:cs typeface="DINPro" panose="020B0504020101020102" pitchFamily="34" charset="0"/>
              </a:rPr>
              <a:t>Experiences, feelings about and understanding of bullying, and getting support</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2903709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80000"/>
            <a:ext cx="11641605" cy="900000"/>
          </a:xfrm>
        </p:spPr>
        <p:txBody>
          <a:bodyPr anchor="t" anchorCtr="0">
            <a:noAutofit/>
          </a:bodyPr>
          <a:lstStyle/>
          <a:p>
            <a:r>
              <a:rPr lang="en-GB" sz="1600"/>
              <a:t>81% of pupils feel they are getting love and support at home, at all times. This decreases to 63% amongst young carers.</a:t>
            </a:r>
          </a:p>
        </p:txBody>
      </p:sp>
      <p:sp>
        <p:nvSpPr>
          <p:cNvPr id="10" name="TextBox 9"/>
          <p:cNvSpPr txBox="1"/>
          <p:nvPr/>
        </p:nvSpPr>
        <p:spPr>
          <a:xfrm>
            <a:off x="183600" y="6368400"/>
            <a:ext cx="9491446"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feel able to get love and support from people at home if you're upset or worried about something?</a:t>
            </a:r>
          </a:p>
          <a:p>
            <a:r>
              <a:rPr lang="en-GB" sz="1000" i="1">
                <a:solidFill>
                  <a:srgbClr val="002060"/>
                </a:solidFill>
                <a:latin typeface="Calibri" panose="020F0502020204030204" pitchFamily="34" charset="0"/>
              </a:rPr>
              <a:t>Base: All valid respondents, 2023 n=2,453, 2024 n=2,640, 2025 n=2,404.</a:t>
            </a:r>
          </a:p>
        </p:txBody>
      </p:sp>
      <p:graphicFrame>
        <p:nvGraphicFramePr>
          <p:cNvPr id="9" name="Chart 8"/>
          <p:cNvGraphicFramePr/>
          <p:nvPr>
            <p:extLst>
              <p:ext uri="{D42A27DB-BD31-4B8C-83A1-F6EECF244321}">
                <p14:modId xmlns:p14="http://schemas.microsoft.com/office/powerpoint/2010/main" val="1113373638"/>
              </p:ext>
            </p:extLst>
          </p:nvPr>
        </p:nvGraphicFramePr>
        <p:xfrm>
          <a:off x="558798" y="1188000"/>
          <a:ext cx="3498414" cy="36874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1691298156"/>
              </p:ext>
            </p:extLst>
          </p:nvPr>
        </p:nvGraphicFramePr>
        <p:xfrm>
          <a:off x="4399200" y="1188000"/>
          <a:ext cx="7234002" cy="1918744"/>
        </p:xfrm>
        <a:graphic>
          <a:graphicData uri="http://schemas.openxmlformats.org/drawingml/2006/table">
            <a:tbl>
              <a:tblPr firstRow="1" bandRow="1">
                <a:tableStyleId>{5940675A-B579-460E-94D1-54222C63F5DA}</a:tableStyleId>
              </a:tblPr>
              <a:tblGrid>
                <a:gridCol w="2010176">
                  <a:extLst>
                    <a:ext uri="{9D8B030D-6E8A-4147-A177-3AD203B41FA5}">
                      <a16:colId xmlns:a16="http://schemas.microsoft.com/office/drawing/2014/main" val="20000"/>
                    </a:ext>
                  </a:extLst>
                </a:gridCol>
                <a:gridCol w="923600">
                  <a:extLst>
                    <a:ext uri="{9D8B030D-6E8A-4147-A177-3AD203B41FA5}">
                      <a16:colId xmlns:a16="http://schemas.microsoft.com/office/drawing/2014/main" val="20001"/>
                    </a:ext>
                  </a:extLst>
                </a:gridCol>
                <a:gridCol w="817678">
                  <a:extLst>
                    <a:ext uri="{9D8B030D-6E8A-4147-A177-3AD203B41FA5}">
                      <a16:colId xmlns:a16="http://schemas.microsoft.com/office/drawing/2014/main" val="20002"/>
                    </a:ext>
                  </a:extLst>
                </a:gridCol>
                <a:gridCol w="870637">
                  <a:extLst>
                    <a:ext uri="{9D8B030D-6E8A-4147-A177-3AD203B41FA5}">
                      <a16:colId xmlns:a16="http://schemas.microsoft.com/office/drawing/2014/main" val="20003"/>
                    </a:ext>
                  </a:extLst>
                </a:gridCol>
                <a:gridCol w="870637">
                  <a:extLst>
                    <a:ext uri="{9D8B030D-6E8A-4147-A177-3AD203B41FA5}">
                      <a16:colId xmlns:a16="http://schemas.microsoft.com/office/drawing/2014/main" val="20004"/>
                    </a:ext>
                  </a:extLst>
                </a:gridCol>
                <a:gridCol w="870637">
                  <a:extLst>
                    <a:ext uri="{9D8B030D-6E8A-4147-A177-3AD203B41FA5}">
                      <a16:colId xmlns:a16="http://schemas.microsoft.com/office/drawing/2014/main" val="20005"/>
                    </a:ext>
                  </a:extLst>
                </a:gridCol>
                <a:gridCol w="870637">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33291411"/>
              </p:ext>
            </p:extLst>
          </p:nvPr>
        </p:nvGraphicFramePr>
        <p:xfrm>
          <a:off x="4399200" y="3218426"/>
          <a:ext cx="7234000" cy="2098188"/>
        </p:xfrm>
        <a:graphic>
          <a:graphicData uri="http://schemas.openxmlformats.org/drawingml/2006/table">
            <a:tbl>
              <a:tblPr firstRow="1" bandRow="1">
                <a:tableStyleId>{5940675A-B579-460E-94D1-54222C63F5DA}</a:tableStyleId>
              </a:tblPr>
              <a:tblGrid>
                <a:gridCol w="2010176">
                  <a:extLst>
                    <a:ext uri="{9D8B030D-6E8A-4147-A177-3AD203B41FA5}">
                      <a16:colId xmlns:a16="http://schemas.microsoft.com/office/drawing/2014/main" val="20000"/>
                    </a:ext>
                  </a:extLst>
                </a:gridCol>
                <a:gridCol w="923600">
                  <a:extLst>
                    <a:ext uri="{9D8B030D-6E8A-4147-A177-3AD203B41FA5}">
                      <a16:colId xmlns:a16="http://schemas.microsoft.com/office/drawing/2014/main" val="20001"/>
                    </a:ext>
                  </a:extLst>
                </a:gridCol>
                <a:gridCol w="878212">
                  <a:extLst>
                    <a:ext uri="{9D8B030D-6E8A-4147-A177-3AD203B41FA5}">
                      <a16:colId xmlns:a16="http://schemas.microsoft.com/office/drawing/2014/main" val="20002"/>
                    </a:ext>
                  </a:extLst>
                </a:gridCol>
                <a:gridCol w="799444">
                  <a:extLst>
                    <a:ext uri="{9D8B030D-6E8A-4147-A177-3AD203B41FA5}">
                      <a16:colId xmlns:a16="http://schemas.microsoft.com/office/drawing/2014/main" val="20003"/>
                    </a:ext>
                  </a:extLst>
                </a:gridCol>
                <a:gridCol w="921451">
                  <a:extLst>
                    <a:ext uri="{9D8B030D-6E8A-4147-A177-3AD203B41FA5}">
                      <a16:colId xmlns:a16="http://schemas.microsoft.com/office/drawing/2014/main" val="20004"/>
                    </a:ext>
                  </a:extLst>
                </a:gridCol>
                <a:gridCol w="902509">
                  <a:extLst>
                    <a:ext uri="{9D8B030D-6E8A-4147-A177-3AD203B41FA5}">
                      <a16:colId xmlns:a16="http://schemas.microsoft.com/office/drawing/2014/main" val="20005"/>
                    </a:ext>
                  </a:extLst>
                </a:gridCol>
                <a:gridCol w="798608">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961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627"/>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cs typeface="DINPro" panose="020B0504020101020102" pitchFamily="34" charset="0"/>
              </a:rPr>
              <a:t>Q: Have you been bullied at or near school in the last 12 months?</a:t>
            </a:r>
          </a:p>
          <a:p>
            <a:r>
              <a:rPr lang="en-GB" sz="1000" i="1">
                <a:solidFill>
                  <a:srgbClr val="002060"/>
                </a:solidFill>
                <a:latin typeface="Calibri" panose="020F0502020204030204" pitchFamily="34" charset="0"/>
                <a:cs typeface="DINPro" panose="020B0504020101020102" pitchFamily="34" charset="0"/>
              </a:rPr>
              <a:t>Base: All valid respondents, 2023 n=2,453, 2024 n=2,640, 2025 n=2,404. </a:t>
            </a:r>
            <a:endParaRPr lang="en-GB" sz="100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a:t>27% of students have experienced bullying in the last 12 months. </a:t>
            </a:r>
            <a:r>
              <a:rPr lang="en-US" sz="1600"/>
              <a:t>Young carers are bullied more than any other cohort (46%).</a:t>
            </a:r>
            <a:endParaRPr lang="en-GB" sz="1600"/>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 / </a:t>
            </a:r>
            <a:r>
              <a:rPr lang="en-GB" sz="1000" b="1"/>
              <a:t>CYPP</a:t>
            </a:r>
          </a:p>
        </p:txBody>
      </p:sp>
      <p:graphicFrame>
        <p:nvGraphicFramePr>
          <p:cNvPr id="10" name="Table 9"/>
          <p:cNvGraphicFramePr>
            <a:graphicFrameLocks noGrp="1"/>
          </p:cNvGraphicFramePr>
          <p:nvPr>
            <p:extLst>
              <p:ext uri="{D42A27DB-BD31-4B8C-83A1-F6EECF244321}">
                <p14:modId xmlns:p14="http://schemas.microsoft.com/office/powerpoint/2010/main" val="751469869"/>
              </p:ext>
            </p:extLst>
          </p:nvPr>
        </p:nvGraphicFramePr>
        <p:xfrm>
          <a:off x="4398216" y="1187586"/>
          <a:ext cx="7102660" cy="1918744"/>
        </p:xfrm>
        <a:graphic>
          <a:graphicData uri="http://schemas.openxmlformats.org/drawingml/2006/table">
            <a:tbl>
              <a:tblPr firstRow="1" bandRow="1">
                <a:tableStyleId>{5940675A-B579-460E-94D1-54222C63F5DA}</a:tableStyleId>
              </a:tblPr>
              <a:tblGrid>
                <a:gridCol w="1973680">
                  <a:extLst>
                    <a:ext uri="{9D8B030D-6E8A-4147-A177-3AD203B41FA5}">
                      <a16:colId xmlns:a16="http://schemas.microsoft.com/office/drawing/2014/main" val="20000"/>
                    </a:ext>
                  </a:extLst>
                </a:gridCol>
                <a:gridCol w="906831">
                  <a:extLst>
                    <a:ext uri="{9D8B030D-6E8A-4147-A177-3AD203B41FA5}">
                      <a16:colId xmlns:a16="http://schemas.microsoft.com/office/drawing/2014/main" val="20001"/>
                    </a:ext>
                  </a:extLst>
                </a:gridCol>
                <a:gridCol w="802833">
                  <a:extLst>
                    <a:ext uri="{9D8B030D-6E8A-4147-A177-3AD203B41FA5}">
                      <a16:colId xmlns:a16="http://schemas.microsoft.com/office/drawing/2014/main" val="20002"/>
                    </a:ext>
                  </a:extLst>
                </a:gridCol>
                <a:gridCol w="854829">
                  <a:extLst>
                    <a:ext uri="{9D8B030D-6E8A-4147-A177-3AD203B41FA5}">
                      <a16:colId xmlns:a16="http://schemas.microsoft.com/office/drawing/2014/main" val="20003"/>
                    </a:ext>
                  </a:extLst>
                </a:gridCol>
                <a:gridCol w="854829">
                  <a:extLst>
                    <a:ext uri="{9D8B030D-6E8A-4147-A177-3AD203B41FA5}">
                      <a16:colId xmlns:a16="http://schemas.microsoft.com/office/drawing/2014/main" val="20004"/>
                    </a:ext>
                  </a:extLst>
                </a:gridCol>
                <a:gridCol w="854829">
                  <a:extLst>
                    <a:ext uri="{9D8B030D-6E8A-4147-A177-3AD203B41FA5}">
                      <a16:colId xmlns:a16="http://schemas.microsoft.com/office/drawing/2014/main" val="20005"/>
                    </a:ext>
                  </a:extLst>
                </a:gridCol>
                <a:gridCol w="854829">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1904155"/>
              </p:ext>
            </p:extLst>
          </p:nvPr>
        </p:nvGraphicFramePr>
        <p:xfrm>
          <a:off x="4398216" y="3218426"/>
          <a:ext cx="7102660" cy="2098188"/>
        </p:xfrm>
        <a:graphic>
          <a:graphicData uri="http://schemas.openxmlformats.org/drawingml/2006/table">
            <a:tbl>
              <a:tblPr firstRow="1" bandRow="1">
                <a:tableStyleId>{5940675A-B579-460E-94D1-54222C63F5DA}</a:tableStyleId>
              </a:tblPr>
              <a:tblGrid>
                <a:gridCol w="1973679">
                  <a:extLst>
                    <a:ext uri="{9D8B030D-6E8A-4147-A177-3AD203B41FA5}">
                      <a16:colId xmlns:a16="http://schemas.microsoft.com/office/drawing/2014/main" val="20000"/>
                    </a:ext>
                  </a:extLst>
                </a:gridCol>
                <a:gridCol w="906831">
                  <a:extLst>
                    <a:ext uri="{9D8B030D-6E8A-4147-A177-3AD203B41FA5}">
                      <a16:colId xmlns:a16="http://schemas.microsoft.com/office/drawing/2014/main" val="20001"/>
                    </a:ext>
                  </a:extLst>
                </a:gridCol>
                <a:gridCol w="862267">
                  <a:extLst>
                    <a:ext uri="{9D8B030D-6E8A-4147-A177-3AD203B41FA5}">
                      <a16:colId xmlns:a16="http://schemas.microsoft.com/office/drawing/2014/main" val="20002"/>
                    </a:ext>
                  </a:extLst>
                </a:gridCol>
                <a:gridCol w="784930">
                  <a:extLst>
                    <a:ext uri="{9D8B030D-6E8A-4147-A177-3AD203B41FA5}">
                      <a16:colId xmlns:a16="http://schemas.microsoft.com/office/drawing/2014/main" val="20003"/>
                    </a:ext>
                  </a:extLst>
                </a:gridCol>
                <a:gridCol w="924413">
                  <a:extLst>
                    <a:ext uri="{9D8B030D-6E8A-4147-A177-3AD203B41FA5}">
                      <a16:colId xmlns:a16="http://schemas.microsoft.com/office/drawing/2014/main" val="20004"/>
                    </a:ext>
                  </a:extLst>
                </a:gridCol>
                <a:gridCol w="886123">
                  <a:extLst>
                    <a:ext uri="{9D8B030D-6E8A-4147-A177-3AD203B41FA5}">
                      <a16:colId xmlns:a16="http://schemas.microsoft.com/office/drawing/2014/main" val="20005"/>
                    </a:ext>
                  </a:extLst>
                </a:gridCol>
                <a:gridCol w="764417">
                  <a:extLst>
                    <a:ext uri="{9D8B030D-6E8A-4147-A177-3AD203B41FA5}">
                      <a16:colId xmlns:a16="http://schemas.microsoft.com/office/drawing/2014/main" val="20006"/>
                    </a:ext>
                  </a:extLst>
                </a:gridCol>
              </a:tblGrid>
              <a:tr h="558562">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Chart 14"/>
          <p:cNvGraphicFramePr/>
          <p:nvPr>
            <p:extLst>
              <p:ext uri="{D42A27DB-BD31-4B8C-83A1-F6EECF244321}">
                <p14:modId xmlns:p14="http://schemas.microsoft.com/office/powerpoint/2010/main" val="2987821247"/>
              </p:ext>
            </p:extLst>
          </p:nvPr>
        </p:nvGraphicFramePr>
        <p:xfrm>
          <a:off x="295299" y="1080000"/>
          <a:ext cx="4102917" cy="3721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(3) - CYPP key indicators</a:t>
            </a:r>
          </a:p>
        </p:txBody>
      </p:sp>
      <p:sp>
        <p:nvSpPr>
          <p:cNvPr id="3" name="Content Placeholder 2"/>
          <p:cNvSpPr>
            <a:spLocks noGrp="1"/>
          </p:cNvSpPr>
          <p:nvPr>
            <p:ph idx="1"/>
          </p:nvPr>
        </p:nvSpPr>
        <p:spPr>
          <a:xfrm>
            <a:off x="6080809" y="729020"/>
            <a:ext cx="5208514" cy="2517563"/>
          </a:xfrm>
        </p:spPr>
        <p:txBody>
          <a:bodyPr>
            <a:noAutofit/>
          </a:bodyPr>
          <a:lstStyle/>
          <a:p>
            <a:pPr marL="0" indent="0">
              <a:lnSpc>
                <a:spcPct val="100000"/>
              </a:lnSpc>
              <a:spcBef>
                <a:spcPts val="600"/>
              </a:spcBef>
              <a:spcAft>
                <a:spcPts val="600"/>
              </a:spcAft>
              <a:buNone/>
            </a:pPr>
            <a:r>
              <a:rPr lang="en-GB" sz="1600" i="1">
                <a:latin typeface="+mn-lt"/>
              </a:rPr>
              <a:t>CYPP-3: </a:t>
            </a:r>
            <a:r>
              <a:rPr lang="en-GB" sz="1600" b="1">
                <a:latin typeface="+mn-lt"/>
              </a:rPr>
              <a:t>Do you think you have been picked on or bullied about any of the following? </a:t>
            </a:r>
            <a:r>
              <a:rPr lang="en-GB" sz="1400" i="1">
                <a:latin typeface="+mn-lt"/>
              </a:rPr>
              <a:t>(Top 5 reasons for bullying)</a:t>
            </a:r>
            <a:endParaRPr lang="en-GB" sz="1600">
              <a:latin typeface="+mn-lt"/>
            </a:endParaRPr>
          </a:p>
          <a:p>
            <a:pPr marL="0" indent="0">
              <a:lnSpc>
                <a:spcPct val="100000"/>
              </a:lnSpc>
              <a:spcBef>
                <a:spcPts val="600"/>
              </a:spcBef>
              <a:spcAft>
                <a:spcPts val="600"/>
              </a:spcAft>
              <a:buNone/>
            </a:pPr>
            <a:r>
              <a:rPr lang="en-GB" sz="1400">
                <a:solidFill>
                  <a:srgbClr val="404040"/>
                </a:solidFill>
                <a:latin typeface="+mn-lt"/>
              </a:rPr>
              <a:t>Of the 27% who say they have been bullied in the last 12 months; responses have remained largely the same. There has been a slight decrease in those who felt they were being bullied for their size or weight (24%) and those who felt they were bullied because of their ability (14%), and a slight increase in pupils who were unsure why (25%). (See slides 62 - 64 for more details).</a:t>
            </a:r>
          </a:p>
        </p:txBody>
      </p:sp>
      <p:graphicFrame>
        <p:nvGraphicFramePr>
          <p:cNvPr id="4" name="Content Placeholder 6"/>
          <p:cNvGraphicFramePr>
            <a:graphicFrameLocks/>
          </p:cNvGraphicFramePr>
          <p:nvPr>
            <p:extLst>
              <p:ext uri="{D42A27DB-BD31-4B8C-83A1-F6EECF244321}">
                <p14:modId xmlns:p14="http://schemas.microsoft.com/office/powerpoint/2010/main" val="3564844521"/>
              </p:ext>
            </p:extLst>
          </p:nvPr>
        </p:nvGraphicFramePr>
        <p:xfrm>
          <a:off x="183600" y="835200"/>
          <a:ext cx="5532582" cy="254354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47372" y="3733141"/>
            <a:ext cx="5197290" cy="2635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a:latin typeface="+mn-lt"/>
              </a:rPr>
              <a:t>CYPP-4: </a:t>
            </a:r>
            <a:r>
              <a:rPr lang="en-GB" sz="1600" b="1">
                <a:latin typeface="+mn-lt"/>
              </a:rPr>
              <a:t>If something goes wrong…</a:t>
            </a:r>
          </a:p>
          <a:p>
            <a:pPr marL="0" indent="0">
              <a:lnSpc>
                <a:spcPct val="100000"/>
              </a:lnSpc>
              <a:spcBef>
                <a:spcPts val="600"/>
              </a:spcBef>
              <a:spcAft>
                <a:spcPts val="600"/>
              </a:spcAft>
              <a:buNone/>
            </a:pPr>
            <a:r>
              <a:rPr lang="en-GB" sz="1400">
                <a:solidFill>
                  <a:srgbClr val="404040"/>
                </a:solidFill>
                <a:latin typeface="+mn-lt"/>
              </a:rPr>
              <a:t>Pupils are generally calm and feel that they learn from things when they go wrong. 22% say they get upset and feel bad for ages, which is a slight decrease compared to 2024.</a:t>
            </a:r>
            <a:endParaRPr lang="en-GB" sz="1400">
              <a:solidFill>
                <a:srgbClr val="FF0000"/>
              </a:solidFill>
              <a:latin typeface="+mn-lt"/>
            </a:endParaRPr>
          </a:p>
          <a:p>
            <a:pPr marL="0" indent="0">
              <a:lnSpc>
                <a:spcPct val="100000"/>
              </a:lnSpc>
              <a:spcBef>
                <a:spcPts val="600"/>
              </a:spcBef>
              <a:spcAft>
                <a:spcPts val="600"/>
              </a:spcAft>
              <a:buNone/>
            </a:pPr>
            <a:r>
              <a:rPr lang="en-GB" sz="1400">
                <a:solidFill>
                  <a:srgbClr val="404040"/>
                </a:solidFill>
                <a:latin typeface="+mn-lt"/>
              </a:rPr>
              <a:t>Young carers, SEN and those with a disability are more likely to get upset and feel bad for ages when things go wrong (35%, 33% and 28% respectively compared to 22% overall). (See slides 73 - 74 for more details). </a:t>
            </a:r>
          </a:p>
          <a:p>
            <a:pPr marL="0" indent="0">
              <a:lnSpc>
                <a:spcPct val="100000"/>
              </a:lnSpc>
              <a:spcBef>
                <a:spcPts val="600"/>
              </a:spcBef>
              <a:spcAft>
                <a:spcPts val="600"/>
              </a:spcAft>
              <a:buFont typeface="Arial" panose="020B0604020202020204" pitchFamily="34" charset="0"/>
              <a:buNone/>
            </a:pPr>
            <a:r>
              <a:rPr lang="en-GB" sz="1400">
                <a:latin typeface="+mn-lt"/>
              </a:rPr>
              <a:t> </a:t>
            </a:r>
          </a:p>
        </p:txBody>
      </p:sp>
      <p:graphicFrame>
        <p:nvGraphicFramePr>
          <p:cNvPr id="6" name="Chart 5"/>
          <p:cNvGraphicFramePr/>
          <p:nvPr>
            <p:extLst>
              <p:ext uri="{D42A27DB-BD31-4B8C-83A1-F6EECF244321}">
                <p14:modId xmlns:p14="http://schemas.microsoft.com/office/powerpoint/2010/main" val="1809805840"/>
              </p:ext>
            </p:extLst>
          </p:nvPr>
        </p:nvGraphicFramePr>
        <p:xfrm>
          <a:off x="6113070" y="3611417"/>
          <a:ext cx="5440218" cy="27339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83019" y="6368400"/>
            <a:ext cx="9561870" cy="400110"/>
          </a:xfrm>
          <a:prstGeom prst="rect">
            <a:avLst/>
          </a:prstGeom>
          <a:noFill/>
        </p:spPr>
        <p:txBody>
          <a:bodyPr wrap="square" rtlCol="0" anchor="b" anchorCtr="0">
            <a:spAutoFit/>
          </a:bodyPr>
          <a:lstStyle/>
          <a:p>
            <a:r>
              <a:rPr lang="en-GB" sz="1000">
                <a:solidFill>
                  <a:srgbClr val="002060"/>
                </a:solidFill>
              </a:rPr>
              <a:t>Q: Do you think you have been picked on or bullied about any of the following? </a:t>
            </a:r>
            <a:r>
              <a:rPr lang="en-GB" sz="1000" i="1">
                <a:solidFill>
                  <a:srgbClr val="002060"/>
                </a:solidFill>
              </a:rPr>
              <a:t>Base: All those saying they have been bullied, 2023 n=1,302, 2024 n=1,437, 2025 n=1,204. </a:t>
            </a:r>
          </a:p>
          <a:p>
            <a:r>
              <a:rPr lang="en-GB" sz="1000" i="1">
                <a:solidFill>
                  <a:srgbClr val="002060"/>
                </a:solidFill>
              </a:rPr>
              <a:t>Q: If something goes wrong… Base: All valid respondents, 2023 n=2,453, 2024 n=2,640, 2025 n=2,404.</a:t>
            </a:r>
          </a:p>
        </p:txBody>
      </p:sp>
    </p:spTree>
    <p:extLst>
      <p:ext uri="{BB962C8B-B14F-4D97-AF65-F5344CB8AC3E}">
        <p14:creationId xmlns:p14="http://schemas.microsoft.com/office/powerpoint/2010/main" val="1355879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cs typeface="DINPro" panose="020B0504020101020102" pitchFamily="34" charset="0"/>
              </a:rPr>
              <a:t>Q: Have you been bullied anywhere else in the last 12 months? </a:t>
            </a:r>
          </a:p>
          <a:p>
            <a:r>
              <a:rPr lang="en-GB" sz="1000" i="1">
                <a:solidFill>
                  <a:srgbClr val="002060"/>
                </a:solidFill>
                <a:latin typeface="Calibri" panose="020F0502020204030204" pitchFamily="34" charset="0"/>
                <a:cs typeface="DINPro" panose="020B0504020101020102" pitchFamily="34" charset="0"/>
              </a:rPr>
              <a:t>Base: All valid respondents, 2023 n=2,453, 2024 n=407, 2025 n=2,404.</a:t>
            </a:r>
            <a:endParaRPr lang="en-GB" sz="100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521078"/>
          </a:xfrm>
        </p:spPr>
        <p:txBody>
          <a:bodyPr anchor="t" anchorCtr="0">
            <a:noAutofit/>
          </a:bodyPr>
          <a:lstStyle/>
          <a:p>
            <a:r>
              <a:rPr lang="en-GB" sz="1600"/>
              <a:t>15% of pupils say they have been bullied online in the last 12 months, Young carers are more likely to be bullied in every location detailed.</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 / </a:t>
            </a:r>
            <a:r>
              <a:rPr lang="en-GB" sz="1000" b="1"/>
              <a:t>CYPP</a:t>
            </a:r>
          </a:p>
        </p:txBody>
      </p:sp>
      <p:graphicFrame>
        <p:nvGraphicFramePr>
          <p:cNvPr id="10" name="Table 9"/>
          <p:cNvGraphicFramePr>
            <a:graphicFrameLocks noGrp="1"/>
          </p:cNvGraphicFramePr>
          <p:nvPr>
            <p:extLst>
              <p:ext uri="{D42A27DB-BD31-4B8C-83A1-F6EECF244321}">
                <p14:modId xmlns:p14="http://schemas.microsoft.com/office/powerpoint/2010/main" val="2908658339"/>
              </p:ext>
            </p:extLst>
          </p:nvPr>
        </p:nvGraphicFramePr>
        <p:xfrm>
          <a:off x="4398215" y="1046534"/>
          <a:ext cx="7234984" cy="2342735"/>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923725">
                  <a:extLst>
                    <a:ext uri="{9D8B030D-6E8A-4147-A177-3AD203B41FA5}">
                      <a16:colId xmlns:a16="http://schemas.microsoft.com/office/drawing/2014/main" val="20001"/>
                    </a:ext>
                  </a:extLst>
                </a:gridCol>
                <a:gridCol w="817789">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870755">
                  <a:extLst>
                    <a:ext uri="{9D8B030D-6E8A-4147-A177-3AD203B41FA5}">
                      <a16:colId xmlns:a16="http://schemas.microsoft.com/office/drawing/2014/main" val="20004"/>
                    </a:ext>
                  </a:extLst>
                </a:gridCol>
                <a:gridCol w="870755">
                  <a:extLst>
                    <a:ext uri="{9D8B030D-6E8A-4147-A177-3AD203B41FA5}">
                      <a16:colId xmlns:a16="http://schemas.microsoft.com/office/drawing/2014/main" val="20005"/>
                    </a:ext>
                  </a:extLst>
                </a:gridCol>
                <a:gridCol w="870755">
                  <a:extLst>
                    <a:ext uri="{9D8B030D-6E8A-4147-A177-3AD203B41FA5}">
                      <a16:colId xmlns:a16="http://schemas.microsoft.com/office/drawing/2014/main" val="20006"/>
                    </a:ext>
                  </a:extLst>
                </a:gridCol>
              </a:tblGrid>
              <a:tr h="41858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graphicFrame>
        <p:nvGraphicFramePr>
          <p:cNvPr id="15" name="Chart 14"/>
          <p:cNvGraphicFramePr/>
          <p:nvPr>
            <p:extLst>
              <p:ext uri="{D42A27DB-BD31-4B8C-83A1-F6EECF244321}">
                <p14:modId xmlns:p14="http://schemas.microsoft.com/office/powerpoint/2010/main" val="1880664439"/>
              </p:ext>
            </p:extLst>
          </p:nvPr>
        </p:nvGraphicFramePr>
        <p:xfrm>
          <a:off x="183017" y="1044372"/>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1272378338"/>
              </p:ext>
            </p:extLst>
          </p:nvPr>
        </p:nvGraphicFramePr>
        <p:xfrm>
          <a:off x="4398214" y="3506821"/>
          <a:ext cx="7234985" cy="2518512"/>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846302">
                  <a:extLst>
                    <a:ext uri="{9D8B030D-6E8A-4147-A177-3AD203B41FA5}">
                      <a16:colId xmlns:a16="http://schemas.microsoft.com/office/drawing/2014/main" val="20001"/>
                    </a:ext>
                  </a:extLst>
                </a:gridCol>
                <a:gridCol w="895213">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915760">
                  <a:extLst>
                    <a:ext uri="{9D8B030D-6E8A-4147-A177-3AD203B41FA5}">
                      <a16:colId xmlns:a16="http://schemas.microsoft.com/office/drawing/2014/main" val="20004"/>
                    </a:ext>
                  </a:extLst>
                </a:gridCol>
                <a:gridCol w="884353">
                  <a:extLst>
                    <a:ext uri="{9D8B030D-6E8A-4147-A177-3AD203B41FA5}">
                      <a16:colId xmlns:a16="http://schemas.microsoft.com/office/drawing/2014/main" val="20005"/>
                    </a:ext>
                  </a:extLst>
                </a:gridCol>
                <a:gridCol w="812152">
                  <a:extLst>
                    <a:ext uri="{9D8B030D-6E8A-4147-A177-3AD203B41FA5}">
                      <a16:colId xmlns:a16="http://schemas.microsoft.com/office/drawing/2014/main" val="20006"/>
                    </a:ext>
                  </a:extLst>
                </a:gridCol>
              </a:tblGrid>
              <a:tr h="41858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spTree>
    <p:extLst>
      <p:ext uri="{BB962C8B-B14F-4D97-AF65-F5344CB8AC3E}">
        <p14:creationId xmlns:p14="http://schemas.microsoft.com/office/powerpoint/2010/main" val="357677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cs typeface="DINPro" panose="020B0504020101020102" pitchFamily="34" charset="0"/>
              </a:rPr>
              <a:t>Q: Who were you bullied by? </a:t>
            </a:r>
          </a:p>
          <a:p>
            <a:r>
              <a:rPr lang="en-GB" sz="1000" i="1">
                <a:solidFill>
                  <a:srgbClr val="002060"/>
                </a:solidFill>
                <a:latin typeface="Calibri" panose="020F0502020204030204" pitchFamily="34" charset="0"/>
                <a:cs typeface="DINPro" panose="020B0504020101020102" pitchFamily="34" charset="0"/>
              </a:rPr>
              <a:t>Base: All valid respondents, 2023 n=1,302, 2024 n=1,437, 2025 n=1,204.</a:t>
            </a:r>
            <a:endParaRPr lang="en-GB" sz="100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a:t>Over half (55%) of pupils that have experienced bullying, say that it was by a child they knew. 23% say it is by a child they don’t know, rising to 33% among pupils who speak English as a 2</a:t>
            </a:r>
            <a:r>
              <a:rPr lang="en-GB" sz="1600" baseline="30000"/>
              <a:t>nd</a:t>
            </a:r>
            <a:r>
              <a:rPr lang="en-GB" sz="1600"/>
              <a:t> language.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 </a:t>
            </a:r>
            <a:endParaRPr lang="en-GB" sz="1000" b="1"/>
          </a:p>
        </p:txBody>
      </p:sp>
      <p:graphicFrame>
        <p:nvGraphicFramePr>
          <p:cNvPr id="10" name="Table 9"/>
          <p:cNvGraphicFramePr>
            <a:graphicFrameLocks noGrp="1"/>
          </p:cNvGraphicFramePr>
          <p:nvPr>
            <p:extLst>
              <p:ext uri="{D42A27DB-BD31-4B8C-83A1-F6EECF244321}">
                <p14:modId xmlns:p14="http://schemas.microsoft.com/office/powerpoint/2010/main" val="2299804169"/>
              </p:ext>
            </p:extLst>
          </p:nvPr>
        </p:nvGraphicFramePr>
        <p:xfrm>
          <a:off x="4398214" y="1245355"/>
          <a:ext cx="7234985" cy="2065223"/>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923725">
                  <a:extLst>
                    <a:ext uri="{9D8B030D-6E8A-4147-A177-3AD203B41FA5}">
                      <a16:colId xmlns:a16="http://schemas.microsoft.com/office/drawing/2014/main" val="20001"/>
                    </a:ext>
                  </a:extLst>
                </a:gridCol>
                <a:gridCol w="817790">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870755">
                  <a:extLst>
                    <a:ext uri="{9D8B030D-6E8A-4147-A177-3AD203B41FA5}">
                      <a16:colId xmlns:a16="http://schemas.microsoft.com/office/drawing/2014/main" val="20004"/>
                    </a:ext>
                  </a:extLst>
                </a:gridCol>
                <a:gridCol w="870755">
                  <a:extLst>
                    <a:ext uri="{9D8B030D-6E8A-4147-A177-3AD203B41FA5}">
                      <a16:colId xmlns:a16="http://schemas.microsoft.com/office/drawing/2014/main" val="20005"/>
                    </a:ext>
                  </a:extLst>
                </a:gridCol>
                <a:gridCol w="870755">
                  <a:extLst>
                    <a:ext uri="{9D8B030D-6E8A-4147-A177-3AD203B41FA5}">
                      <a16:colId xmlns:a16="http://schemas.microsoft.com/office/drawing/2014/main" val="20006"/>
                    </a:ext>
                  </a:extLst>
                </a:gridCol>
              </a:tblGrid>
              <a:tr h="41858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10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10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graphicFrame>
        <p:nvGraphicFramePr>
          <p:cNvPr id="15" name="Chart 14"/>
          <p:cNvGraphicFramePr/>
          <p:nvPr>
            <p:extLst>
              <p:ext uri="{D42A27DB-BD31-4B8C-83A1-F6EECF244321}">
                <p14:modId xmlns:p14="http://schemas.microsoft.com/office/powerpoint/2010/main" val="343019030"/>
              </p:ext>
            </p:extLst>
          </p:nvPr>
        </p:nvGraphicFramePr>
        <p:xfrm>
          <a:off x="183017" y="1117784"/>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3550329301"/>
              </p:ext>
            </p:extLst>
          </p:nvPr>
        </p:nvGraphicFramePr>
        <p:xfrm>
          <a:off x="4398214" y="3428243"/>
          <a:ext cx="7234987" cy="2241000"/>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822369">
                  <a:extLst>
                    <a:ext uri="{9D8B030D-6E8A-4147-A177-3AD203B41FA5}">
                      <a16:colId xmlns:a16="http://schemas.microsoft.com/office/drawing/2014/main" val="20001"/>
                    </a:ext>
                  </a:extLst>
                </a:gridCol>
                <a:gridCol w="919147">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926188">
                  <a:extLst>
                    <a:ext uri="{9D8B030D-6E8A-4147-A177-3AD203B41FA5}">
                      <a16:colId xmlns:a16="http://schemas.microsoft.com/office/drawing/2014/main" val="20004"/>
                    </a:ext>
                  </a:extLst>
                </a:gridCol>
                <a:gridCol w="908315">
                  <a:extLst>
                    <a:ext uri="{9D8B030D-6E8A-4147-A177-3AD203B41FA5}">
                      <a16:colId xmlns:a16="http://schemas.microsoft.com/office/drawing/2014/main" val="20005"/>
                    </a:ext>
                  </a:extLst>
                </a:gridCol>
                <a:gridCol w="777763">
                  <a:extLst>
                    <a:ext uri="{9D8B030D-6E8A-4147-A177-3AD203B41FA5}">
                      <a16:colId xmlns:a16="http://schemas.microsoft.com/office/drawing/2014/main" val="20006"/>
                    </a:ext>
                  </a:extLst>
                </a:gridCol>
              </a:tblGrid>
              <a:tr h="41858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886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10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10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spTree>
    <p:extLst>
      <p:ext uri="{BB962C8B-B14F-4D97-AF65-F5344CB8AC3E}">
        <p14:creationId xmlns:p14="http://schemas.microsoft.com/office/powerpoint/2010/main" val="3702533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cs typeface="DINPro" panose="020B0504020101020102" pitchFamily="34" charset="0"/>
              </a:rPr>
              <a:t>Q: Do you think your school takes bullying seriously? </a:t>
            </a:r>
            <a:endParaRPr lang="en-GB" sz="1000" i="1">
              <a:solidFill>
                <a:srgbClr val="002060"/>
              </a:solidFill>
              <a:latin typeface="Calibri" panose="020F0502020204030204" pitchFamily="34" charset="0"/>
              <a:cs typeface="DINPro" panose="020B0504020101020102" pitchFamily="34" charset="0"/>
            </a:endParaRPr>
          </a:p>
          <a:p>
            <a:r>
              <a:rPr lang="en-GB" sz="1000" i="1">
                <a:solidFill>
                  <a:srgbClr val="002060"/>
                </a:solidFill>
                <a:latin typeface="Calibri" panose="020F0502020204030204" pitchFamily="34" charset="0"/>
                <a:cs typeface="DINPro" panose="020B0504020101020102" pitchFamily="34" charset="0"/>
              </a:rPr>
              <a:t>Base: All valid respondents, 2023 n=2,453, 2024 n=2,640, 2025 n=2,404. </a:t>
            </a: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63% of pupils feel their school takes bullying seriously. This figure decreases the most for Young carers (48%). Year 4 pupils feel their school takes bullying more seriously than Year 6 (65% v. 60%). Overall, 10% of pupils think that bullying is not a problem at their school.</a:t>
            </a:r>
          </a:p>
        </p:txBody>
      </p:sp>
      <p:graphicFrame>
        <p:nvGraphicFramePr>
          <p:cNvPr id="9" name="Chart 8"/>
          <p:cNvGraphicFramePr/>
          <p:nvPr>
            <p:extLst>
              <p:ext uri="{D42A27DB-BD31-4B8C-83A1-F6EECF244321}">
                <p14:modId xmlns:p14="http://schemas.microsoft.com/office/powerpoint/2010/main" val="4022627388"/>
              </p:ext>
            </p:extLst>
          </p:nvPr>
        </p:nvGraphicFramePr>
        <p:xfrm>
          <a:off x="183600" y="835199"/>
          <a:ext cx="5076268" cy="413992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1668032780"/>
              </p:ext>
            </p:extLst>
          </p:nvPr>
        </p:nvGraphicFramePr>
        <p:xfrm>
          <a:off x="5350935" y="1264596"/>
          <a:ext cx="6282265" cy="225979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3304">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879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2424">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2424">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2424">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3304">
                <a:tc>
                  <a:txBody>
                    <a:bodyPr/>
                    <a:lstStyle/>
                    <a:p>
                      <a:r>
                        <a:rPr lang="en-GB" sz="110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0147472"/>
              </p:ext>
            </p:extLst>
          </p:nvPr>
        </p:nvGraphicFramePr>
        <p:xfrm>
          <a:off x="5350935" y="3564817"/>
          <a:ext cx="6282265" cy="235543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1">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3">
                  <a:extLst>
                    <a:ext uri="{9D8B030D-6E8A-4147-A177-3AD203B41FA5}">
                      <a16:colId xmlns:a16="http://schemas.microsoft.com/office/drawing/2014/main" val="20006"/>
                    </a:ext>
                  </a:extLst>
                </a:gridCol>
              </a:tblGrid>
              <a:tr h="54995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972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42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42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58426">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4838">
                <a:tc>
                  <a:txBody>
                    <a:bodyPr/>
                    <a:lstStyle/>
                    <a:p>
                      <a:r>
                        <a:rPr lang="en-GB" sz="110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17187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a:t>For those having experienced bullying, physical attributes are most often the target of bullying, with 29% of pupils saying they were bullied because of the way they looked and 24% because of their size or weight. These reasons have remained consistent from previous years.</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177672949"/>
              </p:ext>
            </p:extLst>
          </p:nvPr>
        </p:nvGraphicFramePr>
        <p:xfrm>
          <a:off x="183600" y="776749"/>
          <a:ext cx="11551341" cy="55785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think you have been picked on or bullied about any of the following? </a:t>
            </a:r>
          </a:p>
          <a:p>
            <a:r>
              <a:rPr lang="en-GB" sz="1000" i="1">
                <a:solidFill>
                  <a:srgbClr val="002060"/>
                </a:solidFill>
                <a:latin typeface="Calibri" panose="020F0502020204030204" pitchFamily="34" charset="0"/>
              </a:rPr>
              <a:t>Base: All those saying they have been bullied, 2023 n=1,302, 2024 n=1,437, 2025 n=1,204.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 / </a:t>
            </a:r>
            <a:r>
              <a:rPr lang="en-GB" sz="1000" b="1"/>
              <a:t>CYPP</a:t>
            </a:r>
          </a:p>
        </p:txBody>
      </p:sp>
    </p:spTree>
    <p:extLst>
      <p:ext uri="{BB962C8B-B14F-4D97-AF65-F5344CB8AC3E}">
        <p14:creationId xmlns:p14="http://schemas.microsoft.com/office/powerpoint/2010/main" val="2142741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a:t>Being bullied for the way they looked was significantly higher among Year 6 (37%) than Year 4 (23%) with the top five reasons higher amongst Year 6s than Year 4s.</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306119664"/>
              </p:ext>
            </p:extLst>
          </p:nvPr>
        </p:nvGraphicFramePr>
        <p:xfrm>
          <a:off x="183600" y="776749"/>
          <a:ext cx="11551341" cy="55785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think you have been picked on or bullied about any of the following? </a:t>
            </a:r>
          </a:p>
          <a:p>
            <a:r>
              <a:rPr lang="en-GB" sz="1000" i="1">
                <a:solidFill>
                  <a:srgbClr val="002060"/>
                </a:solidFill>
                <a:latin typeface="Calibri" panose="020F0502020204030204" pitchFamily="34" charset="0"/>
              </a:rPr>
              <a:t>Base: All those saying they have been bullied, n=1,204.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 / </a:t>
            </a:r>
            <a:r>
              <a:rPr lang="en-GB" sz="1000" b="1"/>
              <a:t>CYPP</a:t>
            </a:r>
          </a:p>
        </p:txBody>
      </p:sp>
    </p:spTree>
    <p:extLst>
      <p:ext uri="{BB962C8B-B14F-4D97-AF65-F5344CB8AC3E}">
        <p14:creationId xmlns:p14="http://schemas.microsoft.com/office/powerpoint/2010/main" val="3060333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 / </a:t>
            </a:r>
            <a:r>
              <a:rPr lang="en-GB" sz="1000" b="1"/>
              <a:t>CYPP</a:t>
            </a:r>
          </a:p>
        </p:txBody>
      </p:sp>
      <p:sp>
        <p:nvSpPr>
          <p:cNvPr id="8" name="Title 1"/>
          <p:cNvSpPr>
            <a:spLocks noGrp="1"/>
          </p:cNvSpPr>
          <p:nvPr>
            <p:ph type="title"/>
          </p:nvPr>
        </p:nvSpPr>
        <p:spPr>
          <a:xfrm>
            <a:off x="87387" y="41275"/>
            <a:ext cx="11642037" cy="900000"/>
          </a:xfrm>
        </p:spPr>
        <p:txBody>
          <a:bodyPr vert="horz" lIns="91440" tIns="45720" rIns="91440" bIns="45720" rtlCol="0" anchor="t">
            <a:noAutofit/>
          </a:bodyPr>
          <a:lstStyle/>
          <a:p>
            <a:r>
              <a:rPr lang="en-GB" sz="1600"/>
              <a:t>More girls (34%) are bullied for the way they look compared to boys (24%). The top five reason amongst cohorts varies amongst more vulnerable groups with Ethnic Minority Groups and those who speak English as a 2</a:t>
            </a:r>
            <a:r>
              <a:rPr lang="en-GB" sz="1600" baseline="30000"/>
              <a:t>nd</a:t>
            </a:r>
            <a:r>
              <a:rPr lang="en-GB" sz="1600"/>
              <a:t> Language, targeted for their religion and ethnicity.</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Calibri" panose="020F0502020204030204" pitchFamily="34" charset="0"/>
              </a:rPr>
              <a:t>Q: Do you think you have been picked on or bullied about any of the following?</a:t>
            </a:r>
          </a:p>
        </p:txBody>
      </p:sp>
      <p:graphicFrame>
        <p:nvGraphicFramePr>
          <p:cNvPr id="6" name="Table 5"/>
          <p:cNvGraphicFramePr>
            <a:graphicFrameLocks noGrp="1"/>
          </p:cNvGraphicFramePr>
          <p:nvPr>
            <p:extLst>
              <p:ext uri="{D42A27DB-BD31-4B8C-83A1-F6EECF244321}">
                <p14:modId xmlns:p14="http://schemas.microsoft.com/office/powerpoint/2010/main" val="960819788"/>
              </p:ext>
            </p:extLst>
          </p:nvPr>
        </p:nvGraphicFramePr>
        <p:xfrm>
          <a:off x="379379" y="975226"/>
          <a:ext cx="11254414" cy="5239146"/>
        </p:xfrm>
        <a:graphic>
          <a:graphicData uri="http://schemas.openxmlformats.org/drawingml/2006/table">
            <a:tbl>
              <a:tblPr firstRow="1" bandRow="1">
                <a:tableStyleId>{5940675A-B579-460E-94D1-54222C63F5DA}</a:tableStyleId>
              </a:tblPr>
              <a:tblGrid>
                <a:gridCol w="3051614">
                  <a:extLst>
                    <a:ext uri="{9D8B030D-6E8A-4147-A177-3AD203B41FA5}">
                      <a16:colId xmlns:a16="http://schemas.microsoft.com/office/drawing/2014/main" val="20000"/>
                    </a:ext>
                  </a:extLst>
                </a:gridCol>
                <a:gridCol w="820280">
                  <a:extLst>
                    <a:ext uri="{9D8B030D-6E8A-4147-A177-3AD203B41FA5}">
                      <a16:colId xmlns:a16="http://schemas.microsoft.com/office/drawing/2014/main" val="20001"/>
                    </a:ext>
                  </a:extLst>
                </a:gridCol>
                <a:gridCol w="820280">
                  <a:extLst>
                    <a:ext uri="{9D8B030D-6E8A-4147-A177-3AD203B41FA5}">
                      <a16:colId xmlns:a16="http://schemas.microsoft.com/office/drawing/2014/main" val="20002"/>
                    </a:ext>
                  </a:extLst>
                </a:gridCol>
                <a:gridCol w="820280">
                  <a:extLst>
                    <a:ext uri="{9D8B030D-6E8A-4147-A177-3AD203B41FA5}">
                      <a16:colId xmlns:a16="http://schemas.microsoft.com/office/drawing/2014/main" val="20003"/>
                    </a:ext>
                  </a:extLst>
                </a:gridCol>
                <a:gridCol w="820280">
                  <a:extLst>
                    <a:ext uri="{9D8B030D-6E8A-4147-A177-3AD203B41FA5}">
                      <a16:colId xmlns:a16="http://schemas.microsoft.com/office/drawing/2014/main" val="20004"/>
                    </a:ext>
                  </a:extLst>
                </a:gridCol>
                <a:gridCol w="820280">
                  <a:extLst>
                    <a:ext uri="{9D8B030D-6E8A-4147-A177-3AD203B41FA5}">
                      <a16:colId xmlns:a16="http://schemas.microsoft.com/office/drawing/2014/main" val="20005"/>
                    </a:ext>
                  </a:extLst>
                </a:gridCol>
                <a:gridCol w="820280">
                  <a:extLst>
                    <a:ext uri="{9D8B030D-6E8A-4147-A177-3AD203B41FA5}">
                      <a16:colId xmlns:a16="http://schemas.microsoft.com/office/drawing/2014/main" val="20006"/>
                    </a:ext>
                  </a:extLst>
                </a:gridCol>
                <a:gridCol w="820280">
                  <a:extLst>
                    <a:ext uri="{9D8B030D-6E8A-4147-A177-3AD203B41FA5}">
                      <a16:colId xmlns:a16="http://schemas.microsoft.com/office/drawing/2014/main" val="20007"/>
                    </a:ext>
                  </a:extLst>
                </a:gridCol>
                <a:gridCol w="820280">
                  <a:extLst>
                    <a:ext uri="{9D8B030D-6E8A-4147-A177-3AD203B41FA5}">
                      <a16:colId xmlns:a16="http://schemas.microsoft.com/office/drawing/2014/main" val="20008"/>
                    </a:ext>
                  </a:extLst>
                </a:gridCol>
                <a:gridCol w="820280">
                  <a:extLst>
                    <a:ext uri="{9D8B030D-6E8A-4147-A177-3AD203B41FA5}">
                      <a16:colId xmlns:a16="http://schemas.microsoft.com/office/drawing/2014/main" val="20009"/>
                    </a:ext>
                  </a:extLst>
                </a:gridCol>
                <a:gridCol w="820280">
                  <a:extLst>
                    <a:ext uri="{9D8B030D-6E8A-4147-A177-3AD203B41FA5}">
                      <a16:colId xmlns:a16="http://schemas.microsoft.com/office/drawing/2014/main" val="1674816495"/>
                    </a:ext>
                  </a:extLst>
                </a:gridCol>
              </a:tblGrid>
              <a:tr h="61824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4254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568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a:solidFill>
                            <a:schemeClr val="tx1">
                              <a:lumMod val="75000"/>
                              <a:lumOff val="25000"/>
                            </a:schemeClr>
                          </a:solidFill>
                          <a:latin typeface="+mn-lt"/>
                          <a:ea typeface="+mn-ea"/>
                          <a:cs typeface="+mn-cs"/>
                        </a:rPr>
                        <a:t>581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886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size or weight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The people you’re friends with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441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ability (being better or worse at lessons/sport/activities than other people)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41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What you wear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Being a boy or a girl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9984836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Other reasons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Being LGBT (lesbian, gay, bi, trans)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family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ethnic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religion or faith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don’t know why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01445645"/>
                  </a:ext>
                </a:extLst>
              </a:tr>
            </a:tbl>
          </a:graphicData>
        </a:graphic>
      </p:graphicFrame>
    </p:spTree>
    <p:extLst>
      <p:ext uri="{BB962C8B-B14F-4D97-AF65-F5344CB8AC3E}">
        <p14:creationId xmlns:p14="http://schemas.microsoft.com/office/powerpoint/2010/main" val="575218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31360"/>
            <a:ext cx="11694615" cy="900000"/>
          </a:xfrm>
        </p:spPr>
        <p:txBody>
          <a:bodyPr anchor="t" anchorCtr="0">
            <a:noAutofit/>
          </a:bodyPr>
          <a:lstStyle/>
          <a:p>
            <a:r>
              <a:rPr lang="en-GB" sz="1600"/>
              <a:t>Pupils confide more in their parents/carer (54%) than any other person. 35% confide in teachers or other adults at school. Young carers are the most likely to not tell anyone (34% v 21% avg).</a:t>
            </a:r>
          </a:p>
        </p:txBody>
      </p:sp>
      <p:graphicFrame>
        <p:nvGraphicFramePr>
          <p:cNvPr id="8" name="Content Placeholder 6"/>
          <p:cNvGraphicFramePr>
            <a:graphicFrameLocks/>
          </p:cNvGraphicFramePr>
          <p:nvPr>
            <p:extLst>
              <p:ext uri="{D42A27DB-BD31-4B8C-83A1-F6EECF244321}">
                <p14:modId xmlns:p14="http://schemas.microsoft.com/office/powerpoint/2010/main" val="2729877469"/>
              </p:ext>
            </p:extLst>
          </p:nvPr>
        </p:nvGraphicFramePr>
        <p:xfrm>
          <a:off x="183600" y="835199"/>
          <a:ext cx="4718922" cy="42517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600" y="6368627"/>
            <a:ext cx="9491446"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Who did you tell about it? </a:t>
            </a:r>
          </a:p>
          <a:p>
            <a:r>
              <a:rPr lang="en-GB" sz="1000" i="1">
                <a:solidFill>
                  <a:srgbClr val="002060"/>
                </a:solidFill>
                <a:latin typeface="Calibri" panose="020F0502020204030204" pitchFamily="34" charset="0"/>
              </a:rPr>
              <a:t>Base: All those experiencing being bullied, 2023 n=1,195, 2024 n=1,246, 2025 n=1,070.</a:t>
            </a:r>
          </a:p>
        </p:txBody>
      </p:sp>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2880434708"/>
              </p:ext>
            </p:extLst>
          </p:nvPr>
        </p:nvGraphicFramePr>
        <p:xfrm>
          <a:off x="5218611" y="1036673"/>
          <a:ext cx="6414585" cy="2345464"/>
        </p:xfrm>
        <a:graphic>
          <a:graphicData uri="http://schemas.openxmlformats.org/drawingml/2006/table">
            <a:tbl>
              <a:tblPr firstRow="1" bandRow="1">
                <a:tableStyleId>{5940675A-B579-460E-94D1-54222C63F5DA}</a:tableStyleId>
              </a:tblPr>
              <a:tblGrid>
                <a:gridCol w="1782478">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25058">
                  <a:extLst>
                    <a:ext uri="{9D8B030D-6E8A-4147-A177-3AD203B41FA5}">
                      <a16:colId xmlns:a16="http://schemas.microsoft.com/office/drawing/2014/main" val="20002"/>
                    </a:ext>
                  </a:extLst>
                </a:gridCol>
                <a:gridCol w="772017">
                  <a:extLst>
                    <a:ext uri="{9D8B030D-6E8A-4147-A177-3AD203B41FA5}">
                      <a16:colId xmlns:a16="http://schemas.microsoft.com/office/drawing/2014/main" val="20003"/>
                    </a:ext>
                  </a:extLst>
                </a:gridCol>
                <a:gridCol w="772017">
                  <a:extLst>
                    <a:ext uri="{9D8B030D-6E8A-4147-A177-3AD203B41FA5}">
                      <a16:colId xmlns:a16="http://schemas.microsoft.com/office/drawing/2014/main" val="20004"/>
                    </a:ext>
                  </a:extLst>
                </a:gridCol>
                <a:gridCol w="772017">
                  <a:extLst>
                    <a:ext uri="{9D8B030D-6E8A-4147-A177-3AD203B41FA5}">
                      <a16:colId xmlns:a16="http://schemas.microsoft.com/office/drawing/2014/main" val="20005"/>
                    </a:ext>
                  </a:extLst>
                </a:gridCol>
                <a:gridCol w="772017">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My mum,</a:t>
                      </a:r>
                      <a:r>
                        <a:rPr lang="en-GB" sz="1100" baseline="0">
                          <a:solidFill>
                            <a:schemeClr val="tx1">
                              <a:lumMod val="75000"/>
                              <a:lumOff val="25000"/>
                            </a:schemeClr>
                          </a:solidFill>
                        </a:rPr>
                        <a:t> dad or carer</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Teacher/adult</a:t>
                      </a:r>
                      <a:r>
                        <a:rPr lang="en-GB" sz="1100" baseline="0">
                          <a:solidFill>
                            <a:schemeClr val="tx1">
                              <a:lumMod val="75000"/>
                              <a:lumOff val="25000"/>
                            </a:schemeClr>
                          </a:solidFill>
                        </a:rPr>
                        <a:t> at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8090525"/>
              </p:ext>
            </p:extLst>
          </p:nvPr>
        </p:nvGraphicFramePr>
        <p:xfrm>
          <a:off x="5218610" y="3533154"/>
          <a:ext cx="6414587" cy="2513104"/>
        </p:xfrm>
        <a:graphic>
          <a:graphicData uri="http://schemas.openxmlformats.org/drawingml/2006/table">
            <a:tbl>
              <a:tblPr firstRow="1" bandRow="1">
                <a:tableStyleId>{5940675A-B579-460E-94D1-54222C63F5DA}</a:tableStyleId>
              </a:tblPr>
              <a:tblGrid>
                <a:gridCol w="1771767">
                  <a:extLst>
                    <a:ext uri="{9D8B030D-6E8A-4147-A177-3AD203B41FA5}">
                      <a16:colId xmlns:a16="http://schemas.microsoft.com/office/drawing/2014/main" val="20000"/>
                    </a:ext>
                  </a:extLst>
                </a:gridCol>
                <a:gridCol w="814060">
                  <a:extLst>
                    <a:ext uri="{9D8B030D-6E8A-4147-A177-3AD203B41FA5}">
                      <a16:colId xmlns:a16="http://schemas.microsoft.com/office/drawing/2014/main" val="20001"/>
                    </a:ext>
                  </a:extLst>
                </a:gridCol>
                <a:gridCol w="774055">
                  <a:extLst>
                    <a:ext uri="{9D8B030D-6E8A-4147-A177-3AD203B41FA5}">
                      <a16:colId xmlns:a16="http://schemas.microsoft.com/office/drawing/2014/main" val="20002"/>
                    </a:ext>
                  </a:extLst>
                </a:gridCol>
                <a:gridCol w="704629">
                  <a:extLst>
                    <a:ext uri="{9D8B030D-6E8A-4147-A177-3AD203B41FA5}">
                      <a16:colId xmlns:a16="http://schemas.microsoft.com/office/drawing/2014/main" val="20003"/>
                    </a:ext>
                  </a:extLst>
                </a:gridCol>
                <a:gridCol w="829844">
                  <a:extLst>
                    <a:ext uri="{9D8B030D-6E8A-4147-A177-3AD203B41FA5}">
                      <a16:colId xmlns:a16="http://schemas.microsoft.com/office/drawing/2014/main" val="20004"/>
                    </a:ext>
                  </a:extLst>
                </a:gridCol>
                <a:gridCol w="804309">
                  <a:extLst>
                    <a:ext uri="{9D8B030D-6E8A-4147-A177-3AD203B41FA5}">
                      <a16:colId xmlns:a16="http://schemas.microsoft.com/office/drawing/2014/main" val="20005"/>
                    </a:ext>
                  </a:extLst>
                </a:gridCol>
                <a:gridCol w="715923">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My mum,</a:t>
                      </a:r>
                      <a:r>
                        <a:rPr lang="en-GB" sz="1100" baseline="0">
                          <a:solidFill>
                            <a:schemeClr val="tx1">
                              <a:lumMod val="75000"/>
                              <a:lumOff val="25000"/>
                            </a:schemeClr>
                          </a:solidFill>
                        </a:rPr>
                        <a:t> dad or carer</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Teacher/adult</a:t>
                      </a:r>
                      <a:r>
                        <a:rPr lang="en-GB" sz="1100" baseline="0">
                          <a:solidFill>
                            <a:schemeClr val="tx1">
                              <a:lumMod val="75000"/>
                              <a:lumOff val="25000"/>
                            </a:schemeClr>
                          </a:solidFill>
                        </a:rPr>
                        <a:t> at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kern="120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7668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cs typeface="DINPro" panose="020B0504020101020102" pitchFamily="34" charset="0"/>
              </a:rPr>
              <a:t>Q: Did the problem stop after you told someone?</a:t>
            </a:r>
            <a:endParaRPr lang="en-US" sz="1000">
              <a:solidFill>
                <a:srgbClr val="002060"/>
              </a:solidFill>
              <a:latin typeface="Calibri" panose="020F0502020204030204" pitchFamily="34" charset="0"/>
              <a:cs typeface="DINPro" panose="020B0504020101020102" pitchFamily="34" charset="0"/>
            </a:endParaRPr>
          </a:p>
          <a:p>
            <a:r>
              <a:rPr lang="en-GB" sz="1000" i="1">
                <a:solidFill>
                  <a:srgbClr val="002060"/>
                </a:solidFill>
                <a:latin typeface="Calibri" panose="020F0502020204030204" pitchFamily="34" charset="0"/>
                <a:cs typeface="DINPro" panose="020B0504020101020102" pitchFamily="34" charset="0"/>
              </a:rPr>
              <a:t>Base: All those having told someone about being bullied, 2023 n=926, 2024 n=979, 2025 n=845. </a:t>
            </a:r>
            <a:endParaRPr lang="en-US" sz="1000" i="1">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6" y="180000"/>
            <a:ext cx="11450183" cy="900000"/>
          </a:xfrm>
        </p:spPr>
        <p:txBody>
          <a:bodyPr anchor="t" anchorCtr="0">
            <a:normAutofit/>
          </a:bodyPr>
          <a:lstStyle/>
          <a:p>
            <a:r>
              <a:rPr lang="en-GB" sz="1600" dirty="0"/>
              <a:t>45% of pupils found the bullying problem stopped after they told someone about it with boys the group most likely to think so (48%).</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660300075"/>
              </p:ext>
            </p:extLst>
          </p:nvPr>
        </p:nvGraphicFramePr>
        <p:xfrm>
          <a:off x="5350935" y="1245373"/>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845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93304492"/>
              </p:ext>
            </p:extLst>
          </p:nvPr>
        </p:nvGraphicFramePr>
        <p:xfrm>
          <a:off x="5350935" y="3321478"/>
          <a:ext cx="6282265" cy="209818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2805">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710956">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Chart 8">
            <a:extLst>
              <a:ext uri="{FF2B5EF4-FFF2-40B4-BE49-F238E27FC236}">
                <a16:creationId xmlns:a16="http://schemas.microsoft.com/office/drawing/2014/main" id="{1DD74408-A575-45D1-A0B4-89E37095C01D}"/>
              </a:ext>
            </a:extLst>
          </p:cNvPr>
          <p:cNvGraphicFramePr/>
          <p:nvPr>
            <p:extLst>
              <p:ext uri="{D42A27DB-BD31-4B8C-83A1-F6EECF244321}">
                <p14:modId xmlns:p14="http://schemas.microsoft.com/office/powerpoint/2010/main" val="2436173692"/>
              </p:ext>
            </p:extLst>
          </p:nvPr>
        </p:nvGraphicFramePr>
        <p:xfrm>
          <a:off x="-100507" y="930385"/>
          <a:ext cx="5233524" cy="4329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913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Have you deliberately upset or hurt someone else at school in the last 12 months? </a:t>
            </a:r>
          </a:p>
          <a:p>
            <a:r>
              <a:rPr lang="en-GB" sz="1000" i="1">
                <a:solidFill>
                  <a:srgbClr val="002060"/>
                </a:solidFill>
                <a:latin typeface="Calibri" panose="020F0502020204030204" pitchFamily="34" charset="0"/>
              </a:rPr>
              <a:t>Base: All valid respondents, 2023 n=2,453, 2024 n=2,640, 2025 n=2,404. </a:t>
            </a:r>
            <a:endParaRPr lang="en-US" sz="1000" i="1">
              <a:solidFill>
                <a:srgbClr val="002060"/>
              </a:solidFill>
              <a:latin typeface="Calibri" panose="020F0502020204030204" pitchFamily="34" charset="0"/>
            </a:endParaRPr>
          </a:p>
        </p:txBody>
      </p:sp>
      <p:sp>
        <p:nvSpPr>
          <p:cNvPr id="7" name="Title 1"/>
          <p:cNvSpPr>
            <a:spLocks noGrp="1"/>
          </p:cNvSpPr>
          <p:nvPr>
            <p:ph type="title"/>
          </p:nvPr>
        </p:nvSpPr>
        <p:spPr>
          <a:xfrm>
            <a:off x="183599" y="180000"/>
            <a:ext cx="11632579" cy="900000"/>
          </a:xfrm>
        </p:spPr>
        <p:txBody>
          <a:bodyPr anchor="t" anchorCtr="0">
            <a:normAutofit/>
          </a:bodyPr>
          <a:lstStyle/>
          <a:p>
            <a:r>
              <a:rPr lang="en-GB" sz="1600"/>
              <a:t>Young carers and SEN pupils are more likely than any other group to say they have deliberately hurt someone else at school in the last 12 months. Boys are much more likely than girls to say they have deliberately hurt someone (23% vs. 12%).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1391355364"/>
              </p:ext>
            </p:extLst>
          </p:nvPr>
        </p:nvGraphicFramePr>
        <p:xfrm>
          <a:off x="5350935" y="1254467"/>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62394303"/>
              </p:ext>
            </p:extLst>
          </p:nvPr>
        </p:nvGraphicFramePr>
        <p:xfrm>
          <a:off x="5350935" y="3315964"/>
          <a:ext cx="6282265" cy="209818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2">
                  <a:extLst>
                    <a:ext uri="{9D8B030D-6E8A-4147-A177-3AD203B41FA5}">
                      <a16:colId xmlns:a16="http://schemas.microsoft.com/office/drawing/2014/main" val="20006"/>
                    </a:ext>
                  </a:extLst>
                </a:gridCol>
              </a:tblGrid>
              <a:tr h="28023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Chart 9">
            <a:extLst>
              <a:ext uri="{FF2B5EF4-FFF2-40B4-BE49-F238E27FC236}">
                <a16:creationId xmlns:a16="http://schemas.microsoft.com/office/drawing/2014/main" id="{86BB3832-3570-4C6A-A253-BEBA9AF2FE9D}"/>
              </a:ext>
            </a:extLst>
          </p:cNvPr>
          <p:cNvGraphicFramePr/>
          <p:nvPr>
            <p:extLst>
              <p:ext uri="{D42A27DB-BD31-4B8C-83A1-F6EECF244321}">
                <p14:modId xmlns:p14="http://schemas.microsoft.com/office/powerpoint/2010/main" val="2555556482"/>
              </p:ext>
            </p:extLst>
          </p:nvPr>
        </p:nvGraphicFramePr>
        <p:xfrm>
          <a:off x="-74130" y="1089096"/>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279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feel able to share your ideas about how to make things better for people at school?</a:t>
            </a:r>
          </a:p>
          <a:p>
            <a:r>
              <a:rPr lang="en-GB" sz="1000" i="1">
                <a:solidFill>
                  <a:srgbClr val="002060"/>
                </a:solidFill>
                <a:latin typeface="Calibri" panose="020F0502020204030204" pitchFamily="34" charset="0"/>
              </a:rPr>
              <a:t>Base: All valid respondents, 2023 n=2,453, 2024 n=2,640, 2025 n=2,404.</a:t>
            </a:r>
            <a:endParaRPr lang="en-US" sz="1000" i="1">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a:t>72% of pupils overall feel able to share ideas on how to make things better at school. Young carers are the group least likely to say they feel able to share their ideas (38% answered no).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1987240401"/>
              </p:ext>
            </p:extLst>
          </p:nvPr>
        </p:nvGraphicFramePr>
        <p:xfrm>
          <a:off x="5350935" y="1385027"/>
          <a:ext cx="6282265" cy="15156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74633534"/>
              </p:ext>
            </p:extLst>
          </p:nvPr>
        </p:nvGraphicFramePr>
        <p:xfrm>
          <a:off x="5333844" y="3047446"/>
          <a:ext cx="6282265" cy="168327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46A6BCFE-DDD7-4907-9228-0C643C047674}"/>
              </a:ext>
            </a:extLst>
          </p:cNvPr>
          <p:cNvGraphicFramePr/>
          <p:nvPr>
            <p:extLst>
              <p:ext uri="{D42A27DB-BD31-4B8C-83A1-F6EECF244321}">
                <p14:modId xmlns:p14="http://schemas.microsoft.com/office/powerpoint/2010/main" val="2123259403"/>
              </p:ext>
            </p:extLst>
          </p:nvPr>
        </p:nvGraphicFramePr>
        <p:xfrm>
          <a:off x="-100507" y="1080000"/>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5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(4) - CYPP key indicators</a:t>
            </a:r>
          </a:p>
        </p:txBody>
      </p:sp>
      <p:sp>
        <p:nvSpPr>
          <p:cNvPr id="4" name="Content Placeholder 2"/>
          <p:cNvSpPr txBox="1">
            <a:spLocks/>
          </p:cNvSpPr>
          <p:nvPr/>
        </p:nvSpPr>
        <p:spPr>
          <a:xfrm>
            <a:off x="5800474" y="903568"/>
            <a:ext cx="4775200" cy="218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a:latin typeface="+mn-lt"/>
              </a:rPr>
              <a:t>CYPP-5: </a:t>
            </a:r>
            <a:r>
              <a:rPr lang="en-GB" sz="1600" b="1">
                <a:latin typeface="+mn-lt"/>
              </a:rPr>
              <a:t>If I don’t succeed at something…? </a:t>
            </a:r>
          </a:p>
          <a:p>
            <a:pPr marL="0" indent="0">
              <a:lnSpc>
                <a:spcPct val="100000"/>
              </a:lnSpc>
              <a:spcBef>
                <a:spcPts val="600"/>
              </a:spcBef>
              <a:spcAft>
                <a:spcPts val="600"/>
              </a:spcAft>
              <a:buNone/>
            </a:pPr>
            <a:r>
              <a:rPr lang="en-GB" sz="1400">
                <a:solidFill>
                  <a:srgbClr val="404040"/>
                </a:solidFill>
                <a:latin typeface="+mn-lt"/>
              </a:rPr>
              <a:t>68% of pupils are likely to keep persisting when they don’t succeed at something, similar to last year.</a:t>
            </a:r>
          </a:p>
          <a:p>
            <a:pPr marL="0" indent="0">
              <a:lnSpc>
                <a:spcPct val="100000"/>
              </a:lnSpc>
              <a:spcBef>
                <a:spcPts val="600"/>
              </a:spcBef>
              <a:spcAft>
                <a:spcPts val="600"/>
              </a:spcAft>
              <a:buNone/>
            </a:pPr>
            <a:r>
              <a:rPr lang="en-GB" sz="1400">
                <a:solidFill>
                  <a:srgbClr val="404040"/>
                </a:solidFill>
                <a:latin typeface="+mn-lt"/>
              </a:rPr>
              <a:t>Young carers are most likely to give up when they don’t succeed (29% compared to 14% overall). Young carers are also the most likely to blame someone else (15% compared to 4% overall). (See slides 75 - 77 for more details).</a:t>
            </a:r>
          </a:p>
        </p:txBody>
      </p:sp>
      <p:graphicFrame>
        <p:nvGraphicFramePr>
          <p:cNvPr id="5" name="Chart 4"/>
          <p:cNvGraphicFramePr/>
          <p:nvPr>
            <p:extLst>
              <p:ext uri="{D42A27DB-BD31-4B8C-83A1-F6EECF244321}">
                <p14:modId xmlns:p14="http://schemas.microsoft.com/office/powerpoint/2010/main" val="241670377"/>
              </p:ext>
            </p:extLst>
          </p:nvPr>
        </p:nvGraphicFramePr>
        <p:xfrm>
          <a:off x="183600" y="835199"/>
          <a:ext cx="5294145" cy="30753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93091"/>
            <a:ext cx="9561870" cy="246221"/>
          </a:xfrm>
          <a:prstGeom prst="rect">
            <a:avLst/>
          </a:prstGeom>
          <a:noFill/>
        </p:spPr>
        <p:txBody>
          <a:bodyPr wrap="square" rtlCol="0" anchor="b" anchorCtr="0">
            <a:spAutoFit/>
          </a:bodyPr>
          <a:lstStyle/>
          <a:p>
            <a:r>
              <a:rPr lang="en-GB" sz="1000" i="1">
                <a:solidFill>
                  <a:srgbClr val="002060"/>
                </a:solidFill>
              </a:rPr>
              <a:t>Base: All valid respondents, 2023 n=2,453, 2024 n=2,640, 2025 n=2,404.</a:t>
            </a:r>
          </a:p>
        </p:txBody>
      </p:sp>
      <p:sp>
        <p:nvSpPr>
          <p:cNvPr id="11" name="Content Placeholder 2"/>
          <p:cNvSpPr txBox="1">
            <a:spLocks/>
          </p:cNvSpPr>
          <p:nvPr/>
        </p:nvSpPr>
        <p:spPr>
          <a:xfrm>
            <a:off x="560518" y="3668150"/>
            <a:ext cx="5294145" cy="2508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400">
              <a:latin typeface="+mn-lt"/>
            </a:endParaRPr>
          </a:p>
          <a:p>
            <a:pPr marL="0" indent="0">
              <a:lnSpc>
                <a:spcPct val="100000"/>
              </a:lnSpc>
              <a:spcBef>
                <a:spcPts val="600"/>
              </a:spcBef>
              <a:spcAft>
                <a:spcPts val="600"/>
              </a:spcAft>
              <a:buFont typeface="Arial" panose="020B0604020202020204" pitchFamily="34" charset="0"/>
              <a:buNone/>
            </a:pPr>
            <a:r>
              <a:rPr lang="en-GB" sz="1600" i="1">
                <a:latin typeface="+mn-lt"/>
              </a:rPr>
              <a:t>CYPP-4 &amp; 5: </a:t>
            </a:r>
            <a:r>
              <a:rPr lang="en-GB" sz="1600" b="1">
                <a:latin typeface="+mn-lt"/>
              </a:rPr>
              <a:t>Resilience scores</a:t>
            </a:r>
          </a:p>
          <a:p>
            <a:pPr marL="0" indent="0">
              <a:lnSpc>
                <a:spcPct val="100000"/>
              </a:lnSpc>
              <a:spcBef>
                <a:spcPts val="600"/>
              </a:spcBef>
              <a:spcAft>
                <a:spcPts val="600"/>
              </a:spcAft>
              <a:buNone/>
            </a:pPr>
            <a:r>
              <a:rPr lang="en-GB" sz="1400">
                <a:solidFill>
                  <a:schemeClr val="tx1">
                    <a:lumMod val="75000"/>
                    <a:lumOff val="25000"/>
                  </a:schemeClr>
                </a:solidFill>
                <a:latin typeface="+mn-lt"/>
              </a:rPr>
              <a:t>Resilience scores overall are similar to 2024, however there is a slight shift with ‘high’ increasing (31% compared to 30% in 2024) and a slight decrease in ‘med-low’ and ‘low’ (21% and 23% compared to 22% and 24% in 2024).</a:t>
            </a:r>
          </a:p>
          <a:p>
            <a:pPr marL="0" indent="0">
              <a:lnSpc>
                <a:spcPct val="100000"/>
              </a:lnSpc>
              <a:spcBef>
                <a:spcPts val="600"/>
              </a:spcBef>
              <a:spcAft>
                <a:spcPts val="600"/>
              </a:spcAft>
              <a:buNone/>
            </a:pPr>
            <a:r>
              <a:rPr lang="en-GB" sz="1400">
                <a:solidFill>
                  <a:schemeClr val="tx1">
                    <a:lumMod val="75000"/>
                    <a:lumOff val="25000"/>
                  </a:schemeClr>
                </a:solidFill>
                <a:latin typeface="+mn-lt"/>
              </a:rPr>
              <a:t>Over half of pupils (56%) score from med/high-high (23+). Year 4 had a higher resilience score from med/high-high (23+) at 60% compared to 51% of Year 6. (See slide 78 for more details).</a:t>
            </a:r>
            <a:endParaRPr lang="en-GB" sz="1400">
              <a:solidFill>
                <a:schemeClr val="tx1">
                  <a:lumMod val="75000"/>
                  <a:lumOff val="25000"/>
                </a:schemeClr>
              </a:solidFill>
              <a:highlight>
                <a:srgbClr val="FFFF00"/>
              </a:highlight>
              <a:latin typeface="+mn-lt"/>
            </a:endParaRPr>
          </a:p>
        </p:txBody>
      </p:sp>
      <p:graphicFrame>
        <p:nvGraphicFramePr>
          <p:cNvPr id="13" name="Content Placeholder 6">
            <a:extLst>
              <a:ext uri="{FF2B5EF4-FFF2-40B4-BE49-F238E27FC236}">
                <a16:creationId xmlns:a16="http://schemas.microsoft.com/office/drawing/2014/main" id="{93EFA552-74B4-497F-9997-716DC902158B}"/>
              </a:ext>
            </a:extLst>
          </p:cNvPr>
          <p:cNvGraphicFramePr>
            <a:graphicFrameLocks noGrp="1"/>
          </p:cNvGraphicFramePr>
          <p:nvPr>
            <p:ph idx="1"/>
            <p:extLst>
              <p:ext uri="{D42A27DB-BD31-4B8C-83A1-F6EECF244321}">
                <p14:modId xmlns:p14="http://schemas.microsoft.com/office/powerpoint/2010/main" val="3849049126"/>
              </p:ext>
            </p:extLst>
          </p:nvPr>
        </p:nvGraphicFramePr>
        <p:xfrm>
          <a:off x="6231581" y="3888573"/>
          <a:ext cx="4344093" cy="2431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39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Emotional wellbeing:</a:t>
            </a:r>
          </a:p>
          <a:p>
            <a:r>
              <a:rPr lang="en-GB">
                <a:latin typeface="Calibri" panose="020F0502020204030204" pitchFamily="34" charset="0"/>
                <a:cs typeface="DINPro" panose="020B0504020101020102" pitchFamily="34" charset="0"/>
              </a:rPr>
              <a:t>Happiness, ideas, coping with challenges and worries</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38068755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83018" y="227625"/>
            <a:ext cx="11570435" cy="900000"/>
          </a:xfrm>
        </p:spPr>
        <p:txBody>
          <a:bodyPr anchor="t" anchorCtr="0">
            <a:normAutofit/>
          </a:bodyPr>
          <a:lstStyle/>
          <a:p>
            <a:r>
              <a:rPr lang="en-GB" sz="1600"/>
              <a:t>Overall, 73% of pupils are ‘happy’ or ‘very happy’ with their life at the moment, which is an increase of 5 percentage points on last year. Those notably lower are Young carers (60%) and SEN pupils (65%). </a:t>
            </a:r>
          </a:p>
        </p:txBody>
      </p:sp>
      <p:graphicFrame>
        <p:nvGraphicFramePr>
          <p:cNvPr id="12" name="Chart 11"/>
          <p:cNvGraphicFramePr/>
          <p:nvPr>
            <p:extLst>
              <p:ext uri="{D42A27DB-BD31-4B8C-83A1-F6EECF244321}">
                <p14:modId xmlns:p14="http://schemas.microsoft.com/office/powerpoint/2010/main" val="815535448"/>
              </p:ext>
            </p:extLst>
          </p:nvPr>
        </p:nvGraphicFramePr>
        <p:xfrm>
          <a:off x="183600" y="835200"/>
          <a:ext cx="5329645" cy="44677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8"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In general, how happy do you feel with your life at the moment?</a:t>
            </a:r>
          </a:p>
          <a:p>
            <a:r>
              <a:rPr lang="en-GB" sz="1000" i="1">
                <a:solidFill>
                  <a:srgbClr val="002060"/>
                </a:solidFill>
                <a:latin typeface="Calibri" panose="020F0502020204030204" pitchFamily="34" charset="0"/>
              </a:rPr>
              <a:t>Base: All valid respondents, 2023 n=2,453, 2024 n=2,640, 2025 n=2,404. </a:t>
            </a:r>
            <a:endParaRPr lang="en-US" sz="1000" i="1">
              <a:solidFill>
                <a:srgbClr val="002060"/>
              </a:solidFill>
              <a:latin typeface="Calibri" panose="020F0502020204030204" pitchFamily="34" charset="0"/>
            </a:endParaRP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4276804025"/>
              </p:ext>
            </p:extLst>
          </p:nvPr>
        </p:nvGraphicFramePr>
        <p:xfrm>
          <a:off x="5210065" y="1334405"/>
          <a:ext cx="6423133" cy="1930548"/>
        </p:xfrm>
        <a:graphic>
          <a:graphicData uri="http://schemas.openxmlformats.org/drawingml/2006/table">
            <a:tbl>
              <a:tblPr firstRow="1" bandRow="1">
                <a:tableStyleId>{5940675A-B579-460E-94D1-54222C63F5DA}</a:tableStyleId>
              </a:tblPr>
              <a:tblGrid>
                <a:gridCol w="1784853">
                  <a:extLst>
                    <a:ext uri="{9D8B030D-6E8A-4147-A177-3AD203B41FA5}">
                      <a16:colId xmlns:a16="http://schemas.microsoft.com/office/drawing/2014/main" val="20000"/>
                    </a:ext>
                  </a:extLst>
                </a:gridCol>
                <a:gridCol w="820072">
                  <a:extLst>
                    <a:ext uri="{9D8B030D-6E8A-4147-A177-3AD203B41FA5}">
                      <a16:colId xmlns:a16="http://schemas.microsoft.com/office/drawing/2014/main" val="20001"/>
                    </a:ext>
                  </a:extLst>
                </a:gridCol>
                <a:gridCol w="726024">
                  <a:extLst>
                    <a:ext uri="{9D8B030D-6E8A-4147-A177-3AD203B41FA5}">
                      <a16:colId xmlns:a16="http://schemas.microsoft.com/office/drawing/2014/main" val="20002"/>
                    </a:ext>
                  </a:extLst>
                </a:gridCol>
                <a:gridCol w="773046">
                  <a:extLst>
                    <a:ext uri="{9D8B030D-6E8A-4147-A177-3AD203B41FA5}">
                      <a16:colId xmlns:a16="http://schemas.microsoft.com/office/drawing/2014/main" val="20003"/>
                    </a:ext>
                  </a:extLst>
                </a:gridCol>
                <a:gridCol w="773046">
                  <a:extLst>
                    <a:ext uri="{9D8B030D-6E8A-4147-A177-3AD203B41FA5}">
                      <a16:colId xmlns:a16="http://schemas.microsoft.com/office/drawing/2014/main" val="20004"/>
                    </a:ext>
                  </a:extLst>
                </a:gridCol>
                <a:gridCol w="773046">
                  <a:extLst>
                    <a:ext uri="{9D8B030D-6E8A-4147-A177-3AD203B41FA5}">
                      <a16:colId xmlns:a16="http://schemas.microsoft.com/office/drawing/2014/main" val="20005"/>
                    </a:ext>
                  </a:extLst>
                </a:gridCol>
                <a:gridCol w="773046">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Very</a:t>
                      </a:r>
                      <a:r>
                        <a:rPr lang="en-GB" sz="1100" baseline="0">
                          <a:solidFill>
                            <a:schemeClr val="tx1">
                              <a:lumMod val="75000"/>
                              <a:lumOff val="25000"/>
                            </a:schemeClr>
                          </a:solidFill>
                        </a:rPr>
                        <a:t> happy / happy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Not</a:t>
                      </a:r>
                      <a:r>
                        <a:rPr lang="en-GB" sz="1100" baseline="0">
                          <a:solidFill>
                            <a:schemeClr val="tx1">
                              <a:lumMod val="75000"/>
                              <a:lumOff val="25000"/>
                            </a:schemeClr>
                          </a:solidFill>
                        </a:rPr>
                        <a:t> / not at all happy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23175536"/>
              </p:ext>
            </p:extLst>
          </p:nvPr>
        </p:nvGraphicFramePr>
        <p:xfrm>
          <a:off x="5218611" y="3484514"/>
          <a:ext cx="6414588" cy="2098188"/>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78735">
                  <a:extLst>
                    <a:ext uri="{9D8B030D-6E8A-4147-A177-3AD203B41FA5}">
                      <a16:colId xmlns:a16="http://schemas.microsoft.com/office/drawing/2014/main" val="20002"/>
                    </a:ext>
                  </a:extLst>
                </a:gridCol>
                <a:gridCol w="708889">
                  <a:extLst>
                    <a:ext uri="{9D8B030D-6E8A-4147-A177-3AD203B41FA5}">
                      <a16:colId xmlns:a16="http://schemas.microsoft.com/office/drawing/2014/main" val="20003"/>
                    </a:ext>
                  </a:extLst>
                </a:gridCol>
                <a:gridCol w="834861">
                  <a:extLst>
                    <a:ext uri="{9D8B030D-6E8A-4147-A177-3AD203B41FA5}">
                      <a16:colId xmlns:a16="http://schemas.microsoft.com/office/drawing/2014/main" val="20004"/>
                    </a:ext>
                  </a:extLst>
                </a:gridCol>
                <a:gridCol w="800280">
                  <a:extLst>
                    <a:ext uri="{9D8B030D-6E8A-4147-A177-3AD203B41FA5}">
                      <a16:colId xmlns:a16="http://schemas.microsoft.com/office/drawing/2014/main" val="20005"/>
                    </a:ext>
                  </a:extLst>
                </a:gridCol>
                <a:gridCol w="690363">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Very</a:t>
                      </a:r>
                      <a:r>
                        <a:rPr lang="en-GB" sz="1100" baseline="0">
                          <a:solidFill>
                            <a:schemeClr val="tx1">
                              <a:lumMod val="75000"/>
                              <a:lumOff val="25000"/>
                            </a:schemeClr>
                          </a:solidFill>
                        </a:rPr>
                        <a:t> happy / happy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Not</a:t>
                      </a:r>
                      <a:r>
                        <a:rPr lang="en-GB" sz="1100" baseline="0">
                          <a:solidFill>
                            <a:schemeClr val="tx1">
                              <a:lumMod val="75000"/>
                              <a:lumOff val="25000"/>
                            </a:schemeClr>
                          </a:solidFill>
                        </a:rPr>
                        <a:t> / not at all happy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6787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20029"/>
            <a:ext cx="11636087" cy="988057"/>
          </a:xfrm>
        </p:spPr>
        <p:txBody>
          <a:bodyPr vert="horz" lIns="91440" tIns="45720" rIns="91440" bIns="45720" rtlCol="0" anchor="t" anchorCtr="0">
            <a:normAutofit/>
          </a:bodyPr>
          <a:lstStyle/>
          <a:p>
            <a:r>
              <a:rPr lang="en-GB" sz="1600"/>
              <a:t>Exams and tests are still the main cause for pupil worries (29%) and this has decreased this year. Concerns about schoolwork has decreased to 19% (23% for the last two years), concerns about ‘things you see or hear in the news’ has increased this year (from 11% to 16%).</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722796339"/>
              </p:ext>
            </p:extLst>
          </p:nvPr>
        </p:nvGraphicFramePr>
        <p:xfrm>
          <a:off x="183600" y="688259"/>
          <a:ext cx="10801071" cy="56682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214512"/>
            <a:ext cx="10227733" cy="553998"/>
          </a:xfrm>
          <a:prstGeom prst="rect">
            <a:avLst/>
          </a:prstGeom>
          <a:noFill/>
        </p:spPr>
        <p:txBody>
          <a:bodyPr wrap="square" rtlCol="0" anchor="b" anchorCtr="0">
            <a:spAutoFit/>
          </a:bodyPr>
          <a:lstStyle/>
          <a:p>
            <a:r>
              <a:rPr lang="en-GB" sz="1000">
                <a:solidFill>
                  <a:srgbClr val="002060"/>
                </a:solidFill>
              </a:rPr>
              <a:t>Q: What sort of things do you sometimes worry about? (Tick three)</a:t>
            </a:r>
          </a:p>
          <a:p>
            <a:r>
              <a:rPr lang="en-GB" sz="1000" i="1">
                <a:solidFill>
                  <a:srgbClr val="002060"/>
                </a:solidFill>
              </a:rPr>
              <a:t>Base: All valid respondents, 2023 n=2,453, 2024 n=2,640, 2025 n=2,404. </a:t>
            </a:r>
          </a:p>
          <a:p>
            <a:r>
              <a:rPr lang="en-GB" sz="1000" i="1">
                <a:solidFill>
                  <a:srgbClr val="002060"/>
                </a:solidFill>
              </a:rPr>
              <a:t>Please note: ‘Things your see or hear in the news’ has been introduced in 2021.</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a:t>
            </a:r>
          </a:p>
        </p:txBody>
      </p:sp>
    </p:spTree>
    <p:extLst>
      <p:ext uri="{BB962C8B-B14F-4D97-AF65-F5344CB8AC3E}">
        <p14:creationId xmlns:p14="http://schemas.microsoft.com/office/powerpoint/2010/main" val="1064936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28630"/>
            <a:ext cx="11633842" cy="900000"/>
          </a:xfrm>
        </p:spPr>
        <p:txBody>
          <a:bodyPr vert="horz" lIns="91440" tIns="45720" rIns="91440" bIns="45720" rtlCol="0" anchor="t">
            <a:noAutofit/>
          </a:bodyPr>
          <a:lstStyle/>
          <a:p>
            <a:r>
              <a:rPr lang="en-GB" sz="1600"/>
              <a:t>Year 6 (26%) worry about the way they look more than any other group, and girls feel this more than boys. Yong carers are the group most likely to worry about family problems. Boys are the group most likely to not worry about anything.</a:t>
            </a:r>
          </a:p>
        </p:txBody>
      </p:sp>
      <p:sp>
        <p:nvSpPr>
          <p:cNvPr id="7" name="TextBox 6"/>
          <p:cNvSpPr txBox="1"/>
          <p:nvPr/>
        </p:nvSpPr>
        <p:spPr>
          <a:xfrm>
            <a:off x="183019"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What sort of things do you sometimes worry about? (Tick three)</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a:t>
            </a:r>
          </a:p>
        </p:txBody>
      </p:sp>
      <p:graphicFrame>
        <p:nvGraphicFramePr>
          <p:cNvPr id="6" name="Table 5"/>
          <p:cNvGraphicFramePr>
            <a:graphicFrameLocks noGrp="1"/>
          </p:cNvGraphicFramePr>
          <p:nvPr>
            <p:extLst>
              <p:ext uri="{D42A27DB-BD31-4B8C-83A1-F6EECF244321}">
                <p14:modId xmlns:p14="http://schemas.microsoft.com/office/powerpoint/2010/main" val="1174321447"/>
              </p:ext>
            </p:extLst>
          </p:nvPr>
        </p:nvGraphicFramePr>
        <p:xfrm>
          <a:off x="375139" y="863194"/>
          <a:ext cx="11258060" cy="5391689"/>
        </p:xfrm>
        <a:graphic>
          <a:graphicData uri="http://schemas.openxmlformats.org/drawingml/2006/table">
            <a:tbl>
              <a:tblPr firstRow="1" bandRow="1">
                <a:tableStyleId>{5940675A-B579-460E-94D1-54222C63F5DA}</a:tableStyleId>
              </a:tblPr>
              <a:tblGrid>
                <a:gridCol w="2357660">
                  <a:extLst>
                    <a:ext uri="{9D8B030D-6E8A-4147-A177-3AD203B41FA5}">
                      <a16:colId xmlns:a16="http://schemas.microsoft.com/office/drawing/2014/main" val="20000"/>
                    </a:ext>
                  </a:extLst>
                </a:gridCol>
                <a:gridCol w="741700">
                  <a:extLst>
                    <a:ext uri="{9D8B030D-6E8A-4147-A177-3AD203B41FA5}">
                      <a16:colId xmlns:a16="http://schemas.microsoft.com/office/drawing/2014/main" val="20001"/>
                    </a:ext>
                  </a:extLst>
                </a:gridCol>
                <a:gridCol w="741700">
                  <a:extLst>
                    <a:ext uri="{9D8B030D-6E8A-4147-A177-3AD203B41FA5}">
                      <a16:colId xmlns:a16="http://schemas.microsoft.com/office/drawing/2014/main" val="20002"/>
                    </a:ext>
                  </a:extLst>
                </a:gridCol>
                <a:gridCol w="741700">
                  <a:extLst>
                    <a:ext uri="{9D8B030D-6E8A-4147-A177-3AD203B41FA5}">
                      <a16:colId xmlns:a16="http://schemas.microsoft.com/office/drawing/2014/main" val="20003"/>
                    </a:ext>
                  </a:extLst>
                </a:gridCol>
                <a:gridCol w="741700">
                  <a:extLst>
                    <a:ext uri="{9D8B030D-6E8A-4147-A177-3AD203B41FA5}">
                      <a16:colId xmlns:a16="http://schemas.microsoft.com/office/drawing/2014/main" val="20004"/>
                    </a:ext>
                  </a:extLst>
                </a:gridCol>
                <a:gridCol w="741700">
                  <a:extLst>
                    <a:ext uri="{9D8B030D-6E8A-4147-A177-3AD203B41FA5}">
                      <a16:colId xmlns:a16="http://schemas.microsoft.com/office/drawing/2014/main" val="20005"/>
                    </a:ext>
                  </a:extLst>
                </a:gridCol>
                <a:gridCol w="741700">
                  <a:extLst>
                    <a:ext uri="{9D8B030D-6E8A-4147-A177-3AD203B41FA5}">
                      <a16:colId xmlns:a16="http://schemas.microsoft.com/office/drawing/2014/main" val="20006"/>
                    </a:ext>
                  </a:extLst>
                </a:gridCol>
                <a:gridCol w="741700">
                  <a:extLst>
                    <a:ext uri="{9D8B030D-6E8A-4147-A177-3AD203B41FA5}">
                      <a16:colId xmlns:a16="http://schemas.microsoft.com/office/drawing/2014/main" val="20007"/>
                    </a:ext>
                  </a:extLst>
                </a:gridCol>
                <a:gridCol w="741700">
                  <a:extLst>
                    <a:ext uri="{9D8B030D-6E8A-4147-A177-3AD203B41FA5}">
                      <a16:colId xmlns:a16="http://schemas.microsoft.com/office/drawing/2014/main" val="20008"/>
                    </a:ext>
                  </a:extLst>
                </a:gridCol>
                <a:gridCol w="681504">
                  <a:extLst>
                    <a:ext uri="{9D8B030D-6E8A-4147-A177-3AD203B41FA5}">
                      <a16:colId xmlns:a16="http://schemas.microsoft.com/office/drawing/2014/main" val="20009"/>
                    </a:ext>
                  </a:extLst>
                </a:gridCol>
                <a:gridCol w="801896">
                  <a:extLst>
                    <a:ext uri="{9D8B030D-6E8A-4147-A177-3AD203B41FA5}">
                      <a16:colId xmlns:a16="http://schemas.microsoft.com/office/drawing/2014/main" val="20010"/>
                    </a:ext>
                  </a:extLst>
                </a:gridCol>
                <a:gridCol w="741700">
                  <a:extLst>
                    <a:ext uri="{9D8B030D-6E8A-4147-A177-3AD203B41FA5}">
                      <a16:colId xmlns:a16="http://schemas.microsoft.com/office/drawing/2014/main" val="20011"/>
                    </a:ext>
                  </a:extLst>
                </a:gridCol>
                <a:gridCol w="741700">
                  <a:extLst>
                    <a:ext uri="{9D8B030D-6E8A-4147-A177-3AD203B41FA5}">
                      <a16:colId xmlns:a16="http://schemas.microsoft.com/office/drawing/2014/main" val="2974227376"/>
                    </a:ext>
                  </a:extLst>
                </a:gridCol>
              </a:tblGrid>
              <a:tr h="61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16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5165">
                <a:tc>
                  <a:txBody>
                    <a:bodyPr/>
                    <a:lstStyle/>
                    <a:p>
                      <a:r>
                        <a:rPr lang="en-GB" sz="1100">
                          <a:solidFill>
                            <a:schemeClr val="tx1">
                              <a:lumMod val="75000"/>
                              <a:lumOff val="25000"/>
                            </a:schemeClr>
                          </a:solidFill>
                        </a:rPr>
                        <a:t>Exams</a:t>
                      </a:r>
                      <a:r>
                        <a:rPr lang="en-GB" sz="1100" baseline="0">
                          <a:solidFill>
                            <a:schemeClr val="tx1">
                              <a:lumMod val="75000"/>
                              <a:lumOff val="25000"/>
                            </a:schemeClr>
                          </a:solidFill>
                        </a:rPr>
                        <a:t> and tests</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School work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62774755"/>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Problems with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friends 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Things you see or hear in the news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Family problems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Crime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Your physical health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Adult relationships in the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Money problems/family finances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4284272"/>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Relationships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3011857"/>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08267535"/>
                  </a:ext>
                </a:extLst>
              </a:tr>
              <a:tr h="265165">
                <a:tc>
                  <a:txBody>
                    <a:bodyPr/>
                    <a:lstStyle/>
                    <a:p>
                      <a:r>
                        <a:rPr lang="en-GB" sz="1100">
                          <a:solidFill>
                            <a:schemeClr val="tx1">
                              <a:lumMod val="75000"/>
                              <a:lumOff val="25000"/>
                            </a:schemeClr>
                          </a:solidFill>
                        </a:rPr>
                        <a:t>I don’t worry about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34093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062156" cy="900000"/>
          </a:xfrm>
        </p:spPr>
        <p:txBody>
          <a:bodyPr vert="horz" lIns="91440" tIns="45720" rIns="91440" bIns="45720" rtlCol="0" anchor="t" anchorCtr="0">
            <a:normAutofit/>
          </a:bodyPr>
          <a:lstStyle/>
          <a:p>
            <a:r>
              <a:rPr lang="en-GB" sz="1600"/>
              <a:t>Pupils generally feel that they learn from things when they go wrong, 59% say usually or always. Just 22% usually/always say that it makes them upset and feel bad for ages.</a:t>
            </a:r>
          </a:p>
        </p:txBody>
      </p:sp>
      <p:graphicFrame>
        <p:nvGraphicFramePr>
          <p:cNvPr id="10" name="Chart 9"/>
          <p:cNvGraphicFramePr/>
          <p:nvPr>
            <p:extLst>
              <p:ext uri="{D42A27DB-BD31-4B8C-83A1-F6EECF244321}">
                <p14:modId xmlns:p14="http://schemas.microsoft.com/office/powerpoint/2010/main" val="2336077414"/>
              </p:ext>
            </p:extLst>
          </p:nvPr>
        </p:nvGraphicFramePr>
        <p:xfrm>
          <a:off x="412045" y="828653"/>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If something goes wrong...</a:t>
            </a:r>
          </a:p>
          <a:p>
            <a:r>
              <a:rPr lang="en-GB" sz="1000" i="1">
                <a:solidFill>
                  <a:srgbClr val="002060"/>
                </a:solidFill>
              </a:rPr>
              <a:t>Base: All valid respondents, n=2,404. </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 / </a:t>
            </a:r>
            <a:r>
              <a:rPr lang="en-GB" sz="1000" b="1"/>
              <a:t>CYPP</a:t>
            </a:r>
          </a:p>
        </p:txBody>
      </p:sp>
    </p:spTree>
    <p:extLst>
      <p:ext uri="{BB962C8B-B14F-4D97-AF65-F5344CB8AC3E}">
        <p14:creationId xmlns:p14="http://schemas.microsoft.com/office/powerpoint/2010/main" val="3751281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a:t>Young carers, SEN and those with a disability are the groups most likely to get upset and feel bad for ages (35%, 33% and 28% respectively compared to 22% average). Pupils with English as a 2</a:t>
            </a:r>
            <a:r>
              <a:rPr lang="en-GB" sz="1600" baseline="30000"/>
              <a:t>nd</a:t>
            </a:r>
            <a:r>
              <a:rPr lang="en-GB" sz="1600"/>
              <a:t> Language are the group most likely to learn from it for next time.</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a:latin typeface="+mn-lt"/>
              </a:rPr>
              <a:t>Q: If something goes wrong...</a:t>
            </a:r>
          </a:p>
        </p:txBody>
      </p:sp>
      <p:sp>
        <p:nvSpPr>
          <p:cNvPr id="3" name="TextBox 2"/>
          <p:cNvSpPr txBox="1"/>
          <p:nvPr/>
        </p:nvSpPr>
        <p:spPr>
          <a:xfrm>
            <a:off x="292676" y="5739647"/>
            <a:ext cx="11321916"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 / </a:t>
            </a:r>
            <a:r>
              <a:rPr lang="en-GB" sz="1000" b="1"/>
              <a:t>CYPP</a:t>
            </a:r>
          </a:p>
        </p:txBody>
      </p:sp>
      <p:graphicFrame>
        <p:nvGraphicFramePr>
          <p:cNvPr id="10" name="Table 9"/>
          <p:cNvGraphicFramePr>
            <a:graphicFrameLocks noGrp="1"/>
          </p:cNvGraphicFramePr>
          <p:nvPr>
            <p:extLst>
              <p:ext uri="{D42A27DB-BD31-4B8C-83A1-F6EECF244321}">
                <p14:modId xmlns:p14="http://schemas.microsoft.com/office/powerpoint/2010/main" val="2430390036"/>
              </p:ext>
            </p:extLst>
          </p:nvPr>
        </p:nvGraphicFramePr>
        <p:xfrm>
          <a:off x="311284" y="835200"/>
          <a:ext cx="11321914" cy="2269457"/>
        </p:xfrm>
        <a:graphic>
          <a:graphicData uri="http://schemas.openxmlformats.org/drawingml/2006/table">
            <a:tbl>
              <a:tblPr firstRow="1" bandRow="1">
                <a:tableStyleId>{5940675A-B579-460E-94D1-54222C63F5DA}</a:tableStyleId>
              </a:tblPr>
              <a:tblGrid>
                <a:gridCol w="2995219">
                  <a:extLst>
                    <a:ext uri="{9D8B030D-6E8A-4147-A177-3AD203B41FA5}">
                      <a16:colId xmlns:a16="http://schemas.microsoft.com/office/drawing/2014/main" val="20000"/>
                    </a:ext>
                  </a:extLst>
                </a:gridCol>
                <a:gridCol w="435117">
                  <a:extLst>
                    <a:ext uri="{9D8B030D-6E8A-4147-A177-3AD203B41FA5}">
                      <a16:colId xmlns:a16="http://schemas.microsoft.com/office/drawing/2014/main" val="20001"/>
                    </a:ext>
                  </a:extLst>
                </a:gridCol>
                <a:gridCol w="1315263">
                  <a:extLst>
                    <a:ext uri="{9D8B030D-6E8A-4147-A177-3AD203B41FA5}">
                      <a16:colId xmlns:a16="http://schemas.microsoft.com/office/drawing/2014/main" val="20002"/>
                    </a:ext>
                  </a:extLst>
                </a:gridCol>
                <a:gridCol w="1315263">
                  <a:extLst>
                    <a:ext uri="{9D8B030D-6E8A-4147-A177-3AD203B41FA5}">
                      <a16:colId xmlns:a16="http://schemas.microsoft.com/office/drawing/2014/main" val="20003"/>
                    </a:ext>
                  </a:extLst>
                </a:gridCol>
                <a:gridCol w="1315263">
                  <a:extLst>
                    <a:ext uri="{9D8B030D-6E8A-4147-A177-3AD203B41FA5}">
                      <a16:colId xmlns:a16="http://schemas.microsoft.com/office/drawing/2014/main" val="20004"/>
                    </a:ext>
                  </a:extLst>
                </a:gridCol>
                <a:gridCol w="1315263">
                  <a:extLst>
                    <a:ext uri="{9D8B030D-6E8A-4147-A177-3AD203B41FA5}">
                      <a16:colId xmlns:a16="http://schemas.microsoft.com/office/drawing/2014/main" val="20005"/>
                    </a:ext>
                  </a:extLst>
                </a:gridCol>
                <a:gridCol w="1315263">
                  <a:extLst>
                    <a:ext uri="{9D8B030D-6E8A-4147-A177-3AD203B41FA5}">
                      <a16:colId xmlns:a16="http://schemas.microsoft.com/office/drawing/2014/main" val="20006"/>
                    </a:ext>
                  </a:extLst>
                </a:gridCol>
                <a:gridCol w="1315263">
                  <a:extLst>
                    <a:ext uri="{9D8B030D-6E8A-4147-A177-3AD203B41FA5}">
                      <a16:colId xmlns:a16="http://schemas.microsoft.com/office/drawing/2014/main" val="20007"/>
                    </a:ext>
                  </a:extLst>
                </a:gridCol>
              </a:tblGrid>
              <a:tr h="400883">
                <a:tc gridSpan="2">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I learn from it for next time</a:t>
                      </a:r>
                      <a:endParaRPr lang="en-GB" sz="11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a:solidFill>
                            <a:schemeClr val="tx1">
                              <a:lumMod val="75000"/>
                              <a:lumOff val="25000"/>
                            </a:schemeClr>
                          </a:solidFill>
                        </a:rPr>
                        <a:t>I might feel a bit</a:t>
                      </a:r>
                      <a:r>
                        <a:rPr lang="en-GB" sz="1100" baseline="0">
                          <a:solidFill>
                            <a:schemeClr val="tx1">
                              <a:lumMod val="75000"/>
                              <a:lumOff val="25000"/>
                            </a:schemeClr>
                          </a:solidFill>
                        </a:rPr>
                        <a:t> bad but soon forget about it</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sym typeface="Wingdings" panose="05000000000000000000" pitchFamily="2" charset="2"/>
                        </a:rPr>
                        <a:t></a:t>
                      </a:r>
                      <a:endParaRPr lang="en-GB" sz="1800" kern="120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10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14478796"/>
              </p:ext>
            </p:extLst>
          </p:nvPr>
        </p:nvGraphicFramePr>
        <p:xfrm>
          <a:off x="311283" y="3293274"/>
          <a:ext cx="11321916" cy="2285189"/>
        </p:xfrm>
        <a:graphic>
          <a:graphicData uri="http://schemas.openxmlformats.org/drawingml/2006/table">
            <a:tbl>
              <a:tblPr firstRow="1" bandRow="1">
                <a:tableStyleId>{5940675A-B579-460E-94D1-54222C63F5DA}</a:tableStyleId>
              </a:tblPr>
              <a:tblGrid>
                <a:gridCol w="3021325">
                  <a:extLst>
                    <a:ext uri="{9D8B030D-6E8A-4147-A177-3AD203B41FA5}">
                      <a16:colId xmlns:a16="http://schemas.microsoft.com/office/drawing/2014/main" val="20000"/>
                    </a:ext>
                  </a:extLst>
                </a:gridCol>
                <a:gridCol w="417713">
                  <a:extLst>
                    <a:ext uri="{9D8B030D-6E8A-4147-A177-3AD203B41FA5}">
                      <a16:colId xmlns:a16="http://schemas.microsoft.com/office/drawing/2014/main" val="20001"/>
                    </a:ext>
                  </a:extLst>
                </a:gridCol>
                <a:gridCol w="1313813">
                  <a:extLst>
                    <a:ext uri="{9D8B030D-6E8A-4147-A177-3AD203B41FA5}">
                      <a16:colId xmlns:a16="http://schemas.microsoft.com/office/drawing/2014/main" val="20002"/>
                    </a:ext>
                  </a:extLst>
                </a:gridCol>
                <a:gridCol w="1313813">
                  <a:extLst>
                    <a:ext uri="{9D8B030D-6E8A-4147-A177-3AD203B41FA5}">
                      <a16:colId xmlns:a16="http://schemas.microsoft.com/office/drawing/2014/main" val="20003"/>
                    </a:ext>
                  </a:extLst>
                </a:gridCol>
                <a:gridCol w="1313813">
                  <a:extLst>
                    <a:ext uri="{9D8B030D-6E8A-4147-A177-3AD203B41FA5}">
                      <a16:colId xmlns:a16="http://schemas.microsoft.com/office/drawing/2014/main" val="20004"/>
                    </a:ext>
                  </a:extLst>
                </a:gridCol>
                <a:gridCol w="1313813">
                  <a:extLst>
                    <a:ext uri="{9D8B030D-6E8A-4147-A177-3AD203B41FA5}">
                      <a16:colId xmlns:a16="http://schemas.microsoft.com/office/drawing/2014/main" val="20005"/>
                    </a:ext>
                  </a:extLst>
                </a:gridCol>
                <a:gridCol w="1313813">
                  <a:extLst>
                    <a:ext uri="{9D8B030D-6E8A-4147-A177-3AD203B41FA5}">
                      <a16:colId xmlns:a16="http://schemas.microsoft.com/office/drawing/2014/main" val="20006"/>
                    </a:ext>
                  </a:extLst>
                </a:gridCol>
                <a:gridCol w="1313813">
                  <a:extLst>
                    <a:ext uri="{9D8B030D-6E8A-4147-A177-3AD203B41FA5}">
                      <a16:colId xmlns:a16="http://schemas.microsoft.com/office/drawing/2014/main" val="20007"/>
                    </a:ext>
                  </a:extLst>
                </a:gridCol>
              </a:tblGrid>
              <a:tr h="398715">
                <a:tc gridSpan="2">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3609">
                <a:tc gridSpan="2">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100">
                          <a:solidFill>
                            <a:schemeClr val="tx1">
                              <a:lumMod val="75000"/>
                              <a:lumOff val="25000"/>
                            </a:schemeClr>
                          </a:solidFill>
                        </a:rPr>
                        <a:t>I learn from it for next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10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100">
                          <a:solidFill>
                            <a:schemeClr val="tx1">
                              <a:lumMod val="75000"/>
                              <a:lumOff val="25000"/>
                            </a:schemeClr>
                          </a:solidFill>
                        </a:rPr>
                        <a:t>I might feel a bit</a:t>
                      </a:r>
                      <a:r>
                        <a:rPr lang="en-GB" sz="1100" baseline="0">
                          <a:solidFill>
                            <a:schemeClr val="tx1">
                              <a:lumMod val="75000"/>
                              <a:lumOff val="25000"/>
                            </a:schemeClr>
                          </a:solidFill>
                        </a:rPr>
                        <a:t> bad but soon forget about it</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sym typeface="Wingdings" panose="05000000000000000000" pitchFamily="2" charset="2"/>
                        </a:rPr>
                        <a:t></a:t>
                      </a:r>
                      <a:endParaRPr lang="en-GB" sz="1800" kern="120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715">
                <a:tc>
                  <a:txBody>
                    <a:bodyPr/>
                    <a:lstStyle/>
                    <a:p>
                      <a:r>
                        <a:rPr lang="en-GB" sz="110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3557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0741143" cy="900000"/>
          </a:xfrm>
        </p:spPr>
        <p:txBody>
          <a:bodyPr vert="horz" lIns="91440" tIns="45720" rIns="91440" bIns="45720" rtlCol="0" anchor="t" anchorCtr="0">
            <a:normAutofit/>
          </a:bodyPr>
          <a:lstStyle/>
          <a:p>
            <a:r>
              <a:rPr lang="en-GB" sz="1600"/>
              <a:t>Pupils mostly choose to persevere when they don’t succeed, with over two thirds keeping on trying or having another go. Over half ask for help or try a different way of doing things.</a:t>
            </a:r>
          </a:p>
        </p:txBody>
      </p:sp>
      <p:graphicFrame>
        <p:nvGraphicFramePr>
          <p:cNvPr id="10" name="Chart 9"/>
          <p:cNvGraphicFramePr/>
          <p:nvPr>
            <p:extLst>
              <p:ext uri="{D42A27DB-BD31-4B8C-83A1-F6EECF244321}">
                <p14:modId xmlns:p14="http://schemas.microsoft.com/office/powerpoint/2010/main" val="3543870396"/>
              </p:ext>
            </p:extLst>
          </p:nvPr>
        </p:nvGraphicFramePr>
        <p:xfrm>
          <a:off x="183019" y="835200"/>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627"/>
            <a:ext cx="10227733" cy="400110"/>
          </a:xfrm>
          <a:prstGeom prst="rect">
            <a:avLst/>
          </a:prstGeom>
          <a:noFill/>
        </p:spPr>
        <p:txBody>
          <a:bodyPr wrap="square" rtlCol="0" anchor="b" anchorCtr="0">
            <a:spAutoFit/>
          </a:bodyPr>
          <a:lstStyle/>
          <a:p>
            <a:r>
              <a:rPr lang="en-GB" sz="1000">
                <a:solidFill>
                  <a:srgbClr val="002060"/>
                </a:solidFill>
              </a:rPr>
              <a:t>Q: If I don’t succeed at something...?</a:t>
            </a:r>
          </a:p>
          <a:p>
            <a:r>
              <a:rPr lang="en-GB" sz="1000" i="1">
                <a:solidFill>
                  <a:srgbClr val="002060"/>
                </a:solidFill>
              </a:rPr>
              <a:t>Base: All valid respondents, n=2,404. </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 / </a:t>
            </a:r>
            <a:r>
              <a:rPr lang="en-GB" sz="1000" b="1"/>
              <a:t>CYPP</a:t>
            </a:r>
          </a:p>
        </p:txBody>
      </p:sp>
    </p:spTree>
    <p:extLst>
      <p:ext uri="{BB962C8B-B14F-4D97-AF65-F5344CB8AC3E}">
        <p14:creationId xmlns:p14="http://schemas.microsoft.com/office/powerpoint/2010/main" val="3846282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a:t>‘Only’ 4% of pupils say they blame someone else with 14% giving up. Girls are more likely to ask for help than boys with boys more likely to find it hard to accept they can’t do it. Year 4 are more likely than Year 6 to ‘keep on trying’.</a:t>
            </a:r>
          </a:p>
        </p:txBody>
      </p:sp>
      <p:sp>
        <p:nvSpPr>
          <p:cNvPr id="3" name="TextBox 2"/>
          <p:cNvSpPr txBox="1"/>
          <p:nvPr/>
        </p:nvSpPr>
        <p:spPr>
          <a:xfrm>
            <a:off x="272373" y="5104977"/>
            <a:ext cx="11360825"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 / </a:t>
            </a:r>
            <a:r>
              <a:rPr lang="en-GB" sz="1000" b="1"/>
              <a:t>CYPP</a:t>
            </a:r>
          </a:p>
        </p:txBody>
      </p:sp>
      <p:graphicFrame>
        <p:nvGraphicFramePr>
          <p:cNvPr id="10" name="Table 9"/>
          <p:cNvGraphicFramePr>
            <a:graphicFrameLocks noGrp="1"/>
          </p:cNvGraphicFramePr>
          <p:nvPr>
            <p:extLst>
              <p:ext uri="{D42A27DB-BD31-4B8C-83A1-F6EECF244321}">
                <p14:modId xmlns:p14="http://schemas.microsoft.com/office/powerpoint/2010/main" val="2078647152"/>
              </p:ext>
            </p:extLst>
          </p:nvPr>
        </p:nvGraphicFramePr>
        <p:xfrm>
          <a:off x="272374" y="1093539"/>
          <a:ext cx="11360246" cy="3872989"/>
        </p:xfrm>
        <a:graphic>
          <a:graphicData uri="http://schemas.openxmlformats.org/drawingml/2006/table">
            <a:tbl>
              <a:tblPr firstRow="1" bandRow="1">
                <a:tableStyleId>{5940675A-B579-460E-94D1-54222C63F5DA}</a:tableStyleId>
              </a:tblPr>
              <a:tblGrid>
                <a:gridCol w="3005360">
                  <a:extLst>
                    <a:ext uri="{9D8B030D-6E8A-4147-A177-3AD203B41FA5}">
                      <a16:colId xmlns:a16="http://schemas.microsoft.com/office/drawing/2014/main" val="20000"/>
                    </a:ext>
                  </a:extLst>
                </a:gridCol>
                <a:gridCol w="436590">
                  <a:extLst>
                    <a:ext uri="{9D8B030D-6E8A-4147-A177-3AD203B41FA5}">
                      <a16:colId xmlns:a16="http://schemas.microsoft.com/office/drawing/2014/main" val="20001"/>
                    </a:ext>
                  </a:extLst>
                </a:gridCol>
                <a:gridCol w="1319716">
                  <a:extLst>
                    <a:ext uri="{9D8B030D-6E8A-4147-A177-3AD203B41FA5}">
                      <a16:colId xmlns:a16="http://schemas.microsoft.com/office/drawing/2014/main" val="20002"/>
                    </a:ext>
                  </a:extLst>
                </a:gridCol>
                <a:gridCol w="1319716">
                  <a:extLst>
                    <a:ext uri="{9D8B030D-6E8A-4147-A177-3AD203B41FA5}">
                      <a16:colId xmlns:a16="http://schemas.microsoft.com/office/drawing/2014/main" val="20003"/>
                    </a:ext>
                  </a:extLst>
                </a:gridCol>
                <a:gridCol w="1319716">
                  <a:extLst>
                    <a:ext uri="{9D8B030D-6E8A-4147-A177-3AD203B41FA5}">
                      <a16:colId xmlns:a16="http://schemas.microsoft.com/office/drawing/2014/main" val="20004"/>
                    </a:ext>
                  </a:extLst>
                </a:gridCol>
                <a:gridCol w="1319716">
                  <a:extLst>
                    <a:ext uri="{9D8B030D-6E8A-4147-A177-3AD203B41FA5}">
                      <a16:colId xmlns:a16="http://schemas.microsoft.com/office/drawing/2014/main" val="20005"/>
                    </a:ext>
                  </a:extLst>
                </a:gridCol>
                <a:gridCol w="1319716">
                  <a:extLst>
                    <a:ext uri="{9D8B030D-6E8A-4147-A177-3AD203B41FA5}">
                      <a16:colId xmlns:a16="http://schemas.microsoft.com/office/drawing/2014/main" val="20006"/>
                    </a:ext>
                  </a:extLst>
                </a:gridCol>
                <a:gridCol w="1319716">
                  <a:extLst>
                    <a:ext uri="{9D8B030D-6E8A-4147-A177-3AD203B41FA5}">
                      <a16:colId xmlns:a16="http://schemas.microsoft.com/office/drawing/2014/main" val="20007"/>
                    </a:ext>
                  </a:extLst>
                </a:gridCol>
              </a:tblGrid>
              <a:tr h="400883">
                <a:tc gridSpan="2">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a:solidFill>
                            <a:schemeClr val="tx1">
                              <a:lumMod val="75000"/>
                              <a:lumOff val="25000"/>
                            </a:schemeClr>
                          </a:solidFill>
                        </a:rPr>
                        <a:t>I ask</a:t>
                      </a:r>
                      <a:r>
                        <a:rPr lang="en-GB" sz="1100" baseline="0">
                          <a:solidFill>
                            <a:schemeClr val="tx1">
                              <a:lumMod val="75000"/>
                              <a:lumOff val="25000"/>
                            </a:schemeClr>
                          </a:solidFill>
                        </a:rPr>
                        <a:t> for help</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100">
                          <a:solidFill>
                            <a:schemeClr val="tx1">
                              <a:lumMod val="75000"/>
                              <a:lumOff val="25000"/>
                            </a:schemeClr>
                          </a:solidFill>
                        </a:rPr>
                        <a:t>I try a different way of doing</a:t>
                      </a:r>
                      <a:r>
                        <a:rPr lang="en-GB" sz="1100" baseline="0">
                          <a:solidFill>
                            <a:schemeClr val="tx1">
                              <a:lumMod val="75000"/>
                              <a:lumOff val="25000"/>
                            </a:schemeClr>
                          </a:solidFill>
                        </a:rPr>
                        <a:t> it</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10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sym typeface="Wingdings" panose="05000000000000000000" pitchFamily="2" charset="2"/>
                        </a:rPr>
                        <a:t></a:t>
                      </a:r>
                      <a:endParaRPr lang="en-GB" sz="1800" kern="120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10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sym typeface="Wingdings" panose="05000000000000000000" pitchFamily="2" charset="2"/>
                        </a:rPr>
                        <a:t></a:t>
                      </a:r>
                      <a:endParaRPr lang="en-GB" sz="1800" kern="120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10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10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a:solidFill>
                  <a:srgbClr val="002060"/>
                </a:solidFill>
              </a:rPr>
              <a:t>Q: If I don’t succeed at something...?</a:t>
            </a:r>
          </a:p>
        </p:txBody>
      </p:sp>
    </p:spTree>
    <p:extLst>
      <p:ext uri="{BB962C8B-B14F-4D97-AF65-F5344CB8AC3E}">
        <p14:creationId xmlns:p14="http://schemas.microsoft.com/office/powerpoint/2010/main" val="7109521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a:t>SEN pupils and Young carers are the least likely to persevere overall with more pupils than any other group giving up or doing something else.</a:t>
            </a:r>
          </a:p>
        </p:txBody>
      </p:sp>
      <p:sp>
        <p:nvSpPr>
          <p:cNvPr id="3" name="TextBox 2"/>
          <p:cNvSpPr txBox="1"/>
          <p:nvPr/>
        </p:nvSpPr>
        <p:spPr>
          <a:xfrm>
            <a:off x="272367" y="5050617"/>
            <a:ext cx="11360831"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 / </a:t>
            </a:r>
            <a:r>
              <a:rPr lang="en-GB" sz="1000" b="1"/>
              <a:t>CYPP</a:t>
            </a:r>
          </a:p>
        </p:txBody>
      </p:sp>
      <p:graphicFrame>
        <p:nvGraphicFramePr>
          <p:cNvPr id="10" name="Table 9"/>
          <p:cNvGraphicFramePr>
            <a:graphicFrameLocks noGrp="1"/>
          </p:cNvGraphicFramePr>
          <p:nvPr>
            <p:extLst>
              <p:ext uri="{D42A27DB-BD31-4B8C-83A1-F6EECF244321}">
                <p14:modId xmlns:p14="http://schemas.microsoft.com/office/powerpoint/2010/main" val="2682570395"/>
              </p:ext>
            </p:extLst>
          </p:nvPr>
        </p:nvGraphicFramePr>
        <p:xfrm>
          <a:off x="272375" y="1020030"/>
          <a:ext cx="11360831" cy="3898826"/>
        </p:xfrm>
        <a:graphic>
          <a:graphicData uri="http://schemas.openxmlformats.org/drawingml/2006/table">
            <a:tbl>
              <a:tblPr firstRow="1" bandRow="1">
                <a:tableStyleId>{5940675A-B579-460E-94D1-54222C63F5DA}</a:tableStyleId>
              </a:tblPr>
              <a:tblGrid>
                <a:gridCol w="3005514">
                  <a:extLst>
                    <a:ext uri="{9D8B030D-6E8A-4147-A177-3AD203B41FA5}">
                      <a16:colId xmlns:a16="http://schemas.microsoft.com/office/drawing/2014/main" val="20000"/>
                    </a:ext>
                  </a:extLst>
                </a:gridCol>
                <a:gridCol w="436613">
                  <a:extLst>
                    <a:ext uri="{9D8B030D-6E8A-4147-A177-3AD203B41FA5}">
                      <a16:colId xmlns:a16="http://schemas.microsoft.com/office/drawing/2014/main" val="20001"/>
                    </a:ext>
                  </a:extLst>
                </a:gridCol>
                <a:gridCol w="1319784">
                  <a:extLst>
                    <a:ext uri="{9D8B030D-6E8A-4147-A177-3AD203B41FA5}">
                      <a16:colId xmlns:a16="http://schemas.microsoft.com/office/drawing/2014/main" val="20002"/>
                    </a:ext>
                  </a:extLst>
                </a:gridCol>
                <a:gridCol w="1319784">
                  <a:extLst>
                    <a:ext uri="{9D8B030D-6E8A-4147-A177-3AD203B41FA5}">
                      <a16:colId xmlns:a16="http://schemas.microsoft.com/office/drawing/2014/main" val="20003"/>
                    </a:ext>
                  </a:extLst>
                </a:gridCol>
                <a:gridCol w="1319784">
                  <a:extLst>
                    <a:ext uri="{9D8B030D-6E8A-4147-A177-3AD203B41FA5}">
                      <a16:colId xmlns:a16="http://schemas.microsoft.com/office/drawing/2014/main" val="20004"/>
                    </a:ext>
                  </a:extLst>
                </a:gridCol>
                <a:gridCol w="1319784">
                  <a:extLst>
                    <a:ext uri="{9D8B030D-6E8A-4147-A177-3AD203B41FA5}">
                      <a16:colId xmlns:a16="http://schemas.microsoft.com/office/drawing/2014/main" val="20005"/>
                    </a:ext>
                  </a:extLst>
                </a:gridCol>
                <a:gridCol w="1319784">
                  <a:extLst>
                    <a:ext uri="{9D8B030D-6E8A-4147-A177-3AD203B41FA5}">
                      <a16:colId xmlns:a16="http://schemas.microsoft.com/office/drawing/2014/main" val="20006"/>
                    </a:ext>
                  </a:extLst>
                </a:gridCol>
                <a:gridCol w="1319784">
                  <a:extLst>
                    <a:ext uri="{9D8B030D-6E8A-4147-A177-3AD203B41FA5}">
                      <a16:colId xmlns:a16="http://schemas.microsoft.com/office/drawing/2014/main" val="20007"/>
                    </a:ext>
                  </a:extLst>
                </a:gridCol>
              </a:tblGrid>
              <a:tr h="400883">
                <a:tc gridSpan="2">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a:solidFill>
                            <a:schemeClr val="tx1">
                              <a:lumMod val="75000"/>
                              <a:lumOff val="25000"/>
                            </a:schemeClr>
                          </a:solidFill>
                        </a:rPr>
                        <a:t>I ask</a:t>
                      </a:r>
                      <a:r>
                        <a:rPr lang="en-GB" sz="1100" baseline="0">
                          <a:solidFill>
                            <a:schemeClr val="tx1">
                              <a:lumMod val="75000"/>
                              <a:lumOff val="25000"/>
                            </a:schemeClr>
                          </a:solidFill>
                        </a:rPr>
                        <a:t> for help</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100">
                          <a:solidFill>
                            <a:schemeClr val="tx1">
                              <a:lumMod val="75000"/>
                              <a:lumOff val="25000"/>
                            </a:schemeClr>
                          </a:solidFill>
                        </a:rPr>
                        <a:t>I try a different way of doing</a:t>
                      </a:r>
                      <a:r>
                        <a:rPr lang="en-GB" sz="1100" baseline="0">
                          <a:solidFill>
                            <a:schemeClr val="tx1">
                              <a:lumMod val="75000"/>
                              <a:lumOff val="25000"/>
                            </a:schemeClr>
                          </a:solidFill>
                        </a:rPr>
                        <a:t> it</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10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sym typeface="Wingdings" panose="05000000000000000000" pitchFamily="2" charset="2"/>
                        </a:rPr>
                        <a:t></a:t>
                      </a:r>
                      <a:endParaRPr lang="en-GB" sz="1800" kern="120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10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sym typeface="Wingdings" panose="05000000000000000000" pitchFamily="2" charset="2"/>
                        </a:rPr>
                        <a:t></a:t>
                      </a:r>
                      <a:endParaRPr lang="en-GB" sz="1800" kern="120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10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ym typeface="Wingdings" panose="05000000000000000000" pitchFamily="2" charset="2"/>
                        </a:rPr>
                        <a:t></a:t>
                      </a:r>
                      <a:endParaRPr lang="en-GB" sz="18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10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a:sym typeface="Wingdings" panose="05000000000000000000" pitchFamily="2" charset="2"/>
                        </a:rPr>
                        <a:t></a:t>
                      </a:r>
                      <a:endParaRPr lang="en-GB" sz="180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4210510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a:t>Resilience scores: 56% of pupils score medium-high or high (23+), similar to last year. Year 4 appear more resilient than Year 6 (60% scoring higher than 23 compared to 51% of Year 6). Young carers appear the least resilient with 40% scoring low.</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879697390"/>
              </p:ext>
            </p:extLst>
          </p:nvPr>
        </p:nvGraphicFramePr>
        <p:xfrm>
          <a:off x="183600" y="1029753"/>
          <a:ext cx="5476139" cy="41977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600" y="6214512"/>
            <a:ext cx="9491446" cy="553998"/>
          </a:xfrm>
          <a:prstGeom prst="rect">
            <a:avLst/>
          </a:prstGeom>
          <a:noFill/>
        </p:spPr>
        <p:txBody>
          <a:bodyPr wrap="square" rtlCol="0" anchor="b" anchorCtr="0">
            <a:spAutoFit/>
          </a:bodyPr>
          <a:lstStyle/>
          <a:p>
            <a:r>
              <a:rPr lang="en-GB" sz="1000">
                <a:solidFill>
                  <a:srgbClr val="002060"/>
                </a:solidFill>
              </a:rPr>
              <a:t>An overall measurement of resilience based on the answers to ‘If I don’t succeed at something’ and ‘If something goes wrong’. </a:t>
            </a:r>
          </a:p>
          <a:p>
            <a:r>
              <a:rPr lang="en-GB" sz="1000">
                <a:solidFill>
                  <a:srgbClr val="002060"/>
                </a:solidFill>
              </a:rPr>
              <a:t>All items are scored 0-3 if phrased positively or 3-0 if they are phrased negatively.</a:t>
            </a:r>
            <a:endParaRPr lang="en-GB" sz="1000" i="1">
              <a:solidFill>
                <a:srgbClr val="002060"/>
              </a:solidFill>
            </a:endParaRPr>
          </a:p>
          <a:p>
            <a:r>
              <a:rPr lang="en-GB" sz="1000" i="1">
                <a:solidFill>
                  <a:srgbClr val="002060"/>
                </a:solidFill>
              </a:rPr>
              <a:t>Base: All valid respondents, 2023 n=2,453, 2024 n=2,640, 2025 n=2,404. </a:t>
            </a:r>
          </a:p>
        </p:txBody>
      </p:sp>
      <p:sp>
        <p:nvSpPr>
          <p:cNvPr id="10" name="Rectangle 9"/>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 / </a:t>
            </a:r>
            <a:r>
              <a:rPr lang="en-GB" sz="1000" b="1"/>
              <a:t>CYPP</a:t>
            </a:r>
          </a:p>
        </p:txBody>
      </p:sp>
      <p:graphicFrame>
        <p:nvGraphicFramePr>
          <p:cNvPr id="13" name="Table 12">
            <a:extLst>
              <a:ext uri="{FF2B5EF4-FFF2-40B4-BE49-F238E27FC236}">
                <a16:creationId xmlns:a16="http://schemas.microsoft.com/office/drawing/2014/main" id="{39E83E71-3E5A-41B5-99F4-3DA11653EC3F}"/>
              </a:ext>
            </a:extLst>
          </p:cNvPr>
          <p:cNvGraphicFramePr>
            <a:graphicFrameLocks noGrp="1"/>
          </p:cNvGraphicFramePr>
          <p:nvPr>
            <p:extLst>
              <p:ext uri="{D42A27DB-BD31-4B8C-83A1-F6EECF244321}">
                <p14:modId xmlns:p14="http://schemas.microsoft.com/office/powerpoint/2010/main" val="3084434152"/>
              </p:ext>
            </p:extLst>
          </p:nvPr>
        </p:nvGraphicFramePr>
        <p:xfrm>
          <a:off x="5642411" y="1029753"/>
          <a:ext cx="5973698" cy="2362214"/>
        </p:xfrm>
        <a:graphic>
          <a:graphicData uri="http://schemas.openxmlformats.org/drawingml/2006/table">
            <a:tbl>
              <a:tblPr firstRow="1" bandRow="1">
                <a:tableStyleId>{5940675A-B579-460E-94D1-54222C63F5DA}</a:tableStyleId>
              </a:tblPr>
              <a:tblGrid>
                <a:gridCol w="1659964">
                  <a:extLst>
                    <a:ext uri="{9D8B030D-6E8A-4147-A177-3AD203B41FA5}">
                      <a16:colId xmlns:a16="http://schemas.microsoft.com/office/drawing/2014/main" val="20000"/>
                    </a:ext>
                  </a:extLst>
                </a:gridCol>
                <a:gridCol w="762691">
                  <a:extLst>
                    <a:ext uri="{9D8B030D-6E8A-4147-A177-3AD203B41FA5}">
                      <a16:colId xmlns:a16="http://schemas.microsoft.com/office/drawing/2014/main" val="20001"/>
                    </a:ext>
                  </a:extLst>
                </a:gridCol>
                <a:gridCol w="675223">
                  <a:extLst>
                    <a:ext uri="{9D8B030D-6E8A-4147-A177-3AD203B41FA5}">
                      <a16:colId xmlns:a16="http://schemas.microsoft.com/office/drawing/2014/main" val="20002"/>
                    </a:ext>
                  </a:extLst>
                </a:gridCol>
                <a:gridCol w="718955">
                  <a:extLst>
                    <a:ext uri="{9D8B030D-6E8A-4147-A177-3AD203B41FA5}">
                      <a16:colId xmlns:a16="http://schemas.microsoft.com/office/drawing/2014/main" val="20003"/>
                    </a:ext>
                  </a:extLst>
                </a:gridCol>
                <a:gridCol w="718955">
                  <a:extLst>
                    <a:ext uri="{9D8B030D-6E8A-4147-A177-3AD203B41FA5}">
                      <a16:colId xmlns:a16="http://schemas.microsoft.com/office/drawing/2014/main" val="20004"/>
                    </a:ext>
                  </a:extLst>
                </a:gridCol>
                <a:gridCol w="718955">
                  <a:extLst>
                    <a:ext uri="{9D8B030D-6E8A-4147-A177-3AD203B41FA5}">
                      <a16:colId xmlns:a16="http://schemas.microsoft.com/office/drawing/2014/main" val="20005"/>
                    </a:ext>
                  </a:extLst>
                </a:gridCol>
                <a:gridCol w="718955">
                  <a:extLst>
                    <a:ext uri="{9D8B030D-6E8A-4147-A177-3AD203B41FA5}">
                      <a16:colId xmlns:a16="http://schemas.microsoft.com/office/drawing/2014/main" val="20006"/>
                    </a:ext>
                  </a:extLst>
                </a:gridCol>
              </a:tblGrid>
              <a:tr h="443470">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5B7D7B08-934D-417A-816A-AE8AD68A7C9E}"/>
              </a:ext>
            </a:extLst>
          </p:cNvPr>
          <p:cNvGraphicFramePr>
            <a:graphicFrameLocks noGrp="1"/>
          </p:cNvGraphicFramePr>
          <p:nvPr>
            <p:extLst>
              <p:ext uri="{D42A27DB-BD31-4B8C-83A1-F6EECF244321}">
                <p14:modId xmlns:p14="http://schemas.microsoft.com/office/powerpoint/2010/main" val="3605608576"/>
              </p:ext>
            </p:extLst>
          </p:nvPr>
        </p:nvGraphicFramePr>
        <p:xfrm>
          <a:off x="5659503" y="3576180"/>
          <a:ext cx="5973697" cy="2513104"/>
        </p:xfrm>
        <a:graphic>
          <a:graphicData uri="http://schemas.openxmlformats.org/drawingml/2006/table">
            <a:tbl>
              <a:tblPr firstRow="1" bandRow="1">
                <a:tableStyleId>{5940675A-B579-460E-94D1-54222C63F5DA}</a:tableStyleId>
              </a:tblPr>
              <a:tblGrid>
                <a:gridCol w="1659964">
                  <a:extLst>
                    <a:ext uri="{9D8B030D-6E8A-4147-A177-3AD203B41FA5}">
                      <a16:colId xmlns:a16="http://schemas.microsoft.com/office/drawing/2014/main" val="20000"/>
                    </a:ext>
                  </a:extLst>
                </a:gridCol>
                <a:gridCol w="762691">
                  <a:extLst>
                    <a:ext uri="{9D8B030D-6E8A-4147-A177-3AD203B41FA5}">
                      <a16:colId xmlns:a16="http://schemas.microsoft.com/office/drawing/2014/main" val="20001"/>
                    </a:ext>
                  </a:extLst>
                </a:gridCol>
                <a:gridCol w="725211">
                  <a:extLst>
                    <a:ext uri="{9D8B030D-6E8A-4147-A177-3AD203B41FA5}">
                      <a16:colId xmlns:a16="http://schemas.microsoft.com/office/drawing/2014/main" val="20002"/>
                    </a:ext>
                  </a:extLst>
                </a:gridCol>
                <a:gridCol w="660166">
                  <a:extLst>
                    <a:ext uri="{9D8B030D-6E8A-4147-A177-3AD203B41FA5}">
                      <a16:colId xmlns:a16="http://schemas.microsoft.com/office/drawing/2014/main" val="20003"/>
                    </a:ext>
                  </a:extLst>
                </a:gridCol>
                <a:gridCol w="760917">
                  <a:extLst>
                    <a:ext uri="{9D8B030D-6E8A-4147-A177-3AD203B41FA5}">
                      <a16:colId xmlns:a16="http://schemas.microsoft.com/office/drawing/2014/main" val="20004"/>
                    </a:ext>
                  </a:extLst>
                </a:gridCol>
                <a:gridCol w="745274">
                  <a:extLst>
                    <a:ext uri="{9D8B030D-6E8A-4147-A177-3AD203B41FA5}">
                      <a16:colId xmlns:a16="http://schemas.microsoft.com/office/drawing/2014/main" val="20005"/>
                    </a:ext>
                  </a:extLst>
                </a:gridCol>
                <a:gridCol w="659474">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652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(5) - CYPP key indicators</a:t>
            </a:r>
          </a:p>
        </p:txBody>
      </p:sp>
      <p:sp>
        <p:nvSpPr>
          <p:cNvPr id="3" name="Content Placeholder 2"/>
          <p:cNvSpPr>
            <a:spLocks noGrp="1"/>
          </p:cNvSpPr>
          <p:nvPr>
            <p:ph idx="1"/>
          </p:nvPr>
        </p:nvSpPr>
        <p:spPr>
          <a:xfrm>
            <a:off x="379379" y="969670"/>
            <a:ext cx="5336222" cy="2277587"/>
          </a:xfrm>
        </p:spPr>
        <p:txBody>
          <a:bodyPr>
            <a:noAutofit/>
          </a:bodyPr>
          <a:lstStyle/>
          <a:p>
            <a:pPr marL="0" indent="0">
              <a:lnSpc>
                <a:spcPct val="100000"/>
              </a:lnSpc>
              <a:spcBef>
                <a:spcPts val="600"/>
              </a:spcBef>
              <a:spcAft>
                <a:spcPts val="600"/>
              </a:spcAft>
              <a:buNone/>
            </a:pPr>
            <a:r>
              <a:rPr lang="en-GB" sz="1600" i="1">
                <a:latin typeface="+mn-lt"/>
              </a:rPr>
              <a:t>CYPP-6: </a:t>
            </a:r>
            <a:r>
              <a:rPr lang="en-GB" sz="1600" b="1">
                <a:latin typeface="+mn-lt"/>
              </a:rPr>
              <a:t>How do you rate the following in the area where you live? </a:t>
            </a:r>
          </a:p>
          <a:p>
            <a:pPr marL="0" indent="0">
              <a:lnSpc>
                <a:spcPct val="100000"/>
              </a:lnSpc>
              <a:spcBef>
                <a:spcPts val="600"/>
              </a:spcBef>
              <a:spcAft>
                <a:spcPts val="600"/>
              </a:spcAft>
              <a:buNone/>
            </a:pPr>
            <a:r>
              <a:rPr lang="en-GB" sz="1400">
                <a:solidFill>
                  <a:srgbClr val="404040"/>
                </a:solidFill>
                <a:latin typeface="+mn-lt"/>
              </a:rPr>
              <a:t>Overall ratings are high, with 80% feeling safe/very safe when going to and from school, 86% feel safe/very safe at school and 86% feel so when going out during the daytime. However, only 37% of pupils feel safe/very safe when going out after dark in the area they live. (See slide 85 for more details).</a:t>
            </a:r>
            <a:endParaRPr lang="en-GB" sz="1400">
              <a:solidFill>
                <a:srgbClr val="404040"/>
              </a:solidFill>
              <a:highlight>
                <a:srgbClr val="FFFF00"/>
              </a:highlight>
              <a:latin typeface="+mn-lt"/>
            </a:endParaRPr>
          </a:p>
        </p:txBody>
      </p:sp>
      <p:graphicFrame>
        <p:nvGraphicFramePr>
          <p:cNvPr id="6" name="Content Placeholder 6"/>
          <p:cNvGraphicFramePr>
            <a:graphicFrameLocks/>
          </p:cNvGraphicFramePr>
          <p:nvPr>
            <p:extLst>
              <p:ext uri="{D42A27DB-BD31-4B8C-83A1-F6EECF244321}">
                <p14:modId xmlns:p14="http://schemas.microsoft.com/office/powerpoint/2010/main" val="1348658779"/>
              </p:ext>
            </p:extLst>
          </p:nvPr>
        </p:nvGraphicFramePr>
        <p:xfrm>
          <a:off x="5911961" y="968004"/>
          <a:ext cx="4851513" cy="26323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85845"/>
            <a:ext cx="9561870" cy="246221"/>
          </a:xfrm>
          <a:prstGeom prst="rect">
            <a:avLst/>
          </a:prstGeom>
          <a:noFill/>
        </p:spPr>
        <p:txBody>
          <a:bodyPr wrap="square" rtlCol="0" anchor="b" anchorCtr="0">
            <a:spAutoFit/>
          </a:bodyPr>
          <a:lstStyle/>
          <a:p>
            <a:r>
              <a:rPr lang="en-GB" sz="1000" i="1">
                <a:solidFill>
                  <a:srgbClr val="002060"/>
                </a:solidFill>
              </a:rPr>
              <a:t>Base: All valid respondents, 2023 n=2,453, 2024 n=2,640, 2025 n=2,404.</a:t>
            </a:r>
          </a:p>
        </p:txBody>
      </p:sp>
    </p:spTree>
    <p:extLst>
      <p:ext uri="{BB962C8B-B14F-4D97-AF65-F5344CB8AC3E}">
        <p14:creationId xmlns:p14="http://schemas.microsoft.com/office/powerpoint/2010/main" val="2369862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86426" cy="900000"/>
          </a:xfrm>
        </p:spPr>
        <p:txBody>
          <a:bodyPr vert="horz" lIns="91440" tIns="45720" rIns="91440" bIns="45720" rtlCol="0" anchor="t" anchorCtr="0">
            <a:normAutofit/>
          </a:bodyPr>
          <a:lstStyle/>
          <a:p>
            <a:r>
              <a:rPr lang="en-GB" sz="1600" dirty="0"/>
              <a:t>80% of pupils feel they are ‘sometimes’ or ‘always’ listened to when people are making decisions about them. </a:t>
            </a:r>
            <a:r>
              <a:rPr lang="en-GB" sz="1600"/>
              <a:t>This is lower for Year 4 (77%) with Year 6 the most listened to group (84%). </a:t>
            </a:r>
          </a:p>
        </p:txBody>
      </p:sp>
      <p:graphicFrame>
        <p:nvGraphicFramePr>
          <p:cNvPr id="10" name="Chart 9"/>
          <p:cNvGraphicFramePr/>
          <p:nvPr>
            <p:extLst>
              <p:ext uri="{D42A27DB-BD31-4B8C-83A1-F6EECF244321}">
                <p14:modId xmlns:p14="http://schemas.microsoft.com/office/powerpoint/2010/main" val="3541427028"/>
              </p:ext>
            </p:extLst>
          </p:nvPr>
        </p:nvGraphicFramePr>
        <p:xfrm>
          <a:off x="183019" y="835199"/>
          <a:ext cx="4924002" cy="409672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615932" y="945641"/>
            <a:ext cx="4602195" cy="369332"/>
          </a:xfrm>
          <a:prstGeom prst="rect">
            <a:avLst/>
          </a:prstGeom>
          <a:noFill/>
        </p:spPr>
        <p:txBody>
          <a:bodyPr wrap="square" rtlCol="0">
            <a:spAutoFit/>
          </a:bodyPr>
          <a:lstStyle/>
          <a:p>
            <a:endParaRPr lang="en-GB">
              <a:solidFill>
                <a:schemeClr val="bg2">
                  <a:lumMod val="25000"/>
                </a:schemeClr>
              </a:solidFill>
              <a:latin typeface="Calibri" panose="020F0502020204030204" pitchFamily="34" charset="0"/>
            </a:endParaRPr>
          </a:p>
        </p:txBody>
      </p:sp>
      <p:sp>
        <p:nvSpPr>
          <p:cNvPr id="11" name="TextBox 10"/>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feel like you are listened to by the adults and people making decisions about you?</a:t>
            </a:r>
          </a:p>
          <a:p>
            <a:r>
              <a:rPr lang="en-GB" sz="1000" i="1">
                <a:solidFill>
                  <a:srgbClr val="002060"/>
                </a:solidFill>
                <a:latin typeface="Calibri" panose="020F0502020204030204" pitchFamily="34" charset="0"/>
              </a:rPr>
              <a:t>Base: All valid respondents, 2023 n=2,453, 2024 n=2,640, 2025 n=</a:t>
            </a:r>
            <a:r>
              <a:rPr lang="en-GB" sz="1000" i="1">
                <a:solidFill>
                  <a:srgbClr val="002060"/>
                </a:solidFill>
              </a:rPr>
              <a:t>2,404</a:t>
            </a:r>
            <a:r>
              <a:rPr lang="en-GB" sz="1000" i="1">
                <a:solidFill>
                  <a:srgbClr val="002060"/>
                </a:solidFill>
                <a:latin typeface="Calibri" panose="020F0502020204030204" pitchFamily="34" charset="0"/>
              </a:rPr>
              <a:t>. </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2626196072"/>
              </p:ext>
            </p:extLst>
          </p:nvPr>
        </p:nvGraphicFramePr>
        <p:xfrm>
          <a:off x="5515583" y="1011904"/>
          <a:ext cx="6117617" cy="2444407"/>
        </p:xfrm>
        <a:graphic>
          <a:graphicData uri="http://schemas.openxmlformats.org/drawingml/2006/table">
            <a:tbl>
              <a:tblPr firstRow="1" bandRow="1">
                <a:tableStyleId>{5940675A-B579-460E-94D1-54222C63F5DA}</a:tableStyleId>
              </a:tblPr>
              <a:tblGrid>
                <a:gridCol w="1699957">
                  <a:extLst>
                    <a:ext uri="{9D8B030D-6E8A-4147-A177-3AD203B41FA5}">
                      <a16:colId xmlns:a16="http://schemas.microsoft.com/office/drawing/2014/main" val="20000"/>
                    </a:ext>
                  </a:extLst>
                </a:gridCol>
                <a:gridCol w="781066">
                  <a:extLst>
                    <a:ext uri="{9D8B030D-6E8A-4147-A177-3AD203B41FA5}">
                      <a16:colId xmlns:a16="http://schemas.microsoft.com/office/drawing/2014/main" val="20001"/>
                    </a:ext>
                  </a:extLst>
                </a:gridCol>
                <a:gridCol w="691490">
                  <a:extLst>
                    <a:ext uri="{9D8B030D-6E8A-4147-A177-3AD203B41FA5}">
                      <a16:colId xmlns:a16="http://schemas.microsoft.com/office/drawing/2014/main" val="20002"/>
                    </a:ext>
                  </a:extLst>
                </a:gridCol>
                <a:gridCol w="736276">
                  <a:extLst>
                    <a:ext uri="{9D8B030D-6E8A-4147-A177-3AD203B41FA5}">
                      <a16:colId xmlns:a16="http://schemas.microsoft.com/office/drawing/2014/main" val="20003"/>
                    </a:ext>
                  </a:extLst>
                </a:gridCol>
                <a:gridCol w="736276">
                  <a:extLst>
                    <a:ext uri="{9D8B030D-6E8A-4147-A177-3AD203B41FA5}">
                      <a16:colId xmlns:a16="http://schemas.microsoft.com/office/drawing/2014/main" val="20004"/>
                    </a:ext>
                  </a:extLst>
                </a:gridCol>
                <a:gridCol w="736276">
                  <a:extLst>
                    <a:ext uri="{9D8B030D-6E8A-4147-A177-3AD203B41FA5}">
                      <a16:colId xmlns:a16="http://schemas.microsoft.com/office/drawing/2014/main" val="20005"/>
                    </a:ext>
                  </a:extLst>
                </a:gridCol>
                <a:gridCol w="736276">
                  <a:extLst>
                    <a:ext uri="{9D8B030D-6E8A-4147-A177-3AD203B41FA5}">
                      <a16:colId xmlns:a16="http://schemas.microsoft.com/office/drawing/2014/main" val="20006"/>
                    </a:ext>
                  </a:extLst>
                </a:gridCol>
              </a:tblGrid>
              <a:tr h="458900">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8095">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29353">
                <a:tc>
                  <a:txBody>
                    <a:bodyPr/>
                    <a:lstStyle/>
                    <a:p>
                      <a:r>
                        <a:rPr lang="en-GB" sz="110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9353">
                <a:tc>
                  <a:txBody>
                    <a:bodyPr/>
                    <a:lstStyle/>
                    <a:p>
                      <a:r>
                        <a:rPr lang="en-GB" sz="11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29353">
                <a:tc>
                  <a:txBody>
                    <a:bodyPr/>
                    <a:lstStyle/>
                    <a:p>
                      <a:r>
                        <a:rPr lang="en-GB" sz="110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29353">
                <a:tc>
                  <a:txBody>
                    <a:bodyPr/>
                    <a:lstStyle/>
                    <a:p>
                      <a:r>
                        <a:rPr lang="en-GB" sz="1100">
                          <a:solidFill>
                            <a:schemeClr val="tx1">
                              <a:lumMod val="75000"/>
                              <a:lumOff val="25000"/>
                            </a:schemeClr>
                          </a:solidFill>
                        </a:rPr>
                        <a:t>I don’t want</a:t>
                      </a:r>
                      <a:r>
                        <a:rPr lang="en-GB" sz="1100" baseline="0">
                          <a:solidFill>
                            <a:schemeClr val="tx1">
                              <a:lumMod val="75000"/>
                              <a:lumOff val="25000"/>
                            </a:schemeClr>
                          </a:solidFill>
                        </a:rPr>
                        <a: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3318788"/>
              </p:ext>
            </p:extLst>
          </p:nvPr>
        </p:nvGraphicFramePr>
        <p:xfrm>
          <a:off x="5515583" y="3524407"/>
          <a:ext cx="6117617" cy="2485964"/>
        </p:xfrm>
        <a:graphic>
          <a:graphicData uri="http://schemas.openxmlformats.org/drawingml/2006/table">
            <a:tbl>
              <a:tblPr firstRow="1" bandRow="1">
                <a:tableStyleId>{5940675A-B579-460E-94D1-54222C63F5DA}</a:tableStyleId>
              </a:tblPr>
              <a:tblGrid>
                <a:gridCol w="1699957">
                  <a:extLst>
                    <a:ext uri="{9D8B030D-6E8A-4147-A177-3AD203B41FA5}">
                      <a16:colId xmlns:a16="http://schemas.microsoft.com/office/drawing/2014/main" val="20000"/>
                    </a:ext>
                  </a:extLst>
                </a:gridCol>
                <a:gridCol w="781066">
                  <a:extLst>
                    <a:ext uri="{9D8B030D-6E8A-4147-A177-3AD203B41FA5}">
                      <a16:colId xmlns:a16="http://schemas.microsoft.com/office/drawing/2014/main" val="20001"/>
                    </a:ext>
                  </a:extLst>
                </a:gridCol>
                <a:gridCol w="742683">
                  <a:extLst>
                    <a:ext uri="{9D8B030D-6E8A-4147-A177-3AD203B41FA5}">
                      <a16:colId xmlns:a16="http://schemas.microsoft.com/office/drawing/2014/main" val="20002"/>
                    </a:ext>
                  </a:extLst>
                </a:gridCol>
                <a:gridCol w="676070">
                  <a:extLst>
                    <a:ext uri="{9D8B030D-6E8A-4147-A177-3AD203B41FA5}">
                      <a16:colId xmlns:a16="http://schemas.microsoft.com/office/drawing/2014/main" val="20003"/>
                    </a:ext>
                  </a:extLst>
                </a:gridCol>
                <a:gridCol w="779249">
                  <a:extLst>
                    <a:ext uri="{9D8B030D-6E8A-4147-A177-3AD203B41FA5}">
                      <a16:colId xmlns:a16="http://schemas.microsoft.com/office/drawing/2014/main" val="20004"/>
                    </a:ext>
                  </a:extLst>
                </a:gridCol>
                <a:gridCol w="763230">
                  <a:extLst>
                    <a:ext uri="{9D8B030D-6E8A-4147-A177-3AD203B41FA5}">
                      <a16:colId xmlns:a16="http://schemas.microsoft.com/office/drawing/2014/main" val="20005"/>
                    </a:ext>
                  </a:extLst>
                </a:gridCol>
                <a:gridCol w="675362">
                  <a:extLst>
                    <a:ext uri="{9D8B030D-6E8A-4147-A177-3AD203B41FA5}">
                      <a16:colId xmlns:a16="http://schemas.microsoft.com/office/drawing/2014/main" val="20006"/>
                    </a:ext>
                  </a:extLst>
                </a:gridCol>
              </a:tblGrid>
              <a:tr h="61707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887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004">
                <a:tc>
                  <a:txBody>
                    <a:bodyPr/>
                    <a:lstStyle/>
                    <a:p>
                      <a:r>
                        <a:rPr lang="en-GB" sz="110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004">
                <a:tc>
                  <a:txBody>
                    <a:bodyPr/>
                    <a:lstStyle/>
                    <a:p>
                      <a:r>
                        <a:rPr lang="en-GB" sz="11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004">
                <a:tc>
                  <a:txBody>
                    <a:bodyPr/>
                    <a:lstStyle/>
                    <a:p>
                      <a:r>
                        <a:rPr lang="en-GB" sz="110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004">
                <a:tc>
                  <a:txBody>
                    <a:bodyPr/>
                    <a:lstStyle/>
                    <a:p>
                      <a:r>
                        <a:rPr lang="en-GB" sz="1100">
                          <a:solidFill>
                            <a:schemeClr val="tx1">
                              <a:lumMod val="75000"/>
                              <a:lumOff val="25000"/>
                            </a:schemeClr>
                          </a:solidFill>
                        </a:rPr>
                        <a:t>I don’t want</a:t>
                      </a:r>
                      <a:r>
                        <a:rPr lang="en-GB" sz="1100" baseline="0">
                          <a:solidFill>
                            <a:schemeClr val="tx1">
                              <a:lumMod val="75000"/>
                              <a:lumOff val="25000"/>
                            </a:schemeClr>
                          </a:solidFill>
                        </a:rPr>
                        <a: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53188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Staying safe:</a:t>
            </a:r>
          </a:p>
          <a:p>
            <a:r>
              <a:rPr lang="en-GB">
                <a:latin typeface="Calibri" panose="020F0502020204030204" pitchFamily="34" charset="0"/>
                <a:cs typeface="DINPro" panose="020B0504020101020102" pitchFamily="34" charset="0"/>
              </a:rPr>
              <a:t>Feelings of safety in the community, being part of the community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29724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158419888"/>
              </p:ext>
            </p:extLst>
          </p:nvPr>
        </p:nvGraphicFramePr>
        <p:xfrm>
          <a:off x="183600" y="835198"/>
          <a:ext cx="4835872" cy="391189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24282" cy="900000"/>
          </a:xfrm>
        </p:spPr>
        <p:txBody>
          <a:bodyPr vert="horz" lIns="91440" tIns="45720" rIns="91440" bIns="45720" rtlCol="0" anchor="t" anchorCtr="0">
            <a:normAutofit/>
          </a:bodyPr>
          <a:lstStyle/>
          <a:p>
            <a:r>
              <a:rPr lang="en-GB" sz="1600"/>
              <a:t>The majority of pupils feel safe at home (88%), but this is lowest for Young carers (77%).</a:t>
            </a: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Typically, are you able to feel safe when you are at home?</a:t>
            </a:r>
          </a:p>
          <a:p>
            <a:r>
              <a:rPr lang="en-GB" sz="1000" i="1">
                <a:solidFill>
                  <a:srgbClr val="002060"/>
                </a:solidFill>
              </a:rPr>
              <a:t>Base: All valid respondents, 2023 n=2,453, 2024 n=2,640, 2025 n=2,404. </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3113352820"/>
              </p:ext>
            </p:extLst>
          </p:nvPr>
        </p:nvGraphicFramePr>
        <p:xfrm>
          <a:off x="5350935" y="967248"/>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I</a:t>
                      </a:r>
                      <a:r>
                        <a:rPr lang="en-GB" sz="1100" baseline="0">
                          <a:solidFill>
                            <a:schemeClr val="tx1">
                              <a:lumMod val="75000"/>
                              <a:lumOff val="25000"/>
                            </a:schemeClr>
                          </a:solidFill>
                        </a:rPr>
                        <a:t> don’t want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67243060"/>
              </p:ext>
            </p:extLst>
          </p:nvPr>
        </p:nvGraphicFramePr>
        <p:xfrm>
          <a:off x="5350935" y="3053027"/>
          <a:ext cx="6282265" cy="2105219"/>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68518">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789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0989">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0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0989">
                <a:tc>
                  <a:txBody>
                    <a:bodyPr/>
                    <a:lstStyle/>
                    <a:p>
                      <a:r>
                        <a:rPr lang="en-GB" sz="1100">
                          <a:solidFill>
                            <a:schemeClr val="tx1">
                              <a:lumMod val="75000"/>
                              <a:lumOff val="25000"/>
                            </a:schemeClr>
                          </a:solidFill>
                        </a:rPr>
                        <a:t>I</a:t>
                      </a:r>
                      <a:r>
                        <a:rPr lang="en-GB" sz="1100" baseline="0">
                          <a:solidFill>
                            <a:schemeClr val="tx1">
                              <a:lumMod val="75000"/>
                              <a:lumOff val="25000"/>
                            </a:schemeClr>
                          </a:solidFill>
                        </a:rPr>
                        <a:t> don’t want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6503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chorCtr="0">
            <a:normAutofit/>
          </a:bodyPr>
          <a:lstStyle/>
          <a:p>
            <a:r>
              <a:rPr lang="en-GB" sz="1600"/>
              <a:t>Similar to previous years, 87% of pupils are able to play in nice, safe places at home or near the home. 69% of Young carers felt able to say the same.</a:t>
            </a:r>
          </a:p>
        </p:txBody>
      </p:sp>
      <p:graphicFrame>
        <p:nvGraphicFramePr>
          <p:cNvPr id="10" name="Chart 9"/>
          <p:cNvGraphicFramePr/>
          <p:nvPr>
            <p:extLst>
              <p:ext uri="{D42A27DB-BD31-4B8C-83A1-F6EECF244321}">
                <p14:modId xmlns:p14="http://schemas.microsoft.com/office/powerpoint/2010/main" val="197870575"/>
              </p:ext>
            </p:extLst>
          </p:nvPr>
        </p:nvGraphicFramePr>
        <p:xfrm>
          <a:off x="183019" y="874228"/>
          <a:ext cx="4940548" cy="39605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627"/>
            <a:ext cx="10227733" cy="400110"/>
          </a:xfrm>
          <a:prstGeom prst="rect">
            <a:avLst/>
          </a:prstGeom>
          <a:noFill/>
        </p:spPr>
        <p:txBody>
          <a:bodyPr wrap="square" rtlCol="0" anchor="b" anchorCtr="0">
            <a:spAutoFit/>
          </a:bodyPr>
          <a:lstStyle/>
          <a:p>
            <a:r>
              <a:rPr lang="en-GB" sz="1000">
                <a:solidFill>
                  <a:srgbClr val="002060"/>
                </a:solidFill>
              </a:rPr>
              <a:t>Q: Are you able to play in nice, safe, places at home or near home?</a:t>
            </a:r>
          </a:p>
          <a:p>
            <a:r>
              <a:rPr lang="en-GB" sz="1000" i="1">
                <a:solidFill>
                  <a:srgbClr val="002060"/>
                </a:solidFill>
              </a:rPr>
              <a:t>Base: All valid respondents, 2023 n=2,453, 2024 n=2,640, 2025 n=2,404. </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3598331534"/>
              </p:ext>
            </p:extLst>
          </p:nvPr>
        </p:nvGraphicFramePr>
        <p:xfrm>
          <a:off x="5350934" y="1039711"/>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89%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I</a:t>
                      </a:r>
                      <a:r>
                        <a:rPr lang="en-GB" sz="1100" baseline="0">
                          <a:solidFill>
                            <a:schemeClr val="tx1">
                              <a:lumMod val="75000"/>
                              <a:lumOff val="25000"/>
                            </a:schemeClr>
                          </a:solidFill>
                        </a:rPr>
                        <a:t> don’t want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51467788"/>
              </p:ext>
            </p:extLst>
          </p:nvPr>
        </p:nvGraphicFramePr>
        <p:xfrm>
          <a:off x="5350935" y="3145098"/>
          <a:ext cx="6282265" cy="209818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a:solidFill>
                            <a:schemeClr val="tx1">
                              <a:lumMod val="75000"/>
                              <a:lumOff val="25000"/>
                            </a:schemeClr>
                          </a:solidFill>
                        </a:rPr>
                        <a:t>I</a:t>
                      </a:r>
                      <a:r>
                        <a:rPr lang="en-GB" sz="1100" baseline="0">
                          <a:solidFill>
                            <a:schemeClr val="tx1">
                              <a:lumMod val="75000"/>
                              <a:lumOff val="25000"/>
                            </a:schemeClr>
                          </a:solidFill>
                        </a:rPr>
                        <a:t> don’t want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0846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08575"/>
            <a:ext cx="11730814" cy="900000"/>
          </a:xfrm>
        </p:spPr>
        <p:txBody>
          <a:bodyPr vert="horz" lIns="91440" tIns="45720" rIns="91440" bIns="45720" rtlCol="0" anchor="t" anchorCtr="0">
            <a:normAutofit/>
          </a:bodyPr>
          <a:lstStyle/>
          <a:p>
            <a:r>
              <a:rPr lang="en-GB" sz="1600"/>
              <a:t>6% of pupils have either carried or seen a knife being carried for protection.</a:t>
            </a:r>
          </a:p>
        </p:txBody>
      </p:sp>
      <p:sp>
        <p:nvSpPr>
          <p:cNvPr id="6" name="TextBox 5"/>
          <p:cNvSpPr txBox="1"/>
          <p:nvPr/>
        </p:nvSpPr>
        <p:spPr>
          <a:xfrm>
            <a:off x="183019" y="6305340"/>
            <a:ext cx="10227733" cy="553998"/>
          </a:xfrm>
          <a:prstGeom prst="rect">
            <a:avLst/>
          </a:prstGeom>
          <a:noFill/>
        </p:spPr>
        <p:txBody>
          <a:bodyPr wrap="square" rtlCol="0" anchor="b" anchorCtr="0">
            <a:spAutoFit/>
          </a:bodyPr>
          <a:lstStyle/>
          <a:p>
            <a:r>
              <a:rPr lang="en-GB" sz="1000">
                <a:solidFill>
                  <a:srgbClr val="002060"/>
                </a:solidFill>
              </a:rPr>
              <a:t>Q: Have you seen anyone in your local area use knives to fight or threaten anyone?</a:t>
            </a:r>
          </a:p>
          <a:p>
            <a:r>
              <a:rPr lang="en-GB" sz="1000">
                <a:solidFill>
                  <a:srgbClr val="002060"/>
                </a:solidFill>
              </a:rPr>
              <a:t>Q: Have you or someone you know ever carried a knife outside of your house for the purpose of protection?</a:t>
            </a:r>
          </a:p>
          <a:p>
            <a:r>
              <a:rPr lang="en-GB" sz="1000" i="1">
                <a:solidFill>
                  <a:srgbClr val="002060"/>
                </a:solidFill>
              </a:rPr>
              <a:t>Base: All valid respondents, 2023 n=2,453, 2024 n=2,640, 2025 n=2,404.</a:t>
            </a:r>
          </a:p>
        </p:txBody>
      </p:sp>
      <p:graphicFrame>
        <p:nvGraphicFramePr>
          <p:cNvPr id="10" name="Chart 9"/>
          <p:cNvGraphicFramePr/>
          <p:nvPr>
            <p:extLst>
              <p:ext uri="{D42A27DB-BD31-4B8C-83A1-F6EECF244321}">
                <p14:modId xmlns:p14="http://schemas.microsoft.com/office/powerpoint/2010/main" val="2381552994"/>
              </p:ext>
            </p:extLst>
          </p:nvPr>
        </p:nvGraphicFramePr>
        <p:xfrm>
          <a:off x="1002750" y="1740075"/>
          <a:ext cx="5113285" cy="3297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1711640122"/>
              </p:ext>
            </p:extLst>
          </p:nvPr>
        </p:nvGraphicFramePr>
        <p:xfrm>
          <a:off x="6363201" y="1740075"/>
          <a:ext cx="5113285" cy="32972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spTree>
    <p:extLst>
      <p:ext uri="{BB962C8B-B14F-4D97-AF65-F5344CB8AC3E}">
        <p14:creationId xmlns:p14="http://schemas.microsoft.com/office/powerpoint/2010/main" val="3342071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79999"/>
            <a:ext cx="11725746" cy="707767"/>
          </a:xfrm>
        </p:spPr>
        <p:txBody>
          <a:bodyPr vert="horz" lIns="91440" tIns="45720" rIns="91440" bIns="45720" rtlCol="0" anchor="t">
            <a:noAutofit/>
          </a:bodyPr>
          <a:lstStyle/>
          <a:p>
            <a:r>
              <a:rPr lang="en-GB" sz="1600"/>
              <a:t>Overall, the proportion of pupils who have seen a knife used </a:t>
            </a:r>
            <a:r>
              <a:rPr lang="en-GB" sz="1600" u="sng"/>
              <a:t>and</a:t>
            </a:r>
            <a:r>
              <a:rPr lang="en-GB" sz="1600"/>
              <a:t> have carried or know someone who carried a knife is 4%. Young carers are the most likely group to have encountered knives being used either as a threat or being carried for protection. Boys are more likely than girls to have encountered this. Young carers are the most exposed to Knives.</a:t>
            </a:r>
          </a:p>
        </p:txBody>
      </p:sp>
      <p:sp>
        <p:nvSpPr>
          <p:cNvPr id="10" name="Rectangle 9"/>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sp>
        <p:nvSpPr>
          <p:cNvPr id="11" name="TextBox 10"/>
          <p:cNvSpPr txBox="1"/>
          <p:nvPr/>
        </p:nvSpPr>
        <p:spPr>
          <a:xfrm>
            <a:off x="301556" y="5835327"/>
            <a:ext cx="11331643" cy="269076"/>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answered ‘Yes’</a:t>
            </a:r>
          </a:p>
        </p:txBody>
      </p:sp>
      <p:graphicFrame>
        <p:nvGraphicFramePr>
          <p:cNvPr id="12" name="Table 11"/>
          <p:cNvGraphicFramePr>
            <a:graphicFrameLocks noGrp="1"/>
          </p:cNvGraphicFramePr>
          <p:nvPr>
            <p:extLst>
              <p:ext uri="{D42A27DB-BD31-4B8C-83A1-F6EECF244321}">
                <p14:modId xmlns:p14="http://schemas.microsoft.com/office/powerpoint/2010/main" val="530632308"/>
              </p:ext>
            </p:extLst>
          </p:nvPr>
        </p:nvGraphicFramePr>
        <p:xfrm>
          <a:off x="301557" y="1022673"/>
          <a:ext cx="11331642" cy="2207852"/>
        </p:xfrm>
        <a:graphic>
          <a:graphicData uri="http://schemas.openxmlformats.org/drawingml/2006/table">
            <a:tbl>
              <a:tblPr firstRow="1" bandRow="1">
                <a:tableStyleId>{5940675A-B579-460E-94D1-54222C63F5DA}</a:tableStyleId>
              </a:tblPr>
              <a:tblGrid>
                <a:gridCol w="2673873">
                  <a:extLst>
                    <a:ext uri="{9D8B030D-6E8A-4147-A177-3AD203B41FA5}">
                      <a16:colId xmlns:a16="http://schemas.microsoft.com/office/drawing/2014/main" val="20000"/>
                    </a:ext>
                  </a:extLst>
                </a:gridCol>
                <a:gridCol w="1449444">
                  <a:extLst>
                    <a:ext uri="{9D8B030D-6E8A-4147-A177-3AD203B41FA5}">
                      <a16:colId xmlns:a16="http://schemas.microsoft.com/office/drawing/2014/main" val="20001"/>
                    </a:ext>
                  </a:extLst>
                </a:gridCol>
                <a:gridCol w="1441665">
                  <a:extLst>
                    <a:ext uri="{9D8B030D-6E8A-4147-A177-3AD203B41FA5}">
                      <a16:colId xmlns:a16="http://schemas.microsoft.com/office/drawing/2014/main" val="20002"/>
                    </a:ext>
                  </a:extLst>
                </a:gridCol>
                <a:gridCol w="1441665">
                  <a:extLst>
                    <a:ext uri="{9D8B030D-6E8A-4147-A177-3AD203B41FA5}">
                      <a16:colId xmlns:a16="http://schemas.microsoft.com/office/drawing/2014/main" val="20004"/>
                    </a:ext>
                  </a:extLst>
                </a:gridCol>
                <a:gridCol w="1441665">
                  <a:extLst>
                    <a:ext uri="{9D8B030D-6E8A-4147-A177-3AD203B41FA5}">
                      <a16:colId xmlns:a16="http://schemas.microsoft.com/office/drawing/2014/main" val="20006"/>
                    </a:ext>
                  </a:extLst>
                </a:gridCol>
                <a:gridCol w="1441665">
                  <a:extLst>
                    <a:ext uri="{9D8B030D-6E8A-4147-A177-3AD203B41FA5}">
                      <a16:colId xmlns:a16="http://schemas.microsoft.com/office/drawing/2014/main" val="20008"/>
                    </a:ext>
                  </a:extLst>
                </a:gridCol>
                <a:gridCol w="1441665">
                  <a:extLst>
                    <a:ext uri="{9D8B030D-6E8A-4147-A177-3AD203B41FA5}">
                      <a16:colId xmlns:a16="http://schemas.microsoft.com/office/drawing/2014/main" val="20010"/>
                    </a:ext>
                  </a:extLst>
                </a:gridCol>
              </a:tblGrid>
              <a:tr h="254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84132">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4132">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31875">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84132">
                <a:tc>
                  <a:txBody>
                    <a:bodyPr/>
                    <a:lstStyle/>
                    <a:p>
                      <a:r>
                        <a:rPr lang="en-GB" sz="1100">
                          <a:solidFill>
                            <a:schemeClr val="tx1">
                              <a:lumMod val="75000"/>
                              <a:lumOff val="25000"/>
                            </a:schemeClr>
                          </a:solidFill>
                        </a:rPr>
                        <a:t>Seen a knife</a:t>
                      </a:r>
                      <a:r>
                        <a:rPr lang="en-GB" sz="1100" baseline="0">
                          <a:solidFill>
                            <a:schemeClr val="tx1">
                              <a:lumMod val="75000"/>
                              <a:lumOff val="25000"/>
                            </a:schemeClr>
                          </a:solidFill>
                        </a:rPr>
                        <a:t> used </a:t>
                      </a:r>
                      <a:r>
                        <a:rPr lang="en-GB" sz="1100" u="sng" baseline="0">
                          <a:solidFill>
                            <a:schemeClr val="tx1">
                              <a:lumMod val="75000"/>
                              <a:lumOff val="25000"/>
                            </a:schemeClr>
                          </a:solidFill>
                        </a:rPr>
                        <a:t>and</a:t>
                      </a:r>
                      <a:r>
                        <a:rPr lang="en-GB" sz="1100" baseline="0">
                          <a:solidFill>
                            <a:schemeClr val="tx1">
                              <a:lumMod val="75000"/>
                              <a:lumOff val="25000"/>
                            </a:schemeClr>
                          </a:solidFill>
                        </a:rPr>
                        <a:t> have carried or know someone who has carried a knife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83019" y="6459228"/>
            <a:ext cx="5912981" cy="400110"/>
          </a:xfrm>
          <a:prstGeom prst="rect">
            <a:avLst/>
          </a:prstGeom>
          <a:noFill/>
        </p:spPr>
        <p:txBody>
          <a:bodyPr wrap="square" rtlCol="0" anchor="b" anchorCtr="0">
            <a:spAutoFit/>
          </a:bodyPr>
          <a:lstStyle/>
          <a:p>
            <a:r>
              <a:rPr lang="en-GB" sz="1000">
                <a:solidFill>
                  <a:srgbClr val="002060"/>
                </a:solidFill>
              </a:rPr>
              <a:t>Q: Have you seen anyone in your local area use knives to fight or threaten anyone?</a:t>
            </a:r>
          </a:p>
          <a:p>
            <a:r>
              <a:rPr lang="en-GB" sz="1000">
                <a:solidFill>
                  <a:srgbClr val="002060"/>
                </a:solidFill>
              </a:rPr>
              <a:t>Q: Have you or someone you know ever carried a knife outside of your house for the purpose of protection?</a:t>
            </a:r>
          </a:p>
        </p:txBody>
      </p:sp>
      <p:graphicFrame>
        <p:nvGraphicFramePr>
          <p:cNvPr id="9" name="Table 8">
            <a:extLst>
              <a:ext uri="{FF2B5EF4-FFF2-40B4-BE49-F238E27FC236}">
                <a16:creationId xmlns:a16="http://schemas.microsoft.com/office/drawing/2014/main" id="{CCDCBE11-2ABE-4201-8CDF-7560963AD977}"/>
              </a:ext>
            </a:extLst>
          </p:cNvPr>
          <p:cNvGraphicFramePr>
            <a:graphicFrameLocks noGrp="1"/>
          </p:cNvGraphicFramePr>
          <p:nvPr>
            <p:extLst>
              <p:ext uri="{D42A27DB-BD31-4B8C-83A1-F6EECF244321}">
                <p14:modId xmlns:p14="http://schemas.microsoft.com/office/powerpoint/2010/main" val="1053643578"/>
              </p:ext>
            </p:extLst>
          </p:nvPr>
        </p:nvGraphicFramePr>
        <p:xfrm>
          <a:off x="301557" y="3410729"/>
          <a:ext cx="11331641" cy="2300748"/>
        </p:xfrm>
        <a:graphic>
          <a:graphicData uri="http://schemas.openxmlformats.org/drawingml/2006/table">
            <a:tbl>
              <a:tblPr firstRow="1" bandRow="1">
                <a:tableStyleId>{5940675A-B579-460E-94D1-54222C63F5DA}</a:tableStyleId>
              </a:tblPr>
              <a:tblGrid>
                <a:gridCol w="2681651">
                  <a:extLst>
                    <a:ext uri="{9D8B030D-6E8A-4147-A177-3AD203B41FA5}">
                      <a16:colId xmlns:a16="http://schemas.microsoft.com/office/drawing/2014/main" val="20000"/>
                    </a:ext>
                  </a:extLst>
                </a:gridCol>
                <a:gridCol w="1441665">
                  <a:extLst>
                    <a:ext uri="{9D8B030D-6E8A-4147-A177-3AD203B41FA5}">
                      <a16:colId xmlns:a16="http://schemas.microsoft.com/office/drawing/2014/main" val="20001"/>
                    </a:ext>
                  </a:extLst>
                </a:gridCol>
                <a:gridCol w="1441665">
                  <a:extLst>
                    <a:ext uri="{9D8B030D-6E8A-4147-A177-3AD203B41FA5}">
                      <a16:colId xmlns:a16="http://schemas.microsoft.com/office/drawing/2014/main" val="20002"/>
                    </a:ext>
                  </a:extLst>
                </a:gridCol>
                <a:gridCol w="1441665">
                  <a:extLst>
                    <a:ext uri="{9D8B030D-6E8A-4147-A177-3AD203B41FA5}">
                      <a16:colId xmlns:a16="http://schemas.microsoft.com/office/drawing/2014/main" val="20004"/>
                    </a:ext>
                  </a:extLst>
                </a:gridCol>
                <a:gridCol w="1441665">
                  <a:extLst>
                    <a:ext uri="{9D8B030D-6E8A-4147-A177-3AD203B41FA5}">
                      <a16:colId xmlns:a16="http://schemas.microsoft.com/office/drawing/2014/main" val="20006"/>
                    </a:ext>
                  </a:extLst>
                </a:gridCol>
                <a:gridCol w="1441665">
                  <a:extLst>
                    <a:ext uri="{9D8B030D-6E8A-4147-A177-3AD203B41FA5}">
                      <a16:colId xmlns:a16="http://schemas.microsoft.com/office/drawing/2014/main" val="20008"/>
                    </a:ext>
                  </a:extLst>
                </a:gridCol>
                <a:gridCol w="1441665">
                  <a:extLst>
                    <a:ext uri="{9D8B030D-6E8A-4147-A177-3AD203B41FA5}">
                      <a16:colId xmlns:a16="http://schemas.microsoft.com/office/drawing/2014/main" val="20010"/>
                    </a:ext>
                  </a:extLst>
                </a:gridCol>
              </a:tblGrid>
              <a:tr h="255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9388">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5801">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5724">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15801">
                <a:tc>
                  <a:txBody>
                    <a:bodyPr/>
                    <a:lstStyle/>
                    <a:p>
                      <a:r>
                        <a:rPr lang="en-GB" sz="1100">
                          <a:solidFill>
                            <a:schemeClr val="tx1">
                              <a:lumMod val="75000"/>
                              <a:lumOff val="25000"/>
                            </a:schemeClr>
                          </a:solidFill>
                        </a:rPr>
                        <a:t>Seen a knife</a:t>
                      </a:r>
                      <a:r>
                        <a:rPr lang="en-GB" sz="1100" baseline="0">
                          <a:solidFill>
                            <a:schemeClr val="tx1">
                              <a:lumMod val="75000"/>
                              <a:lumOff val="25000"/>
                            </a:schemeClr>
                          </a:solidFill>
                        </a:rPr>
                        <a:t> used </a:t>
                      </a:r>
                      <a:r>
                        <a:rPr lang="en-GB" sz="1100" u="sng" baseline="0">
                          <a:solidFill>
                            <a:schemeClr val="tx1">
                              <a:lumMod val="75000"/>
                              <a:lumOff val="25000"/>
                            </a:schemeClr>
                          </a:solidFill>
                        </a:rPr>
                        <a:t>and</a:t>
                      </a:r>
                      <a:r>
                        <a:rPr lang="en-GB" sz="1100" baseline="0">
                          <a:solidFill>
                            <a:schemeClr val="tx1">
                              <a:lumMod val="75000"/>
                              <a:lumOff val="25000"/>
                            </a:schemeClr>
                          </a:solidFill>
                        </a:rPr>
                        <a:t> have carried or know someone who has carried a knife </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05436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65522"/>
            <a:ext cx="11730814" cy="900000"/>
          </a:xfrm>
        </p:spPr>
        <p:txBody>
          <a:bodyPr vert="horz" lIns="91440" tIns="45720" rIns="91440" bIns="45720" rtlCol="0" anchor="t" anchorCtr="0">
            <a:normAutofit/>
          </a:bodyPr>
          <a:lstStyle/>
          <a:p>
            <a:r>
              <a:rPr lang="en-US" sz="1600"/>
              <a:t>The majority of pupils feel safe/very safe in their area during the day, when going to and from school and when they are at school. Young carers scored the lowest for all four options. Boys (40%) are the group most likely to feel safe going out after dark. </a:t>
            </a:r>
            <a:endParaRPr lang="en-GB" sz="160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133411119"/>
              </p:ext>
            </p:extLst>
          </p:nvPr>
        </p:nvGraphicFramePr>
        <p:xfrm>
          <a:off x="183600" y="835200"/>
          <a:ext cx="5033639" cy="37811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How do you rate the following in the area where you live?</a:t>
            </a:r>
          </a:p>
          <a:p>
            <a:r>
              <a:rPr lang="en-GB" sz="1000" i="1">
                <a:solidFill>
                  <a:srgbClr val="002060"/>
                </a:solidFill>
              </a:rPr>
              <a:t>Base: All valid respondents, 2023 n=2,453, 2024 n=2,640, 2025 n=2,404.</a:t>
            </a:r>
          </a:p>
        </p:txBody>
      </p:sp>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 / </a:t>
            </a:r>
            <a:r>
              <a:rPr lang="en-GB" sz="1000" b="1"/>
              <a:t>CYPP</a:t>
            </a:r>
          </a:p>
        </p:txBody>
      </p:sp>
      <p:graphicFrame>
        <p:nvGraphicFramePr>
          <p:cNvPr id="9" name="Table 8"/>
          <p:cNvGraphicFramePr>
            <a:graphicFrameLocks noGrp="1"/>
          </p:cNvGraphicFramePr>
          <p:nvPr>
            <p:extLst>
              <p:ext uri="{D42A27DB-BD31-4B8C-83A1-F6EECF244321}">
                <p14:modId xmlns:p14="http://schemas.microsoft.com/office/powerpoint/2010/main" val="1722507378"/>
              </p:ext>
            </p:extLst>
          </p:nvPr>
        </p:nvGraphicFramePr>
        <p:xfrm>
          <a:off x="5230768" y="909031"/>
          <a:ext cx="6402434" cy="2308751"/>
        </p:xfrm>
        <a:graphic>
          <a:graphicData uri="http://schemas.openxmlformats.org/drawingml/2006/table">
            <a:tbl>
              <a:tblPr firstRow="1" bandRow="1">
                <a:tableStyleId>{5940675A-B579-460E-94D1-54222C63F5DA}</a:tableStyleId>
              </a:tblPr>
              <a:tblGrid>
                <a:gridCol w="1779101">
                  <a:extLst>
                    <a:ext uri="{9D8B030D-6E8A-4147-A177-3AD203B41FA5}">
                      <a16:colId xmlns:a16="http://schemas.microsoft.com/office/drawing/2014/main" val="20000"/>
                    </a:ext>
                  </a:extLst>
                </a:gridCol>
                <a:gridCol w="817429">
                  <a:extLst>
                    <a:ext uri="{9D8B030D-6E8A-4147-A177-3AD203B41FA5}">
                      <a16:colId xmlns:a16="http://schemas.microsoft.com/office/drawing/2014/main" val="20001"/>
                    </a:ext>
                  </a:extLst>
                </a:gridCol>
                <a:gridCol w="723684">
                  <a:extLst>
                    <a:ext uri="{9D8B030D-6E8A-4147-A177-3AD203B41FA5}">
                      <a16:colId xmlns:a16="http://schemas.microsoft.com/office/drawing/2014/main" val="20002"/>
                    </a:ext>
                  </a:extLst>
                </a:gridCol>
                <a:gridCol w="770555">
                  <a:extLst>
                    <a:ext uri="{9D8B030D-6E8A-4147-A177-3AD203B41FA5}">
                      <a16:colId xmlns:a16="http://schemas.microsoft.com/office/drawing/2014/main" val="20003"/>
                    </a:ext>
                  </a:extLst>
                </a:gridCol>
                <a:gridCol w="770555">
                  <a:extLst>
                    <a:ext uri="{9D8B030D-6E8A-4147-A177-3AD203B41FA5}">
                      <a16:colId xmlns:a16="http://schemas.microsoft.com/office/drawing/2014/main" val="20004"/>
                    </a:ext>
                  </a:extLst>
                </a:gridCol>
                <a:gridCol w="770555">
                  <a:extLst>
                    <a:ext uri="{9D8B030D-6E8A-4147-A177-3AD203B41FA5}">
                      <a16:colId xmlns:a16="http://schemas.microsoft.com/office/drawing/2014/main" val="20005"/>
                    </a:ext>
                  </a:extLst>
                </a:gridCol>
                <a:gridCol w="770555">
                  <a:extLst>
                    <a:ext uri="{9D8B030D-6E8A-4147-A177-3AD203B41FA5}">
                      <a16:colId xmlns:a16="http://schemas.microsoft.com/office/drawing/2014/main" val="20006"/>
                    </a:ext>
                  </a:extLst>
                </a:gridCol>
              </a:tblGrid>
              <a:tr h="377725">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2685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7725">
                <a:tc>
                  <a:txBody>
                    <a:bodyPr/>
                    <a:lstStyle/>
                    <a:p>
                      <a:r>
                        <a:rPr lang="en-GB" sz="1100">
                          <a:solidFill>
                            <a:schemeClr val="tx1">
                              <a:lumMod val="75000"/>
                              <a:lumOff val="25000"/>
                            </a:schemeClr>
                          </a:solidFill>
                        </a:rPr>
                        <a:t>Your safety when going</a:t>
                      </a:r>
                      <a:r>
                        <a:rPr lang="en-GB" sz="1100" baseline="0">
                          <a:solidFill>
                            <a:schemeClr val="tx1">
                              <a:lumMod val="75000"/>
                              <a:lumOff val="25000"/>
                            </a:schemeClr>
                          </a:solidFill>
                        </a:rPr>
                        <a:t> to and from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42791">
                <a:tc>
                  <a:txBody>
                    <a:bodyPr/>
                    <a:lstStyle/>
                    <a:p>
                      <a:r>
                        <a:rPr lang="en-GB" sz="1100">
                          <a:solidFill>
                            <a:schemeClr val="tx1">
                              <a:lumMod val="75000"/>
                              <a:lumOff val="25000"/>
                            </a:schemeClr>
                          </a:solidFill>
                        </a:rPr>
                        <a:t>Your safety</a:t>
                      </a:r>
                      <a:r>
                        <a:rPr lang="en-GB" sz="1100" baseline="0">
                          <a:solidFill>
                            <a:schemeClr val="tx1">
                              <a:lumMod val="75000"/>
                              <a:lumOff val="25000"/>
                            </a:schemeClr>
                          </a:solidFill>
                        </a:rPr>
                        <a:t> at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7725">
                <a:tc>
                  <a:txBody>
                    <a:bodyPr/>
                    <a:lstStyle/>
                    <a:p>
                      <a:r>
                        <a:rPr lang="en-GB" sz="1100">
                          <a:solidFill>
                            <a:schemeClr val="tx1">
                              <a:lumMod val="75000"/>
                              <a:lumOff val="25000"/>
                            </a:schemeClr>
                          </a:solidFill>
                        </a:rPr>
                        <a:t>Your safety</a:t>
                      </a:r>
                      <a:r>
                        <a:rPr lang="en-GB" sz="1100" baseline="0">
                          <a:solidFill>
                            <a:schemeClr val="tx1">
                              <a:lumMod val="75000"/>
                              <a:lumOff val="25000"/>
                            </a:schemeClr>
                          </a:solidFill>
                        </a:rPr>
                        <a:t> when going out during the day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77725">
                <a:tc>
                  <a:txBody>
                    <a:bodyPr/>
                    <a:lstStyle/>
                    <a:p>
                      <a:r>
                        <a:rPr lang="en-GB" sz="1100">
                          <a:solidFill>
                            <a:schemeClr val="tx1">
                              <a:lumMod val="75000"/>
                              <a:lumOff val="25000"/>
                            </a:schemeClr>
                          </a:solidFill>
                        </a:rPr>
                        <a:t>Your safety when going</a:t>
                      </a:r>
                      <a:r>
                        <a:rPr lang="en-GB" sz="1100" baseline="0">
                          <a:solidFill>
                            <a:schemeClr val="tx1">
                              <a:lumMod val="75000"/>
                              <a:lumOff val="25000"/>
                            </a:schemeClr>
                          </a:solidFill>
                        </a:rPr>
                        <a:t> out after dark</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08411218"/>
              </p:ext>
            </p:extLst>
          </p:nvPr>
        </p:nvGraphicFramePr>
        <p:xfrm>
          <a:off x="5216590" y="3380360"/>
          <a:ext cx="6416611" cy="2508674"/>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5786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7979">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3298">
                <a:tc>
                  <a:txBody>
                    <a:bodyPr/>
                    <a:lstStyle/>
                    <a:p>
                      <a:r>
                        <a:rPr lang="en-GB" sz="1100">
                          <a:solidFill>
                            <a:schemeClr val="tx1">
                              <a:lumMod val="75000"/>
                              <a:lumOff val="25000"/>
                            </a:schemeClr>
                          </a:solidFill>
                        </a:rPr>
                        <a:t>Your safety when going</a:t>
                      </a:r>
                      <a:r>
                        <a:rPr lang="en-GB" sz="1100" baseline="0">
                          <a:solidFill>
                            <a:schemeClr val="tx1">
                              <a:lumMod val="75000"/>
                              <a:lumOff val="25000"/>
                            </a:schemeClr>
                          </a:solidFill>
                        </a:rPr>
                        <a:t> to and from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5074">
                <a:tc>
                  <a:txBody>
                    <a:bodyPr/>
                    <a:lstStyle/>
                    <a:p>
                      <a:r>
                        <a:rPr lang="en-GB" sz="1100">
                          <a:solidFill>
                            <a:schemeClr val="tx1">
                              <a:lumMod val="75000"/>
                              <a:lumOff val="25000"/>
                            </a:schemeClr>
                          </a:solidFill>
                        </a:rPr>
                        <a:t>Your safety</a:t>
                      </a:r>
                      <a:r>
                        <a:rPr lang="en-GB" sz="1100" baseline="0">
                          <a:solidFill>
                            <a:schemeClr val="tx1">
                              <a:lumMod val="75000"/>
                              <a:lumOff val="25000"/>
                            </a:schemeClr>
                          </a:solidFill>
                        </a:rPr>
                        <a:t> at school</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3298">
                <a:tc>
                  <a:txBody>
                    <a:bodyPr/>
                    <a:lstStyle/>
                    <a:p>
                      <a:r>
                        <a:rPr lang="en-GB" sz="1100">
                          <a:solidFill>
                            <a:schemeClr val="tx1">
                              <a:lumMod val="75000"/>
                              <a:lumOff val="25000"/>
                            </a:schemeClr>
                          </a:solidFill>
                        </a:rPr>
                        <a:t>Your safety</a:t>
                      </a:r>
                      <a:r>
                        <a:rPr lang="en-GB" sz="1100" baseline="0">
                          <a:solidFill>
                            <a:schemeClr val="tx1">
                              <a:lumMod val="75000"/>
                              <a:lumOff val="25000"/>
                            </a:schemeClr>
                          </a:solidFill>
                        </a:rPr>
                        <a:t> when going out during the day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3298">
                <a:tc>
                  <a:txBody>
                    <a:bodyPr/>
                    <a:lstStyle/>
                    <a:p>
                      <a:r>
                        <a:rPr lang="en-GB" sz="1100">
                          <a:solidFill>
                            <a:schemeClr val="tx1">
                              <a:lumMod val="75000"/>
                              <a:lumOff val="25000"/>
                            </a:schemeClr>
                          </a:solidFill>
                        </a:rPr>
                        <a:t>Your safety when going</a:t>
                      </a:r>
                      <a:r>
                        <a:rPr lang="en-GB" sz="1100" baseline="0">
                          <a:solidFill>
                            <a:schemeClr val="tx1">
                              <a:lumMod val="75000"/>
                              <a:lumOff val="25000"/>
                            </a:schemeClr>
                          </a:solidFill>
                        </a:rPr>
                        <a:t> out after dark</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p:cNvSpPr txBox="1"/>
          <p:nvPr/>
        </p:nvSpPr>
        <p:spPr>
          <a:xfrm>
            <a:off x="5216590" y="5980868"/>
            <a:ext cx="6416610"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who feel ‘safe’ or ‘very safe’</a:t>
            </a:r>
          </a:p>
        </p:txBody>
      </p:sp>
    </p:spTree>
    <p:extLst>
      <p:ext uri="{BB962C8B-B14F-4D97-AF65-F5344CB8AC3E}">
        <p14:creationId xmlns:p14="http://schemas.microsoft.com/office/powerpoint/2010/main" val="3470337030"/>
      </p:ext>
    </p:extLst>
  </p:cSld>
  <p:clrMapOvr>
    <a:masterClrMapping/>
  </p:clrMapOvr>
  <p:extLst>
    <p:ext uri="{6950BFC3-D8DA-4A85-94F7-54DA5524770B}">
      <p188:commentRel xmlns:p188="http://schemas.microsoft.com/office/powerpoint/2018/8/main" r:id="rId2"/>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68670" cy="900000"/>
          </a:xfrm>
        </p:spPr>
        <p:txBody>
          <a:bodyPr vert="horz" lIns="91440" tIns="45720" rIns="91440" bIns="45720" rtlCol="0" anchor="t" anchorCtr="0">
            <a:normAutofit/>
          </a:bodyPr>
          <a:lstStyle/>
          <a:p>
            <a:r>
              <a:rPr lang="en-GB" sz="1600"/>
              <a:t>70% of pupils feel able to get involved in their community, with girls more likely to say ‘yes’ than any other group.</a:t>
            </a:r>
          </a:p>
        </p:txBody>
      </p:sp>
      <p:graphicFrame>
        <p:nvGraphicFramePr>
          <p:cNvPr id="4" name="Chart 3"/>
          <p:cNvGraphicFramePr/>
          <p:nvPr>
            <p:extLst>
              <p:ext uri="{D42A27DB-BD31-4B8C-83A1-F6EECF244321}">
                <p14:modId xmlns:p14="http://schemas.microsoft.com/office/powerpoint/2010/main" val="2316891675"/>
              </p:ext>
            </p:extLst>
          </p:nvPr>
        </p:nvGraphicFramePr>
        <p:xfrm>
          <a:off x="183599" y="835200"/>
          <a:ext cx="4689958" cy="37854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feel able to get involved in your community (outside of school)?</a:t>
            </a:r>
          </a:p>
          <a:p>
            <a:r>
              <a:rPr lang="en-GB" sz="1000" i="1">
                <a:solidFill>
                  <a:srgbClr val="002060"/>
                </a:solidFill>
                <a:latin typeface="Calibri" panose="020F0502020204030204" pitchFamily="34" charset="0"/>
              </a:rPr>
              <a:t>Base: All valid respondents, 2023 n=2,453, 2024 n=2,640, 2025 n=2,404.</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8" name="Table 7"/>
          <p:cNvGraphicFramePr>
            <a:graphicFrameLocks noGrp="1"/>
          </p:cNvGraphicFramePr>
          <p:nvPr>
            <p:extLst>
              <p:ext uri="{D42A27DB-BD31-4B8C-83A1-F6EECF244321}">
                <p14:modId xmlns:p14="http://schemas.microsoft.com/office/powerpoint/2010/main" val="1857531601"/>
              </p:ext>
            </p:extLst>
          </p:nvPr>
        </p:nvGraphicFramePr>
        <p:xfrm>
          <a:off x="4960215" y="1147536"/>
          <a:ext cx="6672983" cy="1515632"/>
        </p:xfrm>
        <a:graphic>
          <a:graphicData uri="http://schemas.openxmlformats.org/drawingml/2006/table">
            <a:tbl>
              <a:tblPr firstRow="1" bandRow="1">
                <a:tableStyleId>{5940675A-B579-460E-94D1-54222C63F5DA}</a:tableStyleId>
              </a:tblPr>
              <a:tblGrid>
                <a:gridCol w="1854282">
                  <a:extLst>
                    <a:ext uri="{9D8B030D-6E8A-4147-A177-3AD203B41FA5}">
                      <a16:colId xmlns:a16="http://schemas.microsoft.com/office/drawing/2014/main" val="20000"/>
                    </a:ext>
                  </a:extLst>
                </a:gridCol>
                <a:gridCol w="851972">
                  <a:extLst>
                    <a:ext uri="{9D8B030D-6E8A-4147-A177-3AD203B41FA5}">
                      <a16:colId xmlns:a16="http://schemas.microsoft.com/office/drawing/2014/main" val="20001"/>
                    </a:ext>
                  </a:extLst>
                </a:gridCol>
                <a:gridCol w="754265">
                  <a:extLst>
                    <a:ext uri="{9D8B030D-6E8A-4147-A177-3AD203B41FA5}">
                      <a16:colId xmlns:a16="http://schemas.microsoft.com/office/drawing/2014/main" val="20002"/>
                    </a:ext>
                  </a:extLst>
                </a:gridCol>
                <a:gridCol w="803116">
                  <a:extLst>
                    <a:ext uri="{9D8B030D-6E8A-4147-A177-3AD203B41FA5}">
                      <a16:colId xmlns:a16="http://schemas.microsoft.com/office/drawing/2014/main" val="20003"/>
                    </a:ext>
                  </a:extLst>
                </a:gridCol>
                <a:gridCol w="803116">
                  <a:extLst>
                    <a:ext uri="{9D8B030D-6E8A-4147-A177-3AD203B41FA5}">
                      <a16:colId xmlns:a16="http://schemas.microsoft.com/office/drawing/2014/main" val="20004"/>
                    </a:ext>
                  </a:extLst>
                </a:gridCol>
                <a:gridCol w="803116">
                  <a:extLst>
                    <a:ext uri="{9D8B030D-6E8A-4147-A177-3AD203B41FA5}">
                      <a16:colId xmlns:a16="http://schemas.microsoft.com/office/drawing/2014/main" val="20005"/>
                    </a:ext>
                  </a:extLst>
                </a:gridCol>
                <a:gridCol w="803116">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32400163"/>
              </p:ext>
            </p:extLst>
          </p:nvPr>
        </p:nvGraphicFramePr>
        <p:xfrm>
          <a:off x="4968762" y="2855992"/>
          <a:ext cx="6664436" cy="1683272"/>
        </p:xfrm>
        <a:graphic>
          <a:graphicData uri="http://schemas.openxmlformats.org/drawingml/2006/table">
            <a:tbl>
              <a:tblPr firstRow="1" bandRow="1">
                <a:tableStyleId>{5940675A-B579-460E-94D1-54222C63F5DA}</a:tableStyleId>
              </a:tblPr>
              <a:tblGrid>
                <a:gridCol w="1851906">
                  <a:extLst>
                    <a:ext uri="{9D8B030D-6E8A-4147-A177-3AD203B41FA5}">
                      <a16:colId xmlns:a16="http://schemas.microsoft.com/office/drawing/2014/main" val="20000"/>
                    </a:ext>
                  </a:extLst>
                </a:gridCol>
                <a:gridCol w="850881">
                  <a:extLst>
                    <a:ext uri="{9D8B030D-6E8A-4147-A177-3AD203B41FA5}">
                      <a16:colId xmlns:a16="http://schemas.microsoft.com/office/drawing/2014/main" val="20001"/>
                    </a:ext>
                  </a:extLst>
                </a:gridCol>
                <a:gridCol w="809067">
                  <a:extLst>
                    <a:ext uri="{9D8B030D-6E8A-4147-A177-3AD203B41FA5}">
                      <a16:colId xmlns:a16="http://schemas.microsoft.com/office/drawing/2014/main" val="20002"/>
                    </a:ext>
                  </a:extLst>
                </a:gridCol>
                <a:gridCol w="736501">
                  <a:extLst>
                    <a:ext uri="{9D8B030D-6E8A-4147-A177-3AD203B41FA5}">
                      <a16:colId xmlns:a16="http://schemas.microsoft.com/office/drawing/2014/main" val="20003"/>
                    </a:ext>
                  </a:extLst>
                </a:gridCol>
                <a:gridCol w="848902">
                  <a:extLst>
                    <a:ext uri="{9D8B030D-6E8A-4147-A177-3AD203B41FA5}">
                      <a16:colId xmlns:a16="http://schemas.microsoft.com/office/drawing/2014/main" val="20004"/>
                    </a:ext>
                  </a:extLst>
                </a:gridCol>
                <a:gridCol w="831450">
                  <a:extLst>
                    <a:ext uri="{9D8B030D-6E8A-4147-A177-3AD203B41FA5}">
                      <a16:colId xmlns:a16="http://schemas.microsoft.com/office/drawing/2014/main" val="20005"/>
                    </a:ext>
                  </a:extLst>
                </a:gridCol>
                <a:gridCol w="73572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8524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Staying safe:</a:t>
            </a:r>
          </a:p>
          <a:p>
            <a:r>
              <a:rPr lang="en-GB">
                <a:latin typeface="Calibri" panose="020F0502020204030204" pitchFamily="34" charset="0"/>
                <a:cs typeface="DINPro" panose="020B0504020101020102" pitchFamily="34" charset="0"/>
              </a:rPr>
              <a:t>Experiences with alcohol, cigarettes and drugs</a:t>
            </a:r>
          </a:p>
          <a:p>
            <a:r>
              <a:rPr lang="en-GB" sz="2800" i="1">
                <a:latin typeface="Calibri" panose="020F0502020204030204" pitchFamily="34" charset="0"/>
                <a:cs typeface="DINPro" panose="020B0504020101020102" pitchFamily="34" charset="0"/>
              </a:rPr>
              <a:t>(Some questions asked to Year 6 only)</a:t>
            </a:r>
            <a:endParaRPr lang="en-GB" i="1">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2952041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a:solidFill>
                  <a:srgbClr val="002060"/>
                </a:solidFill>
              </a:rPr>
              <a:t>Q: Have you had a drink containing alcohol in the last 7 days, that was more than just a sip?</a:t>
            </a:r>
          </a:p>
          <a:p>
            <a:r>
              <a:rPr lang="en-GB" sz="1000" i="1">
                <a:solidFill>
                  <a:srgbClr val="002060"/>
                </a:solidFill>
              </a:rPr>
              <a:t>Base: All Year 6 pupils, n=1,138. </a:t>
            </a:r>
            <a:endParaRPr lang="en-US" sz="1000" i="1">
              <a:solidFill>
                <a:srgbClr val="002060"/>
              </a:solidFill>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a:t>Amongst Year 6 pupils, 6% say they have had a drink containing alcohol in the last 7 days, boys are more likely to have done so than girls. </a:t>
            </a:r>
            <a:endParaRPr lang="en-GB" sz="1600" i="1"/>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413043957"/>
              </p:ext>
            </p:extLst>
          </p:nvPr>
        </p:nvGraphicFramePr>
        <p:xfrm>
          <a:off x="5368026" y="1312033"/>
          <a:ext cx="6265174" cy="1503828"/>
        </p:xfrm>
        <a:graphic>
          <a:graphicData uri="http://schemas.openxmlformats.org/drawingml/2006/table">
            <a:tbl>
              <a:tblPr firstRow="1" bandRow="1">
                <a:tableStyleId>{5940675A-B579-460E-94D1-54222C63F5DA}</a:tableStyleId>
              </a:tblPr>
              <a:tblGrid>
                <a:gridCol w="1724399">
                  <a:extLst>
                    <a:ext uri="{9D8B030D-6E8A-4147-A177-3AD203B41FA5}">
                      <a16:colId xmlns:a16="http://schemas.microsoft.com/office/drawing/2014/main" val="20000"/>
                    </a:ext>
                  </a:extLst>
                </a:gridCol>
                <a:gridCol w="908155">
                  <a:extLst>
                    <a:ext uri="{9D8B030D-6E8A-4147-A177-3AD203B41FA5}">
                      <a16:colId xmlns:a16="http://schemas.microsoft.com/office/drawing/2014/main" val="20001"/>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34697277"/>
              </p:ext>
            </p:extLst>
          </p:nvPr>
        </p:nvGraphicFramePr>
        <p:xfrm>
          <a:off x="5350934" y="2888307"/>
          <a:ext cx="6282266" cy="1683272"/>
        </p:xfrm>
        <a:graphic>
          <a:graphicData uri="http://schemas.openxmlformats.org/drawingml/2006/table">
            <a:tbl>
              <a:tblPr firstRow="1" bandRow="1">
                <a:tableStyleId>{5940675A-B579-460E-94D1-54222C63F5DA}</a:tableStyleId>
              </a:tblPr>
              <a:tblGrid>
                <a:gridCol w="1741491">
                  <a:extLst>
                    <a:ext uri="{9D8B030D-6E8A-4147-A177-3AD203B41FA5}">
                      <a16:colId xmlns:a16="http://schemas.microsoft.com/office/drawing/2014/main" val="20000"/>
                    </a:ext>
                  </a:extLst>
                </a:gridCol>
                <a:gridCol w="908155">
                  <a:extLst>
                    <a:ext uri="{9D8B030D-6E8A-4147-A177-3AD203B41FA5}">
                      <a16:colId xmlns:a16="http://schemas.microsoft.com/office/drawing/2014/main" val="20002"/>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19%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81%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a:solidFill>
                            <a:schemeClr val="tx1">
                              <a:lumMod val="75000"/>
                              <a:lumOff val="25000"/>
                            </a:schemeClr>
                          </a:solidFill>
                          <a:latin typeface="+mn-lt"/>
                          <a:ea typeface="+mn-ea"/>
                          <a:cs typeface="+mn-cs"/>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Chart 11"/>
          <p:cNvGraphicFramePr/>
          <p:nvPr>
            <p:extLst>
              <p:ext uri="{D42A27DB-BD31-4B8C-83A1-F6EECF244321}">
                <p14:modId xmlns:p14="http://schemas.microsoft.com/office/powerpoint/2010/main" val="3822041885"/>
              </p:ext>
            </p:extLst>
          </p:nvPr>
        </p:nvGraphicFramePr>
        <p:xfrm>
          <a:off x="860357" y="1080000"/>
          <a:ext cx="3970111" cy="3464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7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a:t>Executive Summary (6)</a:t>
            </a:r>
          </a:p>
        </p:txBody>
      </p:sp>
      <p:sp>
        <p:nvSpPr>
          <p:cNvPr id="3" name="Content Placeholder 2"/>
          <p:cNvSpPr>
            <a:spLocks noGrp="1"/>
          </p:cNvSpPr>
          <p:nvPr>
            <p:ph idx="1"/>
          </p:nvPr>
        </p:nvSpPr>
        <p:spPr>
          <a:xfrm>
            <a:off x="183019" y="834243"/>
            <a:ext cx="11383168" cy="5926479"/>
          </a:xfrm>
        </p:spPr>
        <p:txBody>
          <a:bodyPr>
            <a:noAutofit/>
          </a:bodyPr>
          <a:lstStyle/>
          <a:p>
            <a:pPr marL="0" indent="0">
              <a:lnSpc>
                <a:spcPct val="100000"/>
              </a:lnSpc>
              <a:spcBef>
                <a:spcPts val="600"/>
              </a:spcBef>
              <a:spcAft>
                <a:spcPts val="600"/>
              </a:spcAft>
              <a:buNone/>
            </a:pPr>
            <a:r>
              <a:rPr lang="en-GB" sz="1600" b="1" dirty="0">
                <a:solidFill>
                  <a:srgbClr val="00A98A"/>
                </a:solidFill>
                <a:latin typeface="+mn-lt"/>
              </a:rPr>
              <a:t>Healthy eating </a:t>
            </a:r>
          </a:p>
          <a:p>
            <a:pPr>
              <a:lnSpc>
                <a:spcPct val="100000"/>
              </a:lnSpc>
              <a:spcBef>
                <a:spcPts val="600"/>
              </a:spcBef>
              <a:spcAft>
                <a:spcPts val="600"/>
              </a:spcAft>
            </a:pPr>
            <a:r>
              <a:rPr lang="en-GB" sz="1400" dirty="0">
                <a:solidFill>
                  <a:srgbClr val="404040"/>
                </a:solidFill>
                <a:latin typeface="+mn-lt"/>
              </a:rPr>
              <a:t>14% of pupils say they don’t normally have breakfast or only have a drink. This figure increases to 18% for FSM pupils. Cereal or porridge remains the most popular choice of breakfast.</a:t>
            </a:r>
          </a:p>
          <a:p>
            <a:pPr>
              <a:lnSpc>
                <a:spcPct val="100000"/>
              </a:lnSpc>
              <a:spcBef>
                <a:spcPts val="600"/>
              </a:spcBef>
              <a:spcAft>
                <a:spcPts val="600"/>
              </a:spcAft>
            </a:pPr>
            <a:r>
              <a:rPr lang="en-GB" sz="1400" dirty="0">
                <a:solidFill>
                  <a:srgbClr val="404040"/>
                </a:solidFill>
                <a:latin typeface="+mn-lt"/>
              </a:rPr>
              <a:t>Overall, when pupils eat during the day, 62% have enough time to eat and 77% are able to eat with friends with 47% choosing what they are eating. A higher proportion of Year 6 agree with these statements than Year 4. </a:t>
            </a:r>
          </a:p>
          <a:p>
            <a:pPr>
              <a:lnSpc>
                <a:spcPct val="100000"/>
              </a:lnSpc>
              <a:spcBef>
                <a:spcPts val="600"/>
              </a:spcBef>
              <a:spcAft>
                <a:spcPts val="600"/>
              </a:spcAft>
            </a:pPr>
            <a:r>
              <a:rPr lang="en-GB" sz="1400" dirty="0">
                <a:solidFill>
                  <a:srgbClr val="404040"/>
                </a:solidFill>
                <a:latin typeface="+mn-lt"/>
              </a:rPr>
              <a:t>When eating meals at home at least 72% of pupils eat with the family/others in their household. </a:t>
            </a:r>
            <a:r>
              <a:rPr lang="en-US" sz="1400" dirty="0">
                <a:solidFill>
                  <a:srgbClr val="404040"/>
                </a:solidFill>
                <a:latin typeface="+mn-lt"/>
              </a:rPr>
              <a:t>Year 6 are more likely to be given a choice of what they eat than Year 4 and are also more likely to be able to choose how much they eat.</a:t>
            </a:r>
            <a:endParaRPr lang="en-GB" sz="1400" dirty="0">
              <a:solidFill>
                <a:srgbClr val="404040"/>
              </a:solidFill>
              <a:latin typeface="+mn-lt"/>
            </a:endParaRPr>
          </a:p>
          <a:p>
            <a:pPr>
              <a:lnSpc>
                <a:spcPct val="100000"/>
              </a:lnSpc>
              <a:spcBef>
                <a:spcPts val="600"/>
              </a:spcBef>
              <a:spcAft>
                <a:spcPts val="600"/>
              </a:spcAft>
            </a:pPr>
            <a:r>
              <a:rPr lang="en-GB" sz="1400" dirty="0">
                <a:solidFill>
                  <a:srgbClr val="404040"/>
                </a:solidFill>
                <a:latin typeface="+mn-lt"/>
              </a:rPr>
              <a:t>15% of pupils say that none of the rules we listed about food or eating apply to them, with the three most common being asking permission before getting a snack (45%), not using mobile phones when eating (42%) and having dessert after finishing the meal (40%).</a:t>
            </a:r>
          </a:p>
          <a:p>
            <a:pPr>
              <a:lnSpc>
                <a:spcPct val="100000"/>
              </a:lnSpc>
              <a:spcBef>
                <a:spcPts val="600"/>
              </a:spcBef>
              <a:spcAft>
                <a:spcPts val="600"/>
              </a:spcAft>
            </a:pPr>
            <a:r>
              <a:rPr lang="en-US" sz="1400" dirty="0">
                <a:solidFill>
                  <a:srgbClr val="404040"/>
                </a:solidFill>
                <a:latin typeface="+mn-lt"/>
              </a:rPr>
              <a:t>The majority of pupils are eating fruit and vegetables, as well as water/milk regularly. </a:t>
            </a:r>
            <a:r>
              <a:rPr lang="en-GB" sz="1400" dirty="0">
                <a:solidFill>
                  <a:srgbClr val="404040"/>
                </a:solidFill>
                <a:latin typeface="+mn-lt"/>
              </a:rPr>
              <a:t>48% of pupils are having energy/sports/fizzy drinks at least 2 or 3 days a week and 32% of pupils have take-aways 2 or 3 days a week.</a:t>
            </a:r>
          </a:p>
          <a:p>
            <a:pPr marL="0" indent="0">
              <a:lnSpc>
                <a:spcPct val="100000"/>
              </a:lnSpc>
              <a:spcBef>
                <a:spcPts val="600"/>
              </a:spcBef>
              <a:spcAft>
                <a:spcPts val="600"/>
              </a:spcAft>
              <a:buNone/>
            </a:pPr>
            <a:r>
              <a:rPr lang="en-GB" sz="1600" b="1" dirty="0">
                <a:solidFill>
                  <a:srgbClr val="92D050"/>
                </a:solidFill>
                <a:latin typeface="+mn-lt"/>
              </a:rPr>
              <a:t>Wellbeing</a:t>
            </a:r>
          </a:p>
          <a:p>
            <a:pPr>
              <a:lnSpc>
                <a:spcPct val="100000"/>
              </a:lnSpc>
              <a:spcBef>
                <a:spcPts val="600"/>
              </a:spcBef>
              <a:spcAft>
                <a:spcPts val="600"/>
              </a:spcAft>
            </a:pPr>
            <a:r>
              <a:rPr lang="en-GB" sz="1400" dirty="0">
                <a:solidFill>
                  <a:srgbClr val="404040"/>
                </a:solidFill>
                <a:latin typeface="+mn-lt"/>
              </a:rPr>
              <a:t>Good oral hygiene is apparent amongst 76% of pupils (brushing teeth twice a day or more). However, there are groups which appear to show less attention (brushing teeth only once a day or less): SEN (34%), FSM (32%) and Young carers (38%). </a:t>
            </a:r>
          </a:p>
          <a:p>
            <a:pPr>
              <a:lnSpc>
                <a:spcPct val="100000"/>
              </a:lnSpc>
              <a:spcBef>
                <a:spcPts val="600"/>
              </a:spcBef>
              <a:spcAft>
                <a:spcPts val="600"/>
              </a:spcAft>
            </a:pPr>
            <a:r>
              <a:rPr lang="en-GB" sz="1400" dirty="0">
                <a:solidFill>
                  <a:srgbClr val="404040"/>
                </a:solidFill>
                <a:latin typeface="+mn-lt"/>
              </a:rPr>
              <a:t>43% of primary pupils have seen a dentist within the last year. Although quite a few cohorts are all below average for this, a lot of this is due to an inability to remember. </a:t>
            </a:r>
          </a:p>
          <a:p>
            <a:pPr>
              <a:lnSpc>
                <a:spcPct val="100000"/>
              </a:lnSpc>
              <a:spcBef>
                <a:spcPts val="600"/>
              </a:spcBef>
              <a:spcAft>
                <a:spcPts val="600"/>
              </a:spcAft>
            </a:pPr>
            <a:r>
              <a:rPr lang="en-US" sz="1400" dirty="0">
                <a:solidFill>
                  <a:srgbClr val="404040"/>
                </a:solidFill>
                <a:latin typeface="+mn-lt"/>
              </a:rPr>
              <a:t>52% of pupils remember being weighed and measured at school. Of these, 12% answered that it did not make them feel happy with girls less happy about this than boys.</a:t>
            </a:r>
          </a:p>
          <a:p>
            <a:pPr>
              <a:lnSpc>
                <a:spcPct val="100000"/>
              </a:lnSpc>
              <a:spcBef>
                <a:spcPts val="600"/>
              </a:spcBef>
              <a:spcAft>
                <a:spcPts val="600"/>
              </a:spcAft>
            </a:pPr>
            <a:r>
              <a:rPr lang="en-US" sz="1400" dirty="0">
                <a:solidFill>
                  <a:srgbClr val="404040"/>
                </a:solidFill>
                <a:latin typeface="+mn-lt"/>
              </a:rPr>
              <a:t>50% of Year 6 pupils have had a day off school for other reasons than common illnesses/holidays. Hospital appointments are the biggest reason for this by some margin, followed by ‘mental health’ and ‘I just didn’t want to go’.</a:t>
            </a:r>
            <a:endParaRPr lang="en-GB" sz="1400" dirty="0">
              <a:solidFill>
                <a:srgbClr val="404040"/>
              </a:solidFill>
              <a:latin typeface="+mn-lt"/>
            </a:endParaRPr>
          </a:p>
        </p:txBody>
      </p:sp>
    </p:spTree>
    <p:extLst>
      <p:ext uri="{BB962C8B-B14F-4D97-AF65-F5344CB8AC3E}">
        <p14:creationId xmlns:p14="http://schemas.microsoft.com/office/powerpoint/2010/main" val="4065994583"/>
      </p:ext>
    </p:extLst>
  </p:cSld>
  <p:clrMapOvr>
    <a:masterClrMapping/>
  </p:clrMapOvr>
  <p:extLst>
    <p:ext uri="{6950BFC3-D8DA-4A85-94F7-54DA5524770B}">
      <p188:commentRel xmlns:p188="http://schemas.microsoft.com/office/powerpoint/2018/8/main" r:id="rId3"/>
    </p:ext>
  </p:extLs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vert="horz" lIns="91440" tIns="45720" rIns="91440" bIns="45720" rtlCol="0" anchor="t" anchorCtr="0">
            <a:normAutofit/>
          </a:bodyPr>
          <a:lstStyle/>
          <a:p>
            <a:r>
              <a:rPr lang="en-GB" sz="1600"/>
              <a:t>Of the 44% of pupils whose parents drink alcohol, nearly a third noticed one or more changes within their parents/carers when they drink, with 17% citing behaviour changes. The majority of pupils at 72% noticed none of these.</a:t>
            </a:r>
          </a:p>
        </p:txBody>
      </p:sp>
      <p:sp>
        <p:nvSpPr>
          <p:cNvPr id="6" name="TextBox 5"/>
          <p:cNvSpPr txBox="1"/>
          <p:nvPr/>
        </p:nvSpPr>
        <p:spPr>
          <a:xfrm>
            <a:off x="183019" y="6151452"/>
            <a:ext cx="10227733" cy="707886"/>
          </a:xfrm>
          <a:prstGeom prst="rect">
            <a:avLst/>
          </a:prstGeom>
          <a:noFill/>
        </p:spPr>
        <p:txBody>
          <a:bodyPr wrap="square" rtlCol="0" anchor="b" anchorCtr="0">
            <a:spAutoFit/>
          </a:bodyPr>
          <a:lstStyle/>
          <a:p>
            <a:r>
              <a:rPr lang="en-GB" sz="1000">
                <a:solidFill>
                  <a:srgbClr val="002060"/>
                </a:solidFill>
              </a:rPr>
              <a:t>Q: Do your parents/carers drink alcohol? This includes drinking at home, as well as going to pubs, clubs, having alcohol at restaurants or at the house of friends or family.</a:t>
            </a:r>
          </a:p>
          <a:p>
            <a:r>
              <a:rPr lang="en-GB" sz="1000">
                <a:solidFill>
                  <a:srgbClr val="002060"/>
                </a:solidFill>
              </a:rPr>
              <a:t>Q: When your parent/carer drinks alcohol do you notice any of these things happen…(Tick all that apply)</a:t>
            </a:r>
          </a:p>
          <a:p>
            <a:r>
              <a:rPr lang="en-GB" sz="1000" i="1">
                <a:solidFill>
                  <a:srgbClr val="002060"/>
                </a:solidFill>
              </a:rPr>
              <a:t>Base: All valid respondents, 2023 n=1,140, 2024 n=1,258, 2025 n=1,061. </a:t>
            </a:r>
          </a:p>
          <a:p>
            <a:r>
              <a:rPr lang="en-GB" sz="1000" i="1">
                <a:solidFill>
                  <a:srgbClr val="002060"/>
                </a:solidFill>
              </a:rPr>
              <a:t>(Both questions introduced survey year 2020).</a:t>
            </a:r>
          </a:p>
        </p:txBody>
      </p:sp>
      <p:graphicFrame>
        <p:nvGraphicFramePr>
          <p:cNvPr id="10" name="Chart 9"/>
          <p:cNvGraphicFramePr/>
          <p:nvPr>
            <p:extLst>
              <p:ext uri="{D42A27DB-BD31-4B8C-83A1-F6EECF244321}">
                <p14:modId xmlns:p14="http://schemas.microsoft.com/office/powerpoint/2010/main" val="1678552523"/>
              </p:ext>
            </p:extLst>
          </p:nvPr>
        </p:nvGraphicFramePr>
        <p:xfrm>
          <a:off x="687974" y="933399"/>
          <a:ext cx="5360452" cy="3561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168081851"/>
              </p:ext>
            </p:extLst>
          </p:nvPr>
        </p:nvGraphicFramePr>
        <p:xfrm>
          <a:off x="5544051" y="826395"/>
          <a:ext cx="5761257" cy="483012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spTree>
    <p:extLst>
      <p:ext uri="{BB962C8B-B14F-4D97-AF65-F5344CB8AC3E}">
        <p14:creationId xmlns:p14="http://schemas.microsoft.com/office/powerpoint/2010/main" val="19042590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92466"/>
            <a:ext cx="11725746" cy="1132985"/>
          </a:xfrm>
        </p:spPr>
        <p:txBody>
          <a:bodyPr vert="horz" lIns="91440" tIns="45720" rIns="91440" bIns="45720" rtlCol="0" anchor="t">
            <a:noAutofit/>
          </a:bodyPr>
          <a:lstStyle/>
          <a:p>
            <a:r>
              <a:rPr lang="en-GB" sz="1600"/>
              <a:t>Young Carers, Year 4 and SEN pupils are more likely to notice changes in their parents/carer when they drink. More Year 6 pupils and those whose ethnicity is white note that their parents drink, with Ethnic minority groups and those who have English as a 2</a:t>
            </a:r>
            <a:r>
              <a:rPr lang="en-GB" sz="1600" baseline="30000"/>
              <a:t>nd</a:t>
            </a:r>
            <a:r>
              <a:rPr lang="en-GB" sz="1600"/>
              <a:t> language less likely to note their parents drink. </a:t>
            </a:r>
          </a:p>
        </p:txBody>
      </p:sp>
      <p:sp>
        <p:nvSpPr>
          <p:cNvPr id="10" name="Rectangle 9"/>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endParaRPr lang="en-GB" sz="1000" b="1"/>
          </a:p>
        </p:txBody>
      </p:sp>
      <p:sp>
        <p:nvSpPr>
          <p:cNvPr id="11" name="TextBox 10"/>
          <p:cNvSpPr txBox="1"/>
          <p:nvPr/>
        </p:nvSpPr>
        <p:spPr>
          <a:xfrm>
            <a:off x="283227" y="6031087"/>
            <a:ext cx="11349971" cy="261610"/>
          </a:xfrm>
          <a:prstGeom prst="rect">
            <a:avLst/>
          </a:prstGeom>
          <a:solidFill>
            <a:schemeClr val="accent4">
              <a:lumMod val="20000"/>
              <a:lumOff val="80000"/>
            </a:schemeClr>
          </a:solidFill>
        </p:spPr>
        <p:txBody>
          <a:bodyPr wrap="square" rtlCol="0">
            <a:spAutoFit/>
          </a:bodyPr>
          <a:lstStyle/>
          <a:p>
            <a:r>
              <a:rPr lang="en-GB" sz="1100">
                <a:solidFill>
                  <a:schemeClr val="tx1">
                    <a:lumMod val="75000"/>
                    <a:lumOff val="25000"/>
                  </a:schemeClr>
                </a:solidFill>
              </a:rPr>
              <a:t>Proportion of pupils answered ‘Yes’ then if Yes, ‘Do you notice any of these things happen?’</a:t>
            </a:r>
          </a:p>
        </p:txBody>
      </p:sp>
      <p:sp>
        <p:nvSpPr>
          <p:cNvPr id="6" name="TextBox 5"/>
          <p:cNvSpPr txBox="1"/>
          <p:nvPr/>
        </p:nvSpPr>
        <p:spPr>
          <a:xfrm>
            <a:off x="183019" y="6459228"/>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a:solidFill>
                  <a:srgbClr val="002060"/>
                </a:solidFill>
                <a:latin typeface="Calibri" panose="020F0502020204030204" pitchFamily="34" charset="0"/>
              </a:rPr>
              <a:t>Q: When your parent/carer drinks alcohol do you notice any of these things happen… (Tick all that apply)</a:t>
            </a:r>
          </a:p>
        </p:txBody>
      </p:sp>
      <p:graphicFrame>
        <p:nvGraphicFramePr>
          <p:cNvPr id="9" name="Table 8">
            <a:extLst>
              <a:ext uri="{FF2B5EF4-FFF2-40B4-BE49-F238E27FC236}">
                <a16:creationId xmlns:a16="http://schemas.microsoft.com/office/drawing/2014/main" id="{49F74257-7A25-49E1-911A-B69042829942}"/>
              </a:ext>
            </a:extLst>
          </p:cNvPr>
          <p:cNvGraphicFramePr>
            <a:graphicFrameLocks noGrp="1"/>
          </p:cNvGraphicFramePr>
          <p:nvPr>
            <p:extLst>
              <p:ext uri="{D42A27DB-BD31-4B8C-83A1-F6EECF244321}">
                <p14:modId xmlns:p14="http://schemas.microsoft.com/office/powerpoint/2010/main" val="823668893"/>
              </p:ext>
            </p:extLst>
          </p:nvPr>
        </p:nvGraphicFramePr>
        <p:xfrm>
          <a:off x="283235" y="947871"/>
          <a:ext cx="11349971" cy="5042966"/>
        </p:xfrm>
        <a:graphic>
          <a:graphicData uri="http://schemas.openxmlformats.org/drawingml/2006/table">
            <a:tbl>
              <a:tblPr firstRow="1" bandRow="1">
                <a:tableStyleId>{5940675A-B579-460E-94D1-54222C63F5DA}</a:tableStyleId>
              </a:tblPr>
              <a:tblGrid>
                <a:gridCol w="2730643">
                  <a:extLst>
                    <a:ext uri="{9D8B030D-6E8A-4147-A177-3AD203B41FA5}">
                      <a16:colId xmlns:a16="http://schemas.microsoft.com/office/drawing/2014/main" val="20000"/>
                    </a:ext>
                  </a:extLst>
                </a:gridCol>
                <a:gridCol w="715620">
                  <a:extLst>
                    <a:ext uri="{9D8B030D-6E8A-4147-A177-3AD203B41FA5}">
                      <a16:colId xmlns:a16="http://schemas.microsoft.com/office/drawing/2014/main" val="3537021386"/>
                    </a:ext>
                  </a:extLst>
                </a:gridCol>
                <a:gridCol w="715620">
                  <a:extLst>
                    <a:ext uri="{9D8B030D-6E8A-4147-A177-3AD203B41FA5}">
                      <a16:colId xmlns:a16="http://schemas.microsoft.com/office/drawing/2014/main" val="43758460"/>
                    </a:ext>
                  </a:extLst>
                </a:gridCol>
                <a:gridCol w="715620">
                  <a:extLst>
                    <a:ext uri="{9D8B030D-6E8A-4147-A177-3AD203B41FA5}">
                      <a16:colId xmlns:a16="http://schemas.microsoft.com/office/drawing/2014/main" val="20003"/>
                    </a:ext>
                  </a:extLst>
                </a:gridCol>
                <a:gridCol w="715620">
                  <a:extLst>
                    <a:ext uri="{9D8B030D-6E8A-4147-A177-3AD203B41FA5}">
                      <a16:colId xmlns:a16="http://schemas.microsoft.com/office/drawing/2014/main" val="20004"/>
                    </a:ext>
                  </a:extLst>
                </a:gridCol>
                <a:gridCol w="715620">
                  <a:extLst>
                    <a:ext uri="{9D8B030D-6E8A-4147-A177-3AD203B41FA5}">
                      <a16:colId xmlns:a16="http://schemas.microsoft.com/office/drawing/2014/main" val="20005"/>
                    </a:ext>
                  </a:extLst>
                </a:gridCol>
                <a:gridCol w="715620">
                  <a:extLst>
                    <a:ext uri="{9D8B030D-6E8A-4147-A177-3AD203B41FA5}">
                      <a16:colId xmlns:a16="http://schemas.microsoft.com/office/drawing/2014/main" val="20006"/>
                    </a:ext>
                  </a:extLst>
                </a:gridCol>
                <a:gridCol w="648521">
                  <a:extLst>
                    <a:ext uri="{9D8B030D-6E8A-4147-A177-3AD203B41FA5}">
                      <a16:colId xmlns:a16="http://schemas.microsoft.com/office/drawing/2014/main" val="20007"/>
                    </a:ext>
                  </a:extLst>
                </a:gridCol>
                <a:gridCol w="789096">
                  <a:extLst>
                    <a:ext uri="{9D8B030D-6E8A-4147-A177-3AD203B41FA5}">
                      <a16:colId xmlns:a16="http://schemas.microsoft.com/office/drawing/2014/main" val="20008"/>
                    </a:ext>
                  </a:extLst>
                </a:gridCol>
                <a:gridCol w="648318">
                  <a:extLst>
                    <a:ext uri="{9D8B030D-6E8A-4147-A177-3AD203B41FA5}">
                      <a16:colId xmlns:a16="http://schemas.microsoft.com/office/drawing/2014/main" val="20009"/>
                    </a:ext>
                  </a:extLst>
                </a:gridCol>
                <a:gridCol w="795677">
                  <a:extLst>
                    <a:ext uri="{9D8B030D-6E8A-4147-A177-3AD203B41FA5}">
                      <a16:colId xmlns:a16="http://schemas.microsoft.com/office/drawing/2014/main" val="20010"/>
                    </a:ext>
                  </a:extLst>
                </a:gridCol>
                <a:gridCol w="721998">
                  <a:extLst>
                    <a:ext uri="{9D8B030D-6E8A-4147-A177-3AD203B41FA5}">
                      <a16:colId xmlns:a16="http://schemas.microsoft.com/office/drawing/2014/main" val="20011"/>
                    </a:ext>
                  </a:extLst>
                </a:gridCol>
                <a:gridCol w="721998">
                  <a:extLst>
                    <a:ext uri="{9D8B030D-6E8A-4147-A177-3AD203B41FA5}">
                      <a16:colId xmlns:a16="http://schemas.microsoft.com/office/drawing/2014/main" val="4211366918"/>
                    </a:ext>
                  </a:extLst>
                </a:gridCol>
              </a:tblGrid>
              <a:tr h="578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a:t>
                      </a:r>
                      <a:r>
                        <a:rPr lang="en-GB" sz="1100" b="1" baseline="30000">
                          <a:solidFill>
                            <a:schemeClr val="tx1">
                              <a:lumMod val="75000"/>
                              <a:lumOff val="25000"/>
                            </a:schemeClr>
                          </a:solidFill>
                        </a:rPr>
                        <a:t>nd</a:t>
                      </a:r>
                      <a:r>
                        <a:rPr lang="en-GB" sz="11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938">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5419">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 your parents/carers drink alcohol? (% 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a:solidFill>
                            <a:srgbClr val="404040"/>
                          </a:solidFill>
                          <a:effectLst/>
                          <a:latin typeface="Calibri" panose="020F0502020204030204" pitchFamily="34" charset="0"/>
                        </a:rPr>
                        <a:t>44%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100" b="0" i="0" u="none" strike="noStrike">
                          <a:solidFill>
                            <a:srgbClr val="404040"/>
                          </a:solidFill>
                          <a:effectLst/>
                          <a:latin typeface="Calibri" panose="020F0502020204030204" pitchFamily="34" charset="0"/>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100" b="0" i="0" u="none" strike="noStrike">
                          <a:solidFill>
                            <a:srgbClr val="404040"/>
                          </a:solidFill>
                          <a:effectLst/>
                          <a:latin typeface="Calibri" panose="020F0502020204030204" pitchFamily="34" charset="0"/>
                        </a:rPr>
                        <a:t>51%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100" b="0" i="0" u="none" strike="noStrike">
                          <a:solidFill>
                            <a:srgbClr val="404040"/>
                          </a:solidFill>
                          <a:effectLst/>
                          <a:latin typeface="Calibri" panose="020F0502020204030204" pitchFamily="34" charset="0"/>
                        </a:rPr>
                        <a:t>44%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a:solidFill>
                            <a:srgbClr val="404040"/>
                          </a:solidFill>
                          <a:effectLst/>
                          <a:latin typeface="Calibri" panose="020F0502020204030204" pitchFamily="34" charset="0"/>
                        </a:rPr>
                        <a:t>44%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a:solidFill>
                            <a:srgbClr val="404040"/>
                          </a:solidFill>
                          <a:effectLst/>
                          <a:latin typeface="Calibri" panose="020F0502020204030204" pitchFamily="34" charset="0"/>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a:solidFill>
                            <a:srgbClr val="404040"/>
                          </a:solidFill>
                          <a:effectLst/>
                          <a:latin typeface="Calibri" panose="020F0502020204030204" pitchFamily="34" charset="0"/>
                        </a:rPr>
                        <a:t>45%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74938">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1061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486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575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527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503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167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a:solidFill>
                            <a:srgbClr val="404040"/>
                          </a:solidFill>
                          <a:effectLst/>
                          <a:latin typeface="Calibri" panose="020F0502020204030204" pitchFamily="34" charset="0"/>
                        </a:rPr>
                        <a:t>131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105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05259242"/>
                  </a:ext>
                </a:extLst>
              </a:tr>
              <a:tr h="274938">
                <a:tc>
                  <a:txBody>
                    <a:bodyPr/>
                    <a:lstStyle/>
                    <a:p>
                      <a:r>
                        <a:rPr lang="en-GB" sz="1100">
                          <a:solidFill>
                            <a:schemeClr val="tx1">
                              <a:lumMod val="75000"/>
                              <a:lumOff val="25000"/>
                            </a:schemeClr>
                          </a:solidFill>
                        </a:rPr>
                        <a:t>Their behaviour changes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They drink a lot very quickly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141989304"/>
                  </a:ext>
                </a:extLst>
              </a:tr>
              <a:tr h="274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They are not able to control how much they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41758095"/>
                  </a:ext>
                </a:extLst>
              </a:tr>
              <a:tr h="415419">
                <a:tc>
                  <a:txBody>
                    <a:bodyPr/>
                    <a:lstStyle/>
                    <a:p>
                      <a:r>
                        <a:rPr lang="en-GB" sz="1100">
                          <a:solidFill>
                            <a:schemeClr val="tx1">
                              <a:lumMod val="75000"/>
                              <a:lumOff val="25000"/>
                            </a:schemeClr>
                          </a:solidFill>
                        </a:rPr>
                        <a:t>They are not able to stop drinking when they start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69484728"/>
                  </a:ext>
                </a:extLst>
              </a:tr>
              <a:tr h="415419">
                <a:tc>
                  <a:txBody>
                    <a:bodyPr/>
                    <a:lstStyle/>
                    <a:p>
                      <a:r>
                        <a:rPr lang="en-GB" sz="1100">
                          <a:solidFill>
                            <a:schemeClr val="tx1">
                              <a:lumMod val="75000"/>
                              <a:lumOff val="25000"/>
                            </a:schemeClr>
                          </a:solidFill>
                        </a:rPr>
                        <a:t>They shout at you or say things that upset you when they’re drunk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540199993"/>
                  </a:ext>
                </a:extLst>
              </a:tr>
              <a:tr h="274938">
                <a:tc>
                  <a:txBody>
                    <a:bodyPr/>
                    <a:lstStyle/>
                    <a:p>
                      <a:r>
                        <a:rPr lang="en-GB" sz="1100">
                          <a:solidFill>
                            <a:schemeClr val="tx1">
                              <a:lumMod val="75000"/>
                              <a:lumOff val="25000"/>
                            </a:schemeClr>
                          </a:solidFill>
                        </a:rPr>
                        <a:t>They try to keep their drinking a secret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1789546"/>
                  </a:ext>
                </a:extLst>
              </a:tr>
              <a:tr h="415419">
                <a:tc>
                  <a:txBody>
                    <a:bodyPr/>
                    <a:lstStyle/>
                    <a:p>
                      <a:r>
                        <a:rPr lang="en-GB" sz="1100">
                          <a:solidFill>
                            <a:schemeClr val="tx1">
                              <a:lumMod val="75000"/>
                              <a:lumOff val="25000"/>
                            </a:schemeClr>
                          </a:solidFill>
                        </a:rPr>
                        <a:t>Drinking becomes more important to them than other things in their life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179279941"/>
                  </a:ext>
                </a:extLst>
              </a:tr>
              <a:tr h="274938">
                <a:tc>
                  <a:txBody>
                    <a:bodyPr/>
                    <a:lstStyle/>
                    <a:p>
                      <a:r>
                        <a:rPr lang="en-GB" sz="1100">
                          <a:solidFill>
                            <a:schemeClr val="tx1">
                              <a:lumMod val="75000"/>
                              <a:lumOff val="25000"/>
                            </a:schemeClr>
                          </a:solidFill>
                        </a:rPr>
                        <a:t>They get aggressive or violent after drinking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793883392"/>
                  </a:ext>
                </a:extLst>
              </a:tr>
              <a:tr h="274938">
                <a:tc>
                  <a:txBody>
                    <a:bodyPr/>
                    <a:lstStyle/>
                    <a:p>
                      <a:r>
                        <a:rPr lang="en-GB" sz="1100">
                          <a:solidFill>
                            <a:schemeClr val="tx1">
                              <a:lumMod val="75000"/>
                              <a:lumOff val="25000"/>
                            </a:schemeClr>
                          </a:solidFill>
                        </a:rPr>
                        <a:t>You or your siblings aren’t looked after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071369407"/>
                  </a:ext>
                </a:extLst>
              </a:tr>
              <a:tr h="274938">
                <a:tc>
                  <a:txBody>
                    <a:bodyPr/>
                    <a:lstStyle/>
                    <a:p>
                      <a:r>
                        <a:rPr lang="en-GB" sz="1100">
                          <a:solidFill>
                            <a:schemeClr val="tx1">
                              <a:lumMod val="75000"/>
                              <a:lumOff val="25000"/>
                            </a:schemeClr>
                          </a:solidFill>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14839722"/>
                  </a:ext>
                </a:extLst>
              </a:tr>
            </a:tbl>
          </a:graphicData>
        </a:graphic>
      </p:graphicFrame>
    </p:spTree>
    <p:extLst>
      <p:ext uri="{BB962C8B-B14F-4D97-AF65-F5344CB8AC3E}">
        <p14:creationId xmlns:p14="http://schemas.microsoft.com/office/powerpoint/2010/main" val="958285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Which statement best describes you about smoking?</a:t>
            </a:r>
          </a:p>
          <a:p>
            <a:r>
              <a:rPr lang="en-GB" sz="1000" i="1">
                <a:solidFill>
                  <a:srgbClr val="002060"/>
                </a:solidFill>
                <a:latin typeface="Calibri" panose="020F0502020204030204" pitchFamily="34" charset="0"/>
              </a:rPr>
              <a:t>Base: All Year 6 pupils, n=1,138. </a:t>
            </a:r>
            <a:endParaRPr lang="en-US" sz="1000" i="1">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4240831" cy="1075222"/>
          </a:xfrm>
        </p:spPr>
        <p:txBody>
          <a:bodyPr anchor="t" anchorCtr="0">
            <a:normAutofit/>
          </a:bodyPr>
          <a:lstStyle/>
          <a:p>
            <a:r>
              <a:rPr lang="en-GB" sz="1600"/>
              <a:t>2% of pupils say they have tried smoking. </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9" name="Table 8"/>
          <p:cNvGraphicFramePr>
            <a:graphicFrameLocks noGrp="1"/>
          </p:cNvGraphicFramePr>
          <p:nvPr>
            <p:extLst>
              <p:ext uri="{D42A27DB-BD31-4B8C-83A1-F6EECF244321}">
                <p14:modId xmlns:p14="http://schemas.microsoft.com/office/powerpoint/2010/main" val="4030837284"/>
              </p:ext>
            </p:extLst>
          </p:nvPr>
        </p:nvGraphicFramePr>
        <p:xfrm>
          <a:off x="389107" y="719847"/>
          <a:ext cx="11244096" cy="2514015"/>
        </p:xfrm>
        <a:graphic>
          <a:graphicData uri="http://schemas.openxmlformats.org/drawingml/2006/table">
            <a:tbl>
              <a:tblPr firstRow="1" bandRow="1">
                <a:tableStyleId>{5940675A-B579-460E-94D1-54222C63F5DA}</a:tableStyleId>
              </a:tblPr>
              <a:tblGrid>
                <a:gridCol w="3551989">
                  <a:extLst>
                    <a:ext uri="{9D8B030D-6E8A-4147-A177-3AD203B41FA5}">
                      <a16:colId xmlns:a16="http://schemas.microsoft.com/office/drawing/2014/main" val="20000"/>
                    </a:ext>
                  </a:extLst>
                </a:gridCol>
                <a:gridCol w="1632006">
                  <a:extLst>
                    <a:ext uri="{9D8B030D-6E8A-4147-A177-3AD203B41FA5}">
                      <a16:colId xmlns:a16="http://schemas.microsoft.com/office/drawing/2014/main" val="20001"/>
                    </a:ext>
                  </a:extLst>
                </a:gridCol>
                <a:gridCol w="1444841">
                  <a:extLst>
                    <a:ext uri="{9D8B030D-6E8A-4147-A177-3AD203B41FA5}">
                      <a16:colId xmlns:a16="http://schemas.microsoft.com/office/drawing/2014/main" val="20002"/>
                    </a:ext>
                  </a:extLst>
                </a:gridCol>
                <a:gridCol w="1538420">
                  <a:extLst>
                    <a:ext uri="{9D8B030D-6E8A-4147-A177-3AD203B41FA5}">
                      <a16:colId xmlns:a16="http://schemas.microsoft.com/office/drawing/2014/main" val="20003"/>
                    </a:ext>
                  </a:extLst>
                </a:gridCol>
                <a:gridCol w="1538420">
                  <a:extLst>
                    <a:ext uri="{9D8B030D-6E8A-4147-A177-3AD203B41FA5}">
                      <a16:colId xmlns:a16="http://schemas.microsoft.com/office/drawing/2014/main" val="20004"/>
                    </a:ext>
                  </a:extLst>
                </a:gridCol>
                <a:gridCol w="1538420">
                  <a:extLst>
                    <a:ext uri="{9D8B030D-6E8A-4147-A177-3AD203B41FA5}">
                      <a16:colId xmlns:a16="http://schemas.microsoft.com/office/drawing/2014/main" val="20005"/>
                    </a:ext>
                  </a:extLst>
                </a:gridCol>
              </a:tblGrid>
              <a:tr h="346664">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26664">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44717">
                <a:tc>
                  <a:txBody>
                    <a:bodyPr/>
                    <a:lstStyle/>
                    <a:p>
                      <a:r>
                        <a:rPr lang="en-GB" sz="110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4603">
                <a:tc>
                  <a:txBody>
                    <a:bodyPr/>
                    <a:lstStyle/>
                    <a:p>
                      <a:r>
                        <a:rPr lang="en-GB" sz="110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14603">
                <a:tc>
                  <a:txBody>
                    <a:bodyPr/>
                    <a:lstStyle/>
                    <a:p>
                      <a:r>
                        <a:rPr lang="en-GB" sz="110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39995">
                <a:tc>
                  <a:txBody>
                    <a:bodyPr/>
                    <a:lstStyle/>
                    <a:p>
                      <a:r>
                        <a:rPr lang="en-GB" sz="110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39995">
                <a:tc>
                  <a:txBody>
                    <a:bodyPr/>
                    <a:lstStyle/>
                    <a:p>
                      <a:r>
                        <a:rPr lang="en-GB" sz="110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r h="339995">
                <a:tc>
                  <a:txBody>
                    <a:bodyPr/>
                    <a:lstStyle/>
                    <a:p>
                      <a:r>
                        <a:rPr lang="en-GB" sz="110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942496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02347928"/>
              </p:ext>
            </p:extLst>
          </p:nvPr>
        </p:nvGraphicFramePr>
        <p:xfrm>
          <a:off x="389105" y="3361834"/>
          <a:ext cx="11244095" cy="2834503"/>
        </p:xfrm>
        <a:graphic>
          <a:graphicData uri="http://schemas.openxmlformats.org/drawingml/2006/table">
            <a:tbl>
              <a:tblPr firstRow="1" bandRow="1">
                <a:tableStyleId>{5940675A-B579-460E-94D1-54222C63F5DA}</a:tableStyleId>
              </a:tblPr>
              <a:tblGrid>
                <a:gridCol w="3581803">
                  <a:extLst>
                    <a:ext uri="{9D8B030D-6E8A-4147-A177-3AD203B41FA5}">
                      <a16:colId xmlns:a16="http://schemas.microsoft.com/office/drawing/2014/main" val="20000"/>
                    </a:ext>
                  </a:extLst>
                </a:gridCol>
                <a:gridCol w="1614206">
                  <a:extLst>
                    <a:ext uri="{9D8B030D-6E8A-4147-A177-3AD203B41FA5}">
                      <a16:colId xmlns:a16="http://schemas.microsoft.com/office/drawing/2014/main" val="20002"/>
                    </a:ext>
                  </a:extLst>
                </a:gridCol>
                <a:gridCol w="1436600">
                  <a:extLst>
                    <a:ext uri="{9D8B030D-6E8A-4147-A177-3AD203B41FA5}">
                      <a16:colId xmlns:a16="http://schemas.microsoft.com/office/drawing/2014/main" val="20003"/>
                    </a:ext>
                  </a:extLst>
                </a:gridCol>
                <a:gridCol w="1508429">
                  <a:extLst>
                    <a:ext uri="{9D8B030D-6E8A-4147-A177-3AD203B41FA5}">
                      <a16:colId xmlns:a16="http://schemas.microsoft.com/office/drawing/2014/main" val="20004"/>
                    </a:ext>
                  </a:extLst>
                </a:gridCol>
                <a:gridCol w="1580261">
                  <a:extLst>
                    <a:ext uri="{9D8B030D-6E8A-4147-A177-3AD203B41FA5}">
                      <a16:colId xmlns:a16="http://schemas.microsoft.com/office/drawing/2014/main" val="20005"/>
                    </a:ext>
                  </a:extLst>
                </a:gridCol>
                <a:gridCol w="1522796">
                  <a:extLst>
                    <a:ext uri="{9D8B030D-6E8A-4147-A177-3AD203B41FA5}">
                      <a16:colId xmlns:a16="http://schemas.microsoft.com/office/drawing/2014/main" val="20006"/>
                    </a:ext>
                  </a:extLst>
                </a:gridCol>
              </a:tblGrid>
              <a:tr h="605315">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9421">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7458">
                <a:tc>
                  <a:txBody>
                    <a:bodyPr/>
                    <a:lstStyle/>
                    <a:p>
                      <a:r>
                        <a:rPr lang="en-GB" sz="110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98%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67458">
                <a:tc>
                  <a:txBody>
                    <a:bodyPr/>
                    <a:lstStyle/>
                    <a:p>
                      <a:r>
                        <a:rPr lang="en-GB" sz="110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7458">
                <a:tc>
                  <a:txBody>
                    <a:bodyPr/>
                    <a:lstStyle/>
                    <a:p>
                      <a:r>
                        <a:rPr lang="en-GB" sz="110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89131">
                <a:tc>
                  <a:txBody>
                    <a:bodyPr/>
                    <a:lstStyle/>
                    <a:p>
                      <a:r>
                        <a:rPr lang="en-GB" sz="110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89131">
                <a:tc>
                  <a:txBody>
                    <a:bodyPr/>
                    <a:lstStyle/>
                    <a:p>
                      <a:r>
                        <a:rPr lang="en-GB" sz="110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r h="389131">
                <a:tc>
                  <a:txBody>
                    <a:bodyPr/>
                    <a:lstStyle/>
                    <a:p>
                      <a:r>
                        <a:rPr lang="en-GB" sz="110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83644697"/>
                  </a:ext>
                </a:extLst>
              </a:tr>
            </a:tbl>
          </a:graphicData>
        </a:graphic>
      </p:graphicFrame>
    </p:spTree>
    <p:extLst>
      <p:ext uri="{BB962C8B-B14F-4D97-AF65-F5344CB8AC3E}">
        <p14:creationId xmlns:p14="http://schemas.microsoft.com/office/powerpoint/2010/main" val="36808629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Do you vape? </a:t>
            </a:r>
            <a:r>
              <a:rPr lang="en-GB" sz="1000" i="1">
                <a:solidFill>
                  <a:srgbClr val="002060"/>
                </a:solidFill>
                <a:latin typeface="Calibri" panose="020F0502020204030204" pitchFamily="34" charset="0"/>
              </a:rPr>
              <a:t>Question altered for 2025.</a:t>
            </a:r>
            <a:endParaRPr lang="en-GB" sz="1000">
              <a:solidFill>
                <a:srgbClr val="002060"/>
              </a:solidFill>
              <a:latin typeface="Calibri" panose="020F0502020204030204" pitchFamily="34" charset="0"/>
            </a:endParaRPr>
          </a:p>
          <a:p>
            <a:r>
              <a:rPr lang="en-GB" sz="1000" i="1">
                <a:solidFill>
                  <a:srgbClr val="002060"/>
                </a:solidFill>
                <a:latin typeface="Calibri" panose="020F0502020204030204" pitchFamily="34" charset="0"/>
              </a:rPr>
              <a:t>Base: All Year 6 pupils, 2023 n=1,297, 2024 n=1,379, 2025 n=1,138. </a:t>
            </a:r>
            <a:endParaRPr lang="en-US" sz="1000" i="1">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a:t>5% of Year 6 pupils have tried, or use vapes. </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9" name="Table 8"/>
          <p:cNvGraphicFramePr>
            <a:graphicFrameLocks noGrp="1"/>
          </p:cNvGraphicFramePr>
          <p:nvPr>
            <p:extLst>
              <p:ext uri="{D42A27DB-BD31-4B8C-83A1-F6EECF244321}">
                <p14:modId xmlns:p14="http://schemas.microsoft.com/office/powerpoint/2010/main" val="3689210388"/>
              </p:ext>
            </p:extLst>
          </p:nvPr>
        </p:nvGraphicFramePr>
        <p:xfrm>
          <a:off x="4423851" y="961662"/>
          <a:ext cx="7209347" cy="2496274"/>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34160">
                  <a:extLst>
                    <a:ext uri="{9D8B030D-6E8A-4147-A177-3AD203B41FA5}">
                      <a16:colId xmlns:a16="http://schemas.microsoft.com/office/drawing/2014/main" val="20002"/>
                    </a:ext>
                  </a:extLst>
                </a:gridCol>
                <a:gridCol w="994663">
                  <a:extLst>
                    <a:ext uri="{9D8B030D-6E8A-4147-A177-3AD203B41FA5}">
                      <a16:colId xmlns:a16="http://schemas.microsoft.com/office/drawing/2014/main" val="20003"/>
                    </a:ext>
                  </a:extLst>
                </a:gridCol>
                <a:gridCol w="994663">
                  <a:extLst>
                    <a:ext uri="{9D8B030D-6E8A-4147-A177-3AD203B41FA5}">
                      <a16:colId xmlns:a16="http://schemas.microsoft.com/office/drawing/2014/main" val="20004"/>
                    </a:ext>
                  </a:extLst>
                </a:gridCol>
                <a:gridCol w="994663">
                  <a:extLst>
                    <a:ext uri="{9D8B030D-6E8A-4147-A177-3AD203B41FA5}">
                      <a16:colId xmlns:a16="http://schemas.microsoft.com/office/drawing/2014/main" val="20005"/>
                    </a:ext>
                  </a:extLst>
                </a:gridCol>
                <a:gridCol w="994663">
                  <a:extLst>
                    <a:ext uri="{9D8B030D-6E8A-4147-A177-3AD203B41FA5}">
                      <a16:colId xmlns:a16="http://schemas.microsoft.com/office/drawing/2014/main" val="20006"/>
                    </a:ext>
                  </a:extLst>
                </a:gridCol>
              </a:tblGrid>
              <a:tr h="419266">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2386">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100" i="1" kern="1200">
                          <a:solidFill>
                            <a:schemeClr val="tx1">
                              <a:lumMod val="75000"/>
                              <a:lumOff val="25000"/>
                            </a:schemeClr>
                          </a:solidFill>
                          <a:latin typeface="+mn-lt"/>
                          <a:ea typeface="+mn-ea"/>
                          <a:cs typeface="+mn-cs"/>
                        </a:rPr>
                        <a:t>224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5968">
                <a:tc>
                  <a:txBody>
                    <a:bodyPr/>
                    <a:lstStyle/>
                    <a:p>
                      <a:r>
                        <a:rPr lang="en-GB" sz="110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0490">
                <a:tc>
                  <a:txBody>
                    <a:bodyPr/>
                    <a:lstStyle/>
                    <a:p>
                      <a:r>
                        <a:rPr lang="en-GB" sz="110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0490">
                <a:tc>
                  <a:txBody>
                    <a:bodyPr/>
                    <a:lstStyle/>
                    <a:p>
                      <a:r>
                        <a:rPr lang="en-GB" sz="110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80490">
                <a:tc>
                  <a:txBody>
                    <a:bodyPr/>
                    <a:lstStyle/>
                    <a:p>
                      <a:r>
                        <a:rPr lang="en-GB" sz="110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80490">
                <a:tc>
                  <a:txBody>
                    <a:bodyPr/>
                    <a:lstStyle/>
                    <a:p>
                      <a:r>
                        <a:rPr lang="en-GB" sz="110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15124480"/>
              </p:ext>
            </p:extLst>
          </p:nvPr>
        </p:nvGraphicFramePr>
        <p:xfrm>
          <a:off x="4423851" y="3608237"/>
          <a:ext cx="7209349" cy="2554740"/>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41043">
                  <a:extLst>
                    <a:ext uri="{9D8B030D-6E8A-4147-A177-3AD203B41FA5}">
                      <a16:colId xmlns:a16="http://schemas.microsoft.com/office/drawing/2014/main" val="20002"/>
                    </a:ext>
                  </a:extLst>
                </a:gridCol>
                <a:gridCol w="1012054">
                  <a:extLst>
                    <a:ext uri="{9D8B030D-6E8A-4147-A177-3AD203B41FA5}">
                      <a16:colId xmlns:a16="http://schemas.microsoft.com/office/drawing/2014/main" val="20003"/>
                    </a:ext>
                  </a:extLst>
                </a:gridCol>
                <a:gridCol w="949911">
                  <a:extLst>
                    <a:ext uri="{9D8B030D-6E8A-4147-A177-3AD203B41FA5}">
                      <a16:colId xmlns:a16="http://schemas.microsoft.com/office/drawing/2014/main" val="20004"/>
                    </a:ext>
                  </a:extLst>
                </a:gridCol>
                <a:gridCol w="1003177">
                  <a:extLst>
                    <a:ext uri="{9D8B030D-6E8A-4147-A177-3AD203B41FA5}">
                      <a16:colId xmlns:a16="http://schemas.microsoft.com/office/drawing/2014/main" val="20005"/>
                    </a:ext>
                  </a:extLst>
                </a:gridCol>
                <a:gridCol w="1006629">
                  <a:extLst>
                    <a:ext uri="{9D8B030D-6E8A-4147-A177-3AD203B41FA5}">
                      <a16:colId xmlns:a16="http://schemas.microsoft.com/office/drawing/2014/main" val="20006"/>
                    </a:ext>
                  </a:extLst>
                </a:gridCol>
              </a:tblGrid>
              <a:tr h="553642">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1331">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40260">
                <a:tc>
                  <a:txBody>
                    <a:bodyPr/>
                    <a:lstStyle/>
                    <a:p>
                      <a:r>
                        <a:rPr lang="en-GB" sz="110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40260">
                <a:tc>
                  <a:txBody>
                    <a:bodyPr/>
                    <a:lstStyle/>
                    <a:p>
                      <a:r>
                        <a:rPr lang="en-GB" sz="110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40260">
                <a:tc>
                  <a:txBody>
                    <a:bodyPr/>
                    <a:lstStyle/>
                    <a:p>
                      <a:r>
                        <a:rPr lang="en-GB" sz="110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40260">
                <a:tc>
                  <a:txBody>
                    <a:bodyPr/>
                    <a:lstStyle/>
                    <a:p>
                      <a:r>
                        <a:rPr lang="en-GB" sz="110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40260">
                <a:tc>
                  <a:txBody>
                    <a:bodyPr/>
                    <a:lstStyle/>
                    <a:p>
                      <a:r>
                        <a:rPr lang="en-GB" sz="110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bl>
          </a:graphicData>
        </a:graphic>
      </p:graphicFrame>
      <p:graphicFrame>
        <p:nvGraphicFramePr>
          <p:cNvPr id="12" name="Chart 11"/>
          <p:cNvGraphicFramePr/>
          <p:nvPr>
            <p:extLst>
              <p:ext uri="{D42A27DB-BD31-4B8C-83A1-F6EECF244321}">
                <p14:modId xmlns:p14="http://schemas.microsoft.com/office/powerpoint/2010/main" val="559414151"/>
              </p:ext>
            </p:extLst>
          </p:nvPr>
        </p:nvGraphicFramePr>
        <p:xfrm>
          <a:off x="183600" y="835199"/>
          <a:ext cx="4177385" cy="4097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612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a:solidFill>
                  <a:srgbClr val="002060"/>
                </a:solidFill>
                <a:latin typeface="Calibri" panose="020F0502020204030204" pitchFamily="34" charset="0"/>
              </a:rPr>
              <a:t>Q: What type of vapes do you use? </a:t>
            </a:r>
            <a:r>
              <a:rPr lang="en-GB" sz="1000" i="1">
                <a:solidFill>
                  <a:srgbClr val="002060"/>
                </a:solidFill>
                <a:latin typeface="Calibri" panose="020F0502020204030204" pitchFamily="34" charset="0"/>
              </a:rPr>
              <a:t>Introduced in 2024, altered for 2025.</a:t>
            </a:r>
            <a:endParaRPr lang="en-GB" sz="1000">
              <a:solidFill>
                <a:srgbClr val="002060"/>
              </a:solidFill>
              <a:latin typeface="Calibri" panose="020F0502020204030204" pitchFamily="34" charset="0"/>
            </a:endParaRPr>
          </a:p>
          <a:p>
            <a:r>
              <a:rPr lang="en-GB" sz="1000" i="1">
                <a:solidFill>
                  <a:srgbClr val="002060"/>
                </a:solidFill>
                <a:latin typeface="Calibri" panose="020F0502020204030204" pitchFamily="34" charset="0"/>
              </a:rPr>
              <a:t>Base: All Year 6 pupils who have used electronic cigarettes, 2024 n=10, 2025 n=9. </a:t>
            </a:r>
            <a:endParaRPr lang="en-US" sz="1000" i="1">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a:t>Due to a small sample, responses are given in absolutes. Of the 9 pupils who have ever used electronic cigarettes, the most popular type is rechargeable vapes. </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9" name="Table 8"/>
          <p:cNvGraphicFramePr>
            <a:graphicFrameLocks noGrp="1"/>
          </p:cNvGraphicFramePr>
          <p:nvPr>
            <p:extLst>
              <p:ext uri="{D42A27DB-BD31-4B8C-83A1-F6EECF244321}">
                <p14:modId xmlns:p14="http://schemas.microsoft.com/office/powerpoint/2010/main" val="3929368372"/>
              </p:ext>
            </p:extLst>
          </p:nvPr>
        </p:nvGraphicFramePr>
        <p:xfrm>
          <a:off x="4423851" y="1247060"/>
          <a:ext cx="7209347" cy="1919031"/>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34160">
                  <a:extLst>
                    <a:ext uri="{9D8B030D-6E8A-4147-A177-3AD203B41FA5}">
                      <a16:colId xmlns:a16="http://schemas.microsoft.com/office/drawing/2014/main" val="20002"/>
                    </a:ext>
                  </a:extLst>
                </a:gridCol>
                <a:gridCol w="994663">
                  <a:extLst>
                    <a:ext uri="{9D8B030D-6E8A-4147-A177-3AD203B41FA5}">
                      <a16:colId xmlns:a16="http://schemas.microsoft.com/office/drawing/2014/main" val="20003"/>
                    </a:ext>
                  </a:extLst>
                </a:gridCol>
                <a:gridCol w="994663">
                  <a:extLst>
                    <a:ext uri="{9D8B030D-6E8A-4147-A177-3AD203B41FA5}">
                      <a16:colId xmlns:a16="http://schemas.microsoft.com/office/drawing/2014/main" val="20004"/>
                    </a:ext>
                  </a:extLst>
                </a:gridCol>
                <a:gridCol w="994663">
                  <a:extLst>
                    <a:ext uri="{9D8B030D-6E8A-4147-A177-3AD203B41FA5}">
                      <a16:colId xmlns:a16="http://schemas.microsoft.com/office/drawing/2014/main" val="20005"/>
                    </a:ext>
                  </a:extLst>
                </a:gridCol>
                <a:gridCol w="994663">
                  <a:extLst>
                    <a:ext uri="{9D8B030D-6E8A-4147-A177-3AD203B41FA5}">
                      <a16:colId xmlns:a16="http://schemas.microsoft.com/office/drawing/2014/main" val="20006"/>
                    </a:ext>
                  </a:extLst>
                </a:gridCol>
              </a:tblGrid>
              <a:tr h="436731">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90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100" i="1" kern="1200">
                          <a:solidFill>
                            <a:schemeClr val="tx1">
                              <a:lumMod val="75000"/>
                              <a:lumOff val="25000"/>
                            </a:schemeClr>
                          </a:solidFill>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08297">
                <a:tc>
                  <a:txBody>
                    <a:bodyPr/>
                    <a:lstStyle/>
                    <a:p>
                      <a:r>
                        <a:rPr lang="en-GB" sz="1100">
                          <a:solidFill>
                            <a:schemeClr val="tx1">
                              <a:lumMod val="75000"/>
                              <a:lumOff val="25000"/>
                            </a:schemeClr>
                          </a:solidFill>
                        </a:rPr>
                        <a:t>Disposable e.g. Blu bar, Elf bar, Lost Mary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6340">
                <a:tc>
                  <a:txBody>
                    <a:bodyPr/>
                    <a:lstStyle/>
                    <a:p>
                      <a:r>
                        <a:rPr lang="en-GB" sz="1100">
                          <a:solidFill>
                            <a:schemeClr val="tx1">
                              <a:lumMod val="75000"/>
                              <a:lumOff val="25000"/>
                            </a:schemeClr>
                          </a:solidFill>
                        </a:rPr>
                        <a:t>Rechargeable e.g. pens or pods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6340">
                <a:tc>
                  <a:txBody>
                    <a:bodyPr/>
                    <a:lstStyle/>
                    <a:p>
                      <a:r>
                        <a:rPr lang="en-GB" sz="1100">
                          <a:solidFill>
                            <a:schemeClr val="tx1">
                              <a:lumMod val="75000"/>
                              <a:lumOff val="25000"/>
                            </a:schemeClr>
                          </a:solidFill>
                        </a:rPr>
                        <a:t>Tanks and Mods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03758034"/>
              </p:ext>
            </p:extLst>
          </p:nvPr>
        </p:nvGraphicFramePr>
        <p:xfrm>
          <a:off x="4423851" y="3296946"/>
          <a:ext cx="7209349" cy="2010730"/>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41043">
                  <a:extLst>
                    <a:ext uri="{9D8B030D-6E8A-4147-A177-3AD203B41FA5}">
                      <a16:colId xmlns:a16="http://schemas.microsoft.com/office/drawing/2014/main" val="20002"/>
                    </a:ext>
                  </a:extLst>
                </a:gridCol>
                <a:gridCol w="1012054">
                  <a:extLst>
                    <a:ext uri="{9D8B030D-6E8A-4147-A177-3AD203B41FA5}">
                      <a16:colId xmlns:a16="http://schemas.microsoft.com/office/drawing/2014/main" val="20003"/>
                    </a:ext>
                  </a:extLst>
                </a:gridCol>
                <a:gridCol w="949911">
                  <a:extLst>
                    <a:ext uri="{9D8B030D-6E8A-4147-A177-3AD203B41FA5}">
                      <a16:colId xmlns:a16="http://schemas.microsoft.com/office/drawing/2014/main" val="20004"/>
                    </a:ext>
                  </a:extLst>
                </a:gridCol>
                <a:gridCol w="1003177">
                  <a:extLst>
                    <a:ext uri="{9D8B030D-6E8A-4147-A177-3AD203B41FA5}">
                      <a16:colId xmlns:a16="http://schemas.microsoft.com/office/drawing/2014/main" val="20005"/>
                    </a:ext>
                  </a:extLst>
                </a:gridCol>
                <a:gridCol w="1006629">
                  <a:extLst>
                    <a:ext uri="{9D8B030D-6E8A-4147-A177-3AD203B41FA5}">
                      <a16:colId xmlns:a16="http://schemas.microsoft.com/office/drawing/2014/main" val="20006"/>
                    </a:ext>
                  </a:extLst>
                </a:gridCol>
              </a:tblGrid>
              <a:tr h="592373">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3874">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5285">
                <a:tc>
                  <a:txBody>
                    <a:bodyPr/>
                    <a:lstStyle/>
                    <a:p>
                      <a:r>
                        <a:rPr lang="en-GB" sz="1100">
                          <a:solidFill>
                            <a:schemeClr val="tx1">
                              <a:lumMod val="75000"/>
                              <a:lumOff val="25000"/>
                            </a:schemeClr>
                          </a:solidFill>
                        </a:rPr>
                        <a:t>Disposable e.g. Blu bar, Elf bar, Lost Mary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5285">
                <a:tc>
                  <a:txBody>
                    <a:bodyPr/>
                    <a:lstStyle/>
                    <a:p>
                      <a:r>
                        <a:rPr lang="en-GB" sz="1100">
                          <a:solidFill>
                            <a:schemeClr val="tx1">
                              <a:lumMod val="75000"/>
                              <a:lumOff val="25000"/>
                            </a:schemeClr>
                          </a:solidFill>
                        </a:rPr>
                        <a:t>Rechargeable e.g. pens or pods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5285">
                <a:tc>
                  <a:txBody>
                    <a:bodyPr/>
                    <a:lstStyle/>
                    <a:p>
                      <a:r>
                        <a:rPr lang="en-GB" sz="1100">
                          <a:solidFill>
                            <a:schemeClr val="tx1">
                              <a:lumMod val="75000"/>
                              <a:lumOff val="25000"/>
                            </a:schemeClr>
                          </a:solidFill>
                        </a:rPr>
                        <a:t>Tanks and Mods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bl>
          </a:graphicData>
        </a:graphic>
      </p:graphicFrame>
      <p:graphicFrame>
        <p:nvGraphicFramePr>
          <p:cNvPr id="12" name="Chart 11"/>
          <p:cNvGraphicFramePr/>
          <p:nvPr>
            <p:extLst>
              <p:ext uri="{D42A27DB-BD31-4B8C-83A1-F6EECF244321}">
                <p14:modId xmlns:p14="http://schemas.microsoft.com/office/powerpoint/2010/main" val="1335895349"/>
              </p:ext>
            </p:extLst>
          </p:nvPr>
        </p:nvGraphicFramePr>
        <p:xfrm>
          <a:off x="183019" y="1113628"/>
          <a:ext cx="4177385" cy="4097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6536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712973" cy="900000"/>
          </a:xfrm>
        </p:spPr>
        <p:txBody>
          <a:bodyPr vert="horz" lIns="91440" tIns="45720" rIns="91440" bIns="45720" rtlCol="0" anchor="t" anchorCtr="0">
            <a:normAutofit/>
          </a:bodyPr>
          <a:lstStyle/>
          <a:p>
            <a:r>
              <a:rPr lang="en-GB" sz="1600"/>
              <a:t>11% of pupils live in a household where someone smokes cigarettes, 22% live in a household where someone smokes vapes and 12% live in a house where someone does both.. </a:t>
            </a:r>
          </a:p>
        </p:txBody>
      </p:sp>
      <p:sp>
        <p:nvSpPr>
          <p:cNvPr id="11" name="TextBox 10"/>
          <p:cNvSpPr txBox="1"/>
          <p:nvPr/>
        </p:nvSpPr>
        <p:spPr>
          <a:xfrm>
            <a:off x="183019" y="6145200"/>
            <a:ext cx="10227733" cy="707886"/>
          </a:xfrm>
          <a:prstGeom prst="rect">
            <a:avLst/>
          </a:prstGeom>
          <a:noFill/>
        </p:spPr>
        <p:txBody>
          <a:bodyPr wrap="square" rtlCol="0" anchor="b" anchorCtr="0">
            <a:spAutoFit/>
          </a:bodyPr>
          <a:lstStyle/>
          <a:p>
            <a:r>
              <a:rPr lang="en-GB" sz="1000">
                <a:solidFill>
                  <a:srgbClr val="002060"/>
                </a:solidFill>
              </a:rPr>
              <a:t>Q: Does anyone at home smoke? </a:t>
            </a:r>
            <a:r>
              <a:rPr lang="en-GB" sz="1000" i="1">
                <a:solidFill>
                  <a:srgbClr val="002060"/>
                </a:solidFill>
              </a:rPr>
              <a:t>Options ‘Cigarettes’, ‘Vapes’ and ‘Cigarettes and vapes’ added for 2025.</a:t>
            </a:r>
            <a:endParaRPr lang="en-GB" sz="1000">
              <a:solidFill>
                <a:srgbClr val="002060"/>
              </a:solidFill>
            </a:endParaRPr>
          </a:p>
          <a:p>
            <a:r>
              <a:rPr lang="en-GB" sz="1000">
                <a:solidFill>
                  <a:srgbClr val="002060"/>
                </a:solidFill>
              </a:rPr>
              <a:t>Q: Does anyone smoke cigarettes indoors at home, in rooms that you use? </a:t>
            </a:r>
            <a:r>
              <a:rPr lang="en-GB" sz="1000" i="1">
                <a:solidFill>
                  <a:srgbClr val="002060"/>
                </a:solidFill>
              </a:rPr>
              <a:t>Altered for 2025.</a:t>
            </a:r>
            <a:endParaRPr lang="en-GB" sz="1000">
              <a:solidFill>
                <a:srgbClr val="002060"/>
              </a:solidFill>
            </a:endParaRPr>
          </a:p>
          <a:p>
            <a:r>
              <a:rPr lang="en-GB" sz="1000">
                <a:solidFill>
                  <a:srgbClr val="002060"/>
                </a:solidFill>
              </a:rPr>
              <a:t>Q: Does anyone smoke cigarettes in a car when you are in it too? </a:t>
            </a:r>
            <a:r>
              <a:rPr lang="en-GB" sz="1000" i="1">
                <a:solidFill>
                  <a:srgbClr val="002060"/>
                </a:solidFill>
              </a:rPr>
              <a:t>Altered for 2025.</a:t>
            </a:r>
            <a:endParaRPr lang="en-GB" sz="1000">
              <a:solidFill>
                <a:srgbClr val="002060"/>
              </a:solidFill>
            </a:endParaRPr>
          </a:p>
          <a:p>
            <a:r>
              <a:rPr lang="en-GB" sz="1000" i="1">
                <a:solidFill>
                  <a:srgbClr val="002060"/>
                </a:solidFill>
              </a:rPr>
              <a:t>Base: All valid respondents, 2023 n=2,453, 2024 n=2,640, 2025 n=2,404.</a:t>
            </a:r>
          </a:p>
        </p:txBody>
      </p:sp>
      <p:graphicFrame>
        <p:nvGraphicFramePr>
          <p:cNvPr id="10" name="Chart 9"/>
          <p:cNvGraphicFramePr/>
          <p:nvPr>
            <p:extLst>
              <p:ext uri="{D42A27DB-BD31-4B8C-83A1-F6EECF244321}">
                <p14:modId xmlns:p14="http://schemas.microsoft.com/office/powerpoint/2010/main" val="3962165085"/>
              </p:ext>
            </p:extLst>
          </p:nvPr>
        </p:nvGraphicFramePr>
        <p:xfrm>
          <a:off x="4636991" y="1450432"/>
          <a:ext cx="3219546" cy="38797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091745462"/>
              </p:ext>
            </p:extLst>
          </p:nvPr>
        </p:nvGraphicFramePr>
        <p:xfrm>
          <a:off x="8336867" y="1450432"/>
          <a:ext cx="3219546" cy="387977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2" name="Chart 1">
            <a:extLst>
              <a:ext uri="{FF2B5EF4-FFF2-40B4-BE49-F238E27FC236}">
                <a16:creationId xmlns:a16="http://schemas.microsoft.com/office/drawing/2014/main" id="{6073BA6E-2C1D-69DE-383A-2E250C77177E}"/>
              </a:ext>
            </a:extLst>
          </p:cNvPr>
          <p:cNvGraphicFramePr/>
          <p:nvPr>
            <p:extLst>
              <p:ext uri="{D42A27DB-BD31-4B8C-83A1-F6EECF244321}">
                <p14:modId xmlns:p14="http://schemas.microsoft.com/office/powerpoint/2010/main" val="1856332687"/>
              </p:ext>
            </p:extLst>
          </p:nvPr>
        </p:nvGraphicFramePr>
        <p:xfrm>
          <a:off x="635587" y="1450432"/>
          <a:ext cx="3405471" cy="387977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EC0B4AF6-2AB7-555E-C79B-CC2613F272F6}"/>
              </a:ext>
            </a:extLst>
          </p:cNvPr>
          <p:cNvSpPr txBox="1"/>
          <p:nvPr/>
        </p:nvSpPr>
        <p:spPr>
          <a:xfrm>
            <a:off x="1325950" y="5330205"/>
            <a:ext cx="2024743" cy="646331"/>
          </a:xfrm>
          <a:prstGeom prst="rect">
            <a:avLst/>
          </a:prstGeom>
          <a:noFill/>
        </p:spPr>
        <p:txBody>
          <a:bodyPr wrap="square" rtlCol="0">
            <a:spAutoFit/>
          </a:bodyPr>
          <a:lstStyle/>
          <a:p>
            <a:r>
              <a:rPr lang="en-GB" sz="1200">
                <a:solidFill>
                  <a:srgbClr val="008E91"/>
                </a:solidFill>
                <a:ea typeface="+mj-ea"/>
              </a:rPr>
              <a:t>Those who answered ‘Yes’: </a:t>
            </a:r>
          </a:p>
          <a:p>
            <a:r>
              <a:rPr lang="en-GB" sz="1200">
                <a:solidFill>
                  <a:srgbClr val="008E91"/>
                </a:solidFill>
                <a:ea typeface="+mj-ea"/>
              </a:rPr>
              <a:t>2024 – 34%</a:t>
            </a:r>
          </a:p>
          <a:p>
            <a:r>
              <a:rPr lang="en-GB" sz="1200">
                <a:solidFill>
                  <a:srgbClr val="008E91"/>
                </a:solidFill>
                <a:ea typeface="+mj-ea"/>
              </a:rPr>
              <a:t>2023 – 35%</a:t>
            </a:r>
          </a:p>
        </p:txBody>
      </p:sp>
    </p:spTree>
    <p:extLst>
      <p:ext uri="{BB962C8B-B14F-4D97-AF65-F5344CB8AC3E}">
        <p14:creationId xmlns:p14="http://schemas.microsoft.com/office/powerpoint/2010/main" val="3505729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018" y="6304002"/>
            <a:ext cx="10227733" cy="553998"/>
          </a:xfrm>
          <a:prstGeom prst="rect">
            <a:avLst/>
          </a:prstGeom>
          <a:noFill/>
        </p:spPr>
        <p:txBody>
          <a:bodyPr wrap="square" rtlCol="0" anchor="b" anchorCtr="0">
            <a:spAutoFit/>
          </a:bodyPr>
          <a:lstStyle/>
          <a:p>
            <a:r>
              <a:rPr lang="en-GB" sz="1000">
                <a:solidFill>
                  <a:srgbClr val="002060"/>
                </a:solidFill>
              </a:rPr>
              <a:t>Q: Does anyone at home smoke?</a:t>
            </a:r>
          </a:p>
          <a:p>
            <a:r>
              <a:rPr lang="en-GB" sz="1000">
                <a:solidFill>
                  <a:srgbClr val="002060"/>
                </a:solidFill>
              </a:rPr>
              <a:t>Q: Does anyone smoke cigarettes indoors at home, in rooms that you use?</a:t>
            </a:r>
          </a:p>
          <a:p>
            <a:r>
              <a:rPr lang="en-GB" sz="1000">
                <a:solidFill>
                  <a:srgbClr val="002060"/>
                </a:solidFill>
              </a:rPr>
              <a:t>Q: Does anyone smoke cigarettes in a car when you are in it too?  </a:t>
            </a:r>
          </a:p>
        </p:txBody>
      </p:sp>
      <p:sp>
        <p:nvSpPr>
          <p:cNvPr id="8" name="Title 1"/>
          <p:cNvSpPr>
            <a:spLocks noGrp="1"/>
          </p:cNvSpPr>
          <p:nvPr>
            <p:ph type="title"/>
          </p:nvPr>
        </p:nvSpPr>
        <p:spPr>
          <a:xfrm>
            <a:off x="183018" y="180000"/>
            <a:ext cx="11748569" cy="900000"/>
          </a:xfrm>
        </p:spPr>
        <p:txBody>
          <a:bodyPr vert="horz" lIns="91440" tIns="45720" rIns="91440" bIns="45720" rtlCol="0" anchor="t">
            <a:noAutofit/>
          </a:bodyPr>
          <a:lstStyle/>
          <a:p>
            <a:r>
              <a:rPr lang="en-GB" sz="1600"/>
              <a:t> </a:t>
            </a:r>
          </a:p>
        </p:txBody>
      </p:sp>
      <p:graphicFrame>
        <p:nvGraphicFramePr>
          <p:cNvPr id="6" name="Table 5"/>
          <p:cNvGraphicFramePr>
            <a:graphicFrameLocks noGrp="1"/>
          </p:cNvGraphicFramePr>
          <p:nvPr>
            <p:extLst>
              <p:ext uri="{D42A27DB-BD31-4B8C-83A1-F6EECF244321}">
                <p14:modId xmlns:p14="http://schemas.microsoft.com/office/powerpoint/2010/main" val="833875439"/>
              </p:ext>
            </p:extLst>
          </p:nvPr>
        </p:nvGraphicFramePr>
        <p:xfrm>
          <a:off x="183020" y="401432"/>
          <a:ext cx="11449602" cy="2728153"/>
        </p:xfrm>
        <a:graphic>
          <a:graphicData uri="http://schemas.openxmlformats.org/drawingml/2006/table">
            <a:tbl>
              <a:tblPr firstRow="1" bandRow="1">
                <a:tableStyleId>{5940675A-B579-460E-94D1-54222C63F5DA}</a:tableStyleId>
              </a:tblPr>
              <a:tblGrid>
                <a:gridCol w="3081290">
                  <a:extLst>
                    <a:ext uri="{9D8B030D-6E8A-4147-A177-3AD203B41FA5}">
                      <a16:colId xmlns:a16="http://schemas.microsoft.com/office/drawing/2014/main" val="20000"/>
                    </a:ext>
                  </a:extLst>
                </a:gridCol>
                <a:gridCol w="1317522">
                  <a:extLst>
                    <a:ext uri="{9D8B030D-6E8A-4147-A177-3AD203B41FA5}">
                      <a16:colId xmlns:a16="http://schemas.microsoft.com/office/drawing/2014/main" val="20001"/>
                    </a:ext>
                  </a:extLst>
                </a:gridCol>
                <a:gridCol w="1582994">
                  <a:extLst>
                    <a:ext uri="{9D8B030D-6E8A-4147-A177-3AD203B41FA5}">
                      <a16:colId xmlns:a16="http://schemas.microsoft.com/office/drawing/2014/main" val="2004377308"/>
                    </a:ext>
                  </a:extLst>
                </a:gridCol>
                <a:gridCol w="1406013">
                  <a:extLst>
                    <a:ext uri="{9D8B030D-6E8A-4147-A177-3AD203B41FA5}">
                      <a16:colId xmlns:a16="http://schemas.microsoft.com/office/drawing/2014/main" val="20003"/>
                    </a:ext>
                  </a:extLst>
                </a:gridCol>
                <a:gridCol w="1288026">
                  <a:extLst>
                    <a:ext uri="{9D8B030D-6E8A-4147-A177-3AD203B41FA5}">
                      <a16:colId xmlns:a16="http://schemas.microsoft.com/office/drawing/2014/main" val="20005"/>
                    </a:ext>
                  </a:extLst>
                </a:gridCol>
                <a:gridCol w="1602658">
                  <a:extLst>
                    <a:ext uri="{9D8B030D-6E8A-4147-A177-3AD203B41FA5}">
                      <a16:colId xmlns:a16="http://schemas.microsoft.com/office/drawing/2014/main" val="20007"/>
                    </a:ext>
                  </a:extLst>
                </a:gridCol>
                <a:gridCol w="1171099">
                  <a:extLst>
                    <a:ext uri="{9D8B030D-6E8A-4147-A177-3AD203B41FA5}">
                      <a16:colId xmlns:a16="http://schemas.microsoft.com/office/drawing/2014/main" val="20009"/>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7655">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Smokes at home – Cigarettes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12039">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Smokes at home – Vapes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Smokes at home – Cigarettes and Vapes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56667815"/>
                  </a:ext>
                </a:extLst>
              </a:tr>
              <a:tr h="312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lumMod val="75000"/>
                              <a:lumOff val="25000"/>
                            </a:schemeClr>
                          </a:solidFill>
                          <a:latin typeface="+mn-lt"/>
                          <a:ea typeface="+mn-ea"/>
                          <a:cs typeface="+mn-cs"/>
                        </a:rPr>
                        <a:t>Does anyone smoke cigarettes at home indoors, in rooms that you 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76714008"/>
                  </a:ext>
                </a:extLst>
              </a:tr>
              <a:tr h="360000">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Does anyone smoke cigarettes in the car when you are in it too?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algn="l" defTabSz="914400" rtl="0" eaLnBrk="1" latinLnBrk="0" hangingPunct="1"/>
                      <a:endParaRPr lang="en-GB" sz="100" i="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294833">
                <a:tc>
                  <a:txBody>
                    <a:bodyPr/>
                    <a:lstStyle/>
                    <a:p>
                      <a:pPr marL="0" algn="l" defTabSz="914400" rtl="0" eaLnBrk="1" latinLnBrk="0" hangingPunct="1"/>
                      <a:r>
                        <a:rPr lang="en-GB" sz="1100" i="0" kern="1200">
                          <a:solidFill>
                            <a:schemeClr val="tx1">
                              <a:lumMod val="75000"/>
                              <a:lumOff val="25000"/>
                            </a:schemeClr>
                          </a:solidFill>
                          <a:latin typeface="+mn-lt"/>
                          <a:ea typeface="+mn-ea"/>
                          <a:cs typeface="+mn-cs"/>
                        </a:rPr>
                        <a:t>Those exposed to smoking at home, indoors</a:t>
                      </a:r>
                      <a:r>
                        <a:rPr lang="en-GB" sz="1100" i="0" kern="1200" baseline="0">
                          <a:solidFill>
                            <a:schemeClr val="tx1">
                              <a:lumMod val="75000"/>
                              <a:lumOff val="25000"/>
                            </a:schemeClr>
                          </a:solidFill>
                          <a:latin typeface="+mn-lt"/>
                          <a:ea typeface="+mn-ea"/>
                          <a:cs typeface="+mn-cs"/>
                        </a:rPr>
                        <a:t> and in the car</a:t>
                      </a:r>
                      <a:endParaRPr lang="en-GB" sz="1100" i="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183021" y="5983164"/>
            <a:ext cx="11449599" cy="276999"/>
          </a:xfrm>
          <a:prstGeom prst="rect">
            <a:avLst/>
          </a:prstGeom>
          <a:solidFill>
            <a:schemeClr val="accent4">
              <a:lumMod val="20000"/>
              <a:lumOff val="80000"/>
            </a:schemeClr>
          </a:solidFill>
        </p:spPr>
        <p:txBody>
          <a:bodyPr wrap="square" rtlCol="0">
            <a:spAutoFit/>
          </a:bodyPr>
          <a:lstStyle/>
          <a:p>
            <a:r>
              <a:rPr lang="en-GB" sz="1200">
                <a:solidFill>
                  <a:schemeClr val="tx1">
                    <a:lumMod val="75000"/>
                    <a:lumOff val="25000"/>
                  </a:schemeClr>
                </a:solidFill>
              </a:rPr>
              <a:t>Proportion of pupils answered ‘Yes’</a:t>
            </a:r>
          </a:p>
        </p:txBody>
      </p:sp>
      <p:sp>
        <p:nvSpPr>
          <p:cNvPr id="11" name="Rectangle 10"/>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sp>
        <p:nvSpPr>
          <p:cNvPr id="13" name="Title 1"/>
          <p:cNvSpPr txBox="1">
            <a:spLocks/>
          </p:cNvSpPr>
          <p:nvPr/>
        </p:nvSpPr>
        <p:spPr>
          <a:xfrm>
            <a:off x="183019" y="61128"/>
            <a:ext cx="11669012" cy="55018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1600"/>
              <a:t>SEN and Young Carers are most likely to be exposed to smoking at home, indoors and in the car (8% and 9% respectively). </a:t>
            </a:r>
          </a:p>
        </p:txBody>
      </p:sp>
      <p:graphicFrame>
        <p:nvGraphicFramePr>
          <p:cNvPr id="2" name="Table 1">
            <a:extLst>
              <a:ext uri="{FF2B5EF4-FFF2-40B4-BE49-F238E27FC236}">
                <a16:creationId xmlns:a16="http://schemas.microsoft.com/office/drawing/2014/main" id="{2DF90B7A-18CE-429A-AC6A-4B38CCEEF0A7}"/>
              </a:ext>
            </a:extLst>
          </p:cNvPr>
          <p:cNvGraphicFramePr>
            <a:graphicFrameLocks noGrp="1"/>
          </p:cNvGraphicFramePr>
          <p:nvPr>
            <p:extLst>
              <p:ext uri="{D42A27DB-BD31-4B8C-83A1-F6EECF244321}">
                <p14:modId xmlns:p14="http://schemas.microsoft.com/office/powerpoint/2010/main" val="3872756552"/>
              </p:ext>
            </p:extLst>
          </p:nvPr>
        </p:nvGraphicFramePr>
        <p:xfrm>
          <a:off x="183018" y="3159917"/>
          <a:ext cx="11449602" cy="2764083"/>
        </p:xfrm>
        <a:graphic>
          <a:graphicData uri="http://schemas.openxmlformats.org/drawingml/2006/table">
            <a:tbl>
              <a:tblPr firstRow="1" bandRow="1">
                <a:tableStyleId>{5940675A-B579-460E-94D1-54222C63F5DA}</a:tableStyleId>
              </a:tblPr>
              <a:tblGrid>
                <a:gridCol w="3071459">
                  <a:extLst>
                    <a:ext uri="{9D8B030D-6E8A-4147-A177-3AD203B41FA5}">
                      <a16:colId xmlns:a16="http://schemas.microsoft.com/office/drawing/2014/main" val="1549355782"/>
                    </a:ext>
                  </a:extLst>
                </a:gridCol>
                <a:gridCol w="1327355">
                  <a:extLst>
                    <a:ext uri="{9D8B030D-6E8A-4147-A177-3AD203B41FA5}">
                      <a16:colId xmlns:a16="http://schemas.microsoft.com/office/drawing/2014/main" val="577622297"/>
                    </a:ext>
                  </a:extLst>
                </a:gridCol>
                <a:gridCol w="1582994">
                  <a:extLst>
                    <a:ext uri="{9D8B030D-6E8A-4147-A177-3AD203B41FA5}">
                      <a16:colId xmlns:a16="http://schemas.microsoft.com/office/drawing/2014/main" val="2198314969"/>
                    </a:ext>
                  </a:extLst>
                </a:gridCol>
                <a:gridCol w="1396180">
                  <a:extLst>
                    <a:ext uri="{9D8B030D-6E8A-4147-A177-3AD203B41FA5}">
                      <a16:colId xmlns:a16="http://schemas.microsoft.com/office/drawing/2014/main" val="3735550384"/>
                    </a:ext>
                  </a:extLst>
                </a:gridCol>
                <a:gridCol w="1307691">
                  <a:extLst>
                    <a:ext uri="{9D8B030D-6E8A-4147-A177-3AD203B41FA5}">
                      <a16:colId xmlns:a16="http://schemas.microsoft.com/office/drawing/2014/main" val="4187127793"/>
                    </a:ext>
                  </a:extLst>
                </a:gridCol>
                <a:gridCol w="1602658">
                  <a:extLst>
                    <a:ext uri="{9D8B030D-6E8A-4147-A177-3AD203B41FA5}">
                      <a16:colId xmlns:a16="http://schemas.microsoft.com/office/drawing/2014/main" val="899068932"/>
                    </a:ext>
                  </a:extLst>
                </a:gridCol>
                <a:gridCol w="1161265">
                  <a:extLst>
                    <a:ext uri="{9D8B030D-6E8A-4147-A177-3AD203B41FA5}">
                      <a16:colId xmlns:a16="http://schemas.microsoft.com/office/drawing/2014/main" val="2929075655"/>
                    </a:ext>
                  </a:extLst>
                </a:gridCol>
              </a:tblGrid>
              <a:tr h="310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4182007"/>
                  </a:ext>
                </a:extLst>
              </a:tr>
              <a:tr h="278973">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3056042"/>
                  </a:ext>
                </a:extLst>
              </a:tr>
              <a:tr h="24514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Smokes at home – Cigarettes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68802283"/>
                  </a:ext>
                </a:extLst>
              </a:tr>
              <a:tr h="24514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Smokes at home – Vapes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78945985"/>
                  </a:ext>
                </a:extLst>
              </a:tr>
              <a:tr h="245143">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Smokes at home – Cigarettes and Vapes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09847334"/>
                  </a:ext>
                </a:extLst>
              </a:tr>
              <a:tr h="403766">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Does anyone smoke cigarettes at home indoors, in rooms that you 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93433421"/>
                  </a:ext>
                </a:extLst>
              </a:tr>
              <a:tr h="403766">
                <a:tc>
                  <a:txBody>
                    <a:bodyPr/>
                    <a:lstStyle/>
                    <a:p>
                      <a:pPr marL="0" algn="l" defTabSz="914400" rtl="0" eaLnBrk="1" latinLnBrk="0" hangingPunct="1"/>
                      <a:r>
                        <a:rPr lang="en-GB" sz="1100" kern="1200">
                          <a:solidFill>
                            <a:schemeClr val="tx1">
                              <a:lumMod val="75000"/>
                              <a:lumOff val="25000"/>
                            </a:schemeClr>
                          </a:solidFill>
                          <a:latin typeface="+mn-lt"/>
                          <a:ea typeface="+mn-ea"/>
                          <a:cs typeface="+mn-cs"/>
                        </a:rPr>
                        <a:t>Does anyone smoke cigarettes in the car when you are in it too?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30811999"/>
                  </a:ext>
                </a:extLst>
              </a:tr>
              <a:tr h="0">
                <a:tc>
                  <a:txBody>
                    <a:bodyPr/>
                    <a:lstStyle/>
                    <a:p>
                      <a:pPr marL="0" algn="l" defTabSz="914400" rtl="0" eaLnBrk="1" latinLnBrk="0" hangingPunct="1"/>
                      <a:endParaRPr lang="en-GB" sz="100" i="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267792"/>
                  </a:ext>
                </a:extLst>
              </a:tr>
              <a:tr h="403766">
                <a:tc>
                  <a:txBody>
                    <a:bodyPr/>
                    <a:lstStyle/>
                    <a:p>
                      <a:pPr marL="0" algn="l" defTabSz="914400" rtl="0" eaLnBrk="1" latinLnBrk="0" hangingPunct="1"/>
                      <a:r>
                        <a:rPr lang="en-GB" sz="1100" i="0" kern="1200">
                          <a:solidFill>
                            <a:schemeClr val="tx1">
                              <a:lumMod val="75000"/>
                              <a:lumOff val="25000"/>
                            </a:schemeClr>
                          </a:solidFill>
                          <a:latin typeface="+mn-lt"/>
                          <a:ea typeface="+mn-ea"/>
                          <a:cs typeface="+mn-cs"/>
                        </a:rPr>
                        <a:t>Those exposed to smoking at home, indoors</a:t>
                      </a:r>
                      <a:r>
                        <a:rPr lang="en-GB" sz="1100" i="0" kern="1200" baseline="0">
                          <a:solidFill>
                            <a:schemeClr val="tx1">
                              <a:lumMod val="75000"/>
                              <a:lumOff val="25000"/>
                            </a:schemeClr>
                          </a:solidFill>
                          <a:latin typeface="+mn-lt"/>
                          <a:ea typeface="+mn-ea"/>
                          <a:cs typeface="+mn-cs"/>
                        </a:rPr>
                        <a:t> and in the car</a:t>
                      </a:r>
                      <a:endParaRPr lang="en-GB" sz="1100" i="0" kern="120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kern="1200">
                          <a:solidFill>
                            <a:schemeClr val="tx1">
                              <a:lumMod val="75000"/>
                              <a:lumOff val="25000"/>
                            </a:schemeClr>
                          </a:solidFill>
                          <a:latin typeface="+mn-lt"/>
                          <a:ea typeface="+mn-ea"/>
                          <a:cs typeface="+mn-cs"/>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66004757"/>
                  </a:ext>
                </a:extLst>
              </a:tr>
            </a:tbl>
          </a:graphicData>
        </a:graphic>
      </p:graphicFrame>
    </p:spTree>
    <p:extLst>
      <p:ext uri="{BB962C8B-B14F-4D97-AF65-F5344CB8AC3E}">
        <p14:creationId xmlns:p14="http://schemas.microsoft.com/office/powerpoint/2010/main" val="42653760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599679" cy="900000"/>
          </a:xfrm>
        </p:spPr>
        <p:txBody>
          <a:bodyPr vert="horz" lIns="91440" tIns="45720" rIns="91440" bIns="45720" rtlCol="0" anchor="t" anchorCtr="0">
            <a:normAutofit/>
          </a:bodyPr>
          <a:lstStyle/>
          <a:p>
            <a:r>
              <a:rPr lang="en-GB" sz="1600"/>
              <a:t>5% of pupils know someone who takes drugs, with the percentage increasing the amongst SEN and Young Carers (10% and 15% respectively).</a:t>
            </a:r>
          </a:p>
        </p:txBody>
      </p:sp>
      <p:graphicFrame>
        <p:nvGraphicFramePr>
          <p:cNvPr id="4" name="Chart 3"/>
          <p:cNvGraphicFramePr/>
          <p:nvPr>
            <p:extLst>
              <p:ext uri="{D42A27DB-BD31-4B8C-83A1-F6EECF244321}">
                <p14:modId xmlns:p14="http://schemas.microsoft.com/office/powerpoint/2010/main" val="3539270137"/>
              </p:ext>
            </p:extLst>
          </p:nvPr>
        </p:nvGraphicFramePr>
        <p:xfrm>
          <a:off x="183020" y="835200"/>
          <a:ext cx="5045472" cy="41202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400"/>
            <a:ext cx="10227733" cy="400110"/>
          </a:xfrm>
          <a:prstGeom prst="rect">
            <a:avLst/>
          </a:prstGeom>
          <a:noFill/>
        </p:spPr>
        <p:txBody>
          <a:bodyPr wrap="square" rtlCol="0" anchor="b" anchorCtr="0">
            <a:spAutoFit/>
          </a:bodyPr>
          <a:lstStyle/>
          <a:p>
            <a:r>
              <a:rPr lang="en-GB" sz="1000">
                <a:solidFill>
                  <a:srgbClr val="002060"/>
                </a:solidFill>
              </a:rPr>
              <a:t>Q: Do you know anyone personally who you think takes any drugs to get high? (Not medicines, tobacco or alcohol.)</a:t>
            </a:r>
          </a:p>
          <a:p>
            <a:r>
              <a:rPr lang="en-GB" sz="1000" i="1">
                <a:solidFill>
                  <a:srgbClr val="002060"/>
                </a:solidFill>
              </a:rPr>
              <a:t>Base: All valid respondents, 2023 n=2,453, 2024 n=2,640, 2025 n=2,404. </a:t>
            </a:r>
          </a:p>
        </p:txBody>
      </p:sp>
      <p:sp>
        <p:nvSpPr>
          <p:cNvPr id="6" name="Rectangle 5"/>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10" name="Table 9"/>
          <p:cNvGraphicFramePr>
            <a:graphicFrameLocks noGrp="1"/>
          </p:cNvGraphicFramePr>
          <p:nvPr>
            <p:extLst>
              <p:ext uri="{D42A27DB-BD31-4B8C-83A1-F6EECF244321}">
                <p14:modId xmlns:p14="http://schemas.microsoft.com/office/powerpoint/2010/main" val="1377359123"/>
              </p:ext>
            </p:extLst>
          </p:nvPr>
        </p:nvGraphicFramePr>
        <p:xfrm>
          <a:off x="5350934" y="3242631"/>
          <a:ext cx="6282265" cy="2149440"/>
        </p:xfrm>
        <a:graphic>
          <a:graphicData uri="http://schemas.openxmlformats.org/drawingml/2006/table">
            <a:tbl>
              <a:tblPr firstRow="1" bandRow="1">
                <a:tableStyleId>{5940675A-B579-460E-94D1-54222C63F5DA}</a:tableStyleId>
              </a:tblPr>
              <a:tblGrid>
                <a:gridCol w="1756731">
                  <a:extLst>
                    <a:ext uri="{9D8B030D-6E8A-4147-A177-3AD203B41FA5}">
                      <a16:colId xmlns:a16="http://schemas.microsoft.com/office/drawing/2014/main" val="20000"/>
                    </a:ext>
                  </a:extLst>
                </a:gridCol>
                <a:gridCol w="767486">
                  <a:extLst>
                    <a:ext uri="{9D8B030D-6E8A-4147-A177-3AD203B41FA5}">
                      <a16:colId xmlns:a16="http://schemas.microsoft.com/office/drawing/2014/main" val="420508230"/>
                    </a:ext>
                  </a:extLst>
                </a:gridCol>
                <a:gridCol w="767486">
                  <a:extLst>
                    <a:ext uri="{9D8B030D-6E8A-4147-A177-3AD203B41FA5}">
                      <a16:colId xmlns:a16="http://schemas.microsoft.com/office/drawing/2014/main" val="20002"/>
                    </a:ext>
                  </a:extLst>
                </a:gridCol>
                <a:gridCol w="698649">
                  <a:extLst>
                    <a:ext uri="{9D8B030D-6E8A-4147-A177-3AD203B41FA5}">
                      <a16:colId xmlns:a16="http://schemas.microsoft.com/office/drawing/2014/main" val="20003"/>
                    </a:ext>
                  </a:extLst>
                </a:gridCol>
                <a:gridCol w="805275">
                  <a:extLst>
                    <a:ext uri="{9D8B030D-6E8A-4147-A177-3AD203B41FA5}">
                      <a16:colId xmlns:a16="http://schemas.microsoft.com/office/drawing/2014/main" val="20004"/>
                    </a:ext>
                  </a:extLst>
                </a:gridCol>
                <a:gridCol w="788720">
                  <a:extLst>
                    <a:ext uri="{9D8B030D-6E8A-4147-A177-3AD203B41FA5}">
                      <a16:colId xmlns:a16="http://schemas.microsoft.com/office/drawing/2014/main" val="20005"/>
                    </a:ext>
                  </a:extLst>
                </a:gridCol>
                <a:gridCol w="697918">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1855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378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4000">
                <a:tc>
                  <a:txBody>
                    <a:bodyPr/>
                    <a:lstStyle/>
                    <a:p>
                      <a:r>
                        <a:rPr lang="en-GB" sz="110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r>
                        <a:rPr lang="en-GB" sz="110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r>
                        <a:rPr lang="en-GB" sz="110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r>
                        <a:rPr lang="en-GB" sz="1100">
                          <a:solidFill>
                            <a:schemeClr val="tx1">
                              <a:lumMod val="75000"/>
                              <a:lumOff val="25000"/>
                            </a:schemeClr>
                          </a:solidFill>
                        </a:rPr>
                        <a:t>I don’t want</a:t>
                      </a:r>
                      <a:r>
                        <a:rPr lang="en-GB" sz="1100" baseline="0">
                          <a:solidFill>
                            <a:schemeClr val="tx1">
                              <a:lumMod val="75000"/>
                              <a:lumOff val="25000"/>
                            </a:schemeClr>
                          </a:solidFill>
                        </a:rPr>
                        <a: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84637593"/>
              </p:ext>
            </p:extLst>
          </p:nvPr>
        </p:nvGraphicFramePr>
        <p:xfrm>
          <a:off x="5350935" y="1092772"/>
          <a:ext cx="6282264" cy="1981800"/>
        </p:xfrm>
        <a:graphic>
          <a:graphicData uri="http://schemas.openxmlformats.org/drawingml/2006/table">
            <a:tbl>
              <a:tblPr firstRow="1" bandRow="1">
                <a:tableStyleId>{5940675A-B579-460E-94D1-54222C63F5DA}</a:tableStyleId>
              </a:tblPr>
              <a:tblGrid>
                <a:gridCol w="1772274">
                  <a:extLst>
                    <a:ext uri="{9D8B030D-6E8A-4147-A177-3AD203B41FA5}">
                      <a16:colId xmlns:a16="http://schemas.microsoft.com/office/drawing/2014/main" val="20000"/>
                    </a:ext>
                  </a:extLst>
                </a:gridCol>
                <a:gridCol w="751665">
                  <a:extLst>
                    <a:ext uri="{9D8B030D-6E8A-4147-A177-3AD203B41FA5}">
                      <a16:colId xmlns:a16="http://schemas.microsoft.com/office/drawing/2014/main" val="1395085864"/>
                    </a:ext>
                  </a:extLst>
                </a:gridCol>
                <a:gridCol w="751665">
                  <a:extLst>
                    <a:ext uri="{9D8B030D-6E8A-4147-A177-3AD203B41FA5}">
                      <a16:colId xmlns:a16="http://schemas.microsoft.com/office/drawing/2014/main" val="3214796492"/>
                    </a:ext>
                  </a:extLst>
                </a:gridCol>
                <a:gridCol w="751665">
                  <a:extLst>
                    <a:ext uri="{9D8B030D-6E8A-4147-A177-3AD203B41FA5}">
                      <a16:colId xmlns:a16="http://schemas.microsoft.com/office/drawing/2014/main" val="20001"/>
                    </a:ext>
                  </a:extLst>
                </a:gridCol>
                <a:gridCol w="751665">
                  <a:extLst>
                    <a:ext uri="{9D8B030D-6E8A-4147-A177-3AD203B41FA5}">
                      <a16:colId xmlns:a16="http://schemas.microsoft.com/office/drawing/2014/main" val="20003"/>
                    </a:ext>
                  </a:extLst>
                </a:gridCol>
                <a:gridCol w="751665">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rPr>
                        <a:t>2025 Survey</a:t>
                      </a:r>
                    </a:p>
                    <a:p>
                      <a:endParaRPr lang="en-GB" sz="11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2404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441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4000">
                <a:tc>
                  <a:txBody>
                    <a:bodyPr/>
                    <a:lstStyle/>
                    <a:p>
                      <a:r>
                        <a:rPr lang="en-GB" sz="110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r>
                        <a:rPr lang="en-GB" sz="110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r>
                        <a:rPr lang="en-GB" sz="110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r>
                        <a:rPr lang="en-GB" sz="1100">
                          <a:solidFill>
                            <a:schemeClr val="tx1">
                              <a:lumMod val="75000"/>
                              <a:lumOff val="25000"/>
                            </a:schemeClr>
                          </a:solidFill>
                        </a:rPr>
                        <a:t>I don’t want</a:t>
                      </a:r>
                      <a:r>
                        <a:rPr lang="en-GB" sz="1100" baseline="0">
                          <a:solidFill>
                            <a:schemeClr val="tx1">
                              <a:lumMod val="75000"/>
                              <a:lumOff val="25000"/>
                            </a:schemeClr>
                          </a:solidFill>
                        </a:rPr>
                        <a:t> to say</a:t>
                      </a:r>
                      <a:endParaRPr lang="en-GB" sz="11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514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214512"/>
            <a:ext cx="10227733" cy="553998"/>
          </a:xfrm>
          <a:prstGeom prst="rect">
            <a:avLst/>
          </a:prstGeom>
          <a:noFill/>
        </p:spPr>
        <p:txBody>
          <a:bodyPr wrap="square" rtlCol="0" anchor="b" anchorCtr="0">
            <a:spAutoFit/>
          </a:bodyPr>
          <a:lstStyle/>
          <a:p>
            <a:r>
              <a:rPr lang="en-GB" sz="1000">
                <a:solidFill>
                  <a:srgbClr val="002060"/>
                </a:solidFill>
              </a:rPr>
              <a:t>Q: Have you ever been offered… (Tick all that apply)?</a:t>
            </a:r>
          </a:p>
          <a:p>
            <a:r>
              <a:rPr lang="en-GB" sz="1000" i="1">
                <a:solidFill>
                  <a:srgbClr val="002060"/>
                </a:solidFill>
              </a:rPr>
              <a:t>Base: All Year 6 pupils, 2023 n=1,297, 2024 n=1,379, 2025 n=1,138. </a:t>
            </a:r>
          </a:p>
          <a:p>
            <a:r>
              <a:rPr lang="en-GB" sz="1000" i="1">
                <a:solidFill>
                  <a:srgbClr val="002060"/>
                </a:solidFill>
              </a:rPr>
              <a:t>‘Nitrous Oxide (also known as laughing gas, NOS)’ has been introduced in 2023.</a:t>
            </a:r>
            <a:endParaRPr lang="en-US" sz="1000" i="1">
              <a:solidFill>
                <a:srgbClr val="002060"/>
              </a:solidFill>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a:t>1% of Year 6 pupils have been offered cannabis, 1% have been offered Nitrous oxide and 2% have been offered other drugs for the purpose of getting high. </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872056373"/>
              </p:ext>
            </p:extLst>
          </p:nvPr>
        </p:nvGraphicFramePr>
        <p:xfrm>
          <a:off x="4423850" y="1194787"/>
          <a:ext cx="7209352" cy="2006880"/>
        </p:xfrm>
        <a:graphic>
          <a:graphicData uri="http://schemas.openxmlformats.org/drawingml/2006/table">
            <a:tbl>
              <a:tblPr firstRow="1" bandRow="1">
                <a:tableStyleId>{5940675A-B579-460E-94D1-54222C63F5DA}</a:tableStyleId>
              </a:tblPr>
              <a:tblGrid>
                <a:gridCol w="2258624">
                  <a:extLst>
                    <a:ext uri="{9D8B030D-6E8A-4147-A177-3AD203B41FA5}">
                      <a16:colId xmlns:a16="http://schemas.microsoft.com/office/drawing/2014/main" val="20000"/>
                    </a:ext>
                  </a:extLst>
                </a:gridCol>
                <a:gridCol w="1037752">
                  <a:extLst>
                    <a:ext uri="{9D8B030D-6E8A-4147-A177-3AD203B41FA5}">
                      <a16:colId xmlns:a16="http://schemas.microsoft.com/office/drawing/2014/main" val="20001"/>
                    </a:ext>
                  </a:extLst>
                </a:gridCol>
                <a:gridCol w="978244">
                  <a:extLst>
                    <a:ext uri="{9D8B030D-6E8A-4147-A177-3AD203B41FA5}">
                      <a16:colId xmlns:a16="http://schemas.microsoft.com/office/drawing/2014/main" val="20003"/>
                    </a:ext>
                  </a:extLst>
                </a:gridCol>
                <a:gridCol w="978244">
                  <a:extLst>
                    <a:ext uri="{9D8B030D-6E8A-4147-A177-3AD203B41FA5}">
                      <a16:colId xmlns:a16="http://schemas.microsoft.com/office/drawing/2014/main" val="20004"/>
                    </a:ext>
                  </a:extLst>
                </a:gridCol>
                <a:gridCol w="978244">
                  <a:extLst>
                    <a:ext uri="{9D8B030D-6E8A-4147-A177-3AD203B41FA5}">
                      <a16:colId xmlns:a16="http://schemas.microsoft.com/office/drawing/2014/main" val="20005"/>
                    </a:ext>
                  </a:extLst>
                </a:gridCol>
                <a:gridCol w="978244">
                  <a:extLst>
                    <a:ext uri="{9D8B030D-6E8A-4147-A177-3AD203B41FA5}">
                      <a16:colId xmlns:a16="http://schemas.microsoft.com/office/drawing/2014/main" val="20006"/>
                    </a:ext>
                  </a:extLst>
                </a:gridCol>
              </a:tblGrid>
              <a:tr h="444300">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6580">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100" i="1" kern="1200">
                          <a:solidFill>
                            <a:schemeClr val="tx1">
                              <a:lumMod val="75000"/>
                              <a:lumOff val="25000"/>
                            </a:schemeClr>
                          </a:solidFill>
                          <a:latin typeface="+mn-lt"/>
                          <a:ea typeface="+mn-ea"/>
                          <a:cs typeface="+mn-cs"/>
                        </a:rPr>
                        <a:t>224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4000">
                <a:tc>
                  <a:txBody>
                    <a:bodyPr/>
                    <a:lstStyle/>
                    <a:p>
                      <a:r>
                        <a:rPr lang="en-GB" sz="110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r>
                        <a:rPr lang="en-GB" sz="110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4287086"/>
                  </a:ext>
                </a:extLst>
              </a:tr>
              <a:tr h="324000">
                <a:tc>
                  <a:txBody>
                    <a:bodyPr/>
                    <a:lstStyle/>
                    <a:p>
                      <a:r>
                        <a:rPr lang="en-GB" sz="110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r>
                        <a:rPr lang="en-GB" sz="110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06835320"/>
              </p:ext>
            </p:extLst>
          </p:nvPr>
        </p:nvGraphicFramePr>
        <p:xfrm>
          <a:off x="4423850" y="3310075"/>
          <a:ext cx="7209350" cy="2163397"/>
        </p:xfrm>
        <a:graphic>
          <a:graphicData uri="http://schemas.openxmlformats.org/drawingml/2006/table">
            <a:tbl>
              <a:tblPr firstRow="1" bandRow="1">
                <a:tableStyleId>{5940675A-B579-460E-94D1-54222C63F5DA}</a:tableStyleId>
              </a:tblPr>
              <a:tblGrid>
                <a:gridCol w="2260414">
                  <a:extLst>
                    <a:ext uri="{9D8B030D-6E8A-4147-A177-3AD203B41FA5}">
                      <a16:colId xmlns:a16="http://schemas.microsoft.com/office/drawing/2014/main" val="20000"/>
                    </a:ext>
                  </a:extLst>
                </a:gridCol>
                <a:gridCol w="1039439">
                  <a:extLst>
                    <a:ext uri="{9D8B030D-6E8A-4147-A177-3AD203B41FA5}">
                      <a16:colId xmlns:a16="http://schemas.microsoft.com/office/drawing/2014/main" val="20002"/>
                    </a:ext>
                  </a:extLst>
                </a:gridCol>
                <a:gridCol w="972241">
                  <a:extLst>
                    <a:ext uri="{9D8B030D-6E8A-4147-A177-3AD203B41FA5}">
                      <a16:colId xmlns:a16="http://schemas.microsoft.com/office/drawing/2014/main" val="20003"/>
                    </a:ext>
                  </a:extLst>
                </a:gridCol>
                <a:gridCol w="978408">
                  <a:extLst>
                    <a:ext uri="{9D8B030D-6E8A-4147-A177-3AD203B41FA5}">
                      <a16:colId xmlns:a16="http://schemas.microsoft.com/office/drawing/2014/main" val="20004"/>
                    </a:ext>
                  </a:extLst>
                </a:gridCol>
                <a:gridCol w="978408">
                  <a:extLst>
                    <a:ext uri="{9D8B030D-6E8A-4147-A177-3AD203B41FA5}">
                      <a16:colId xmlns:a16="http://schemas.microsoft.com/office/drawing/2014/main" val="20005"/>
                    </a:ext>
                  </a:extLst>
                </a:gridCol>
                <a:gridCol w="980440">
                  <a:extLst>
                    <a:ext uri="{9D8B030D-6E8A-4147-A177-3AD203B41FA5}">
                      <a16:colId xmlns:a16="http://schemas.microsoft.com/office/drawing/2014/main" val="20006"/>
                    </a:ext>
                  </a:extLst>
                </a:gridCol>
              </a:tblGrid>
              <a:tr h="455062">
                <a:tc>
                  <a:txBody>
                    <a:bodyPr/>
                    <a:lstStyle/>
                    <a:p>
                      <a:r>
                        <a:rPr lang="en-GB" sz="1100">
                          <a:solidFill>
                            <a:schemeClr val="tx1">
                              <a:lumMod val="75000"/>
                              <a:lumOff val="25000"/>
                            </a:schemeClr>
                          </a:solidFill>
                        </a:rPr>
                        <a:t>2025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Ethnicity:</a:t>
                      </a:r>
                      <a:r>
                        <a:rPr lang="en-GB" sz="1100" b="1" baseline="0">
                          <a:solidFill>
                            <a:schemeClr val="tx1">
                              <a:lumMod val="75000"/>
                              <a:lumOff val="25000"/>
                            </a:schemeClr>
                          </a:solidFill>
                        </a:rPr>
                        <a:t> </a:t>
                      </a:r>
                      <a:r>
                        <a:rPr lang="en-GB" sz="11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3037">
                <a:tc>
                  <a:txBody>
                    <a:bodyPr/>
                    <a:lstStyle/>
                    <a:p>
                      <a:r>
                        <a:rPr lang="en-GB" sz="11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208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913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4000">
                <a:tc>
                  <a:txBody>
                    <a:bodyPr/>
                    <a:lstStyle/>
                    <a:p>
                      <a:r>
                        <a:rPr lang="en-GB" sz="110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r>
                        <a:rPr lang="en-GB" sz="110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87681192"/>
                  </a:ext>
                </a:extLst>
              </a:tr>
              <a:tr h="324000">
                <a:tc>
                  <a:txBody>
                    <a:bodyPr/>
                    <a:lstStyle/>
                    <a:p>
                      <a:r>
                        <a:rPr lang="en-GB" sz="110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r>
                        <a:rPr lang="en-GB" sz="110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buNone/>
                      </a:pPr>
                      <a:r>
                        <a:rPr lang="en-GB" sz="1100" kern="1200">
                          <a:solidFill>
                            <a:schemeClr val="tx1">
                              <a:lumMod val="75000"/>
                              <a:lumOff val="25000"/>
                            </a:schemeClr>
                          </a:solidFill>
                          <a:latin typeface="+mn-lt"/>
                          <a:ea typeface="+mn-ea"/>
                          <a:cs typeface="+mn-cs"/>
                        </a:rPr>
                        <a:t>98%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bl>
          </a:graphicData>
        </a:graphic>
      </p:graphicFrame>
      <p:graphicFrame>
        <p:nvGraphicFramePr>
          <p:cNvPr id="13" name="Chart 12"/>
          <p:cNvGraphicFramePr/>
          <p:nvPr>
            <p:extLst>
              <p:ext uri="{D42A27DB-BD31-4B8C-83A1-F6EECF244321}">
                <p14:modId xmlns:p14="http://schemas.microsoft.com/office/powerpoint/2010/main" val="898693583"/>
              </p:ext>
            </p:extLst>
          </p:nvPr>
        </p:nvGraphicFramePr>
        <p:xfrm>
          <a:off x="183600" y="1079999"/>
          <a:ext cx="3927798" cy="257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06893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a:latin typeface="Calibri" panose="020F0502020204030204" pitchFamily="34" charset="0"/>
              </a:rPr>
              <a:t>Self awareness:</a:t>
            </a:r>
          </a:p>
          <a:p>
            <a:r>
              <a:rPr lang="en-GB">
                <a:latin typeface="Calibri" panose="020F0502020204030204" pitchFamily="34" charset="0"/>
                <a:cs typeface="DINPro" panose="020B0504020101020102" pitchFamily="34" charset="0"/>
              </a:rPr>
              <a:t>Body changes, growing up and who to talk to</a:t>
            </a:r>
          </a:p>
          <a:p>
            <a:endParaRPr lang="en-GB">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spTree>
    <p:extLst>
      <p:ext uri="{BB962C8B-B14F-4D97-AF65-F5344CB8AC3E}">
        <p14:creationId xmlns:p14="http://schemas.microsoft.com/office/powerpoint/2010/main" val="3262622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cc64f9-2281-4824-a334-1e0addc9b5e0">
      <Terms xmlns="http://schemas.microsoft.com/office/infopath/2007/PartnerControls"/>
    </lcf76f155ced4ddcb4097134ff3c332f>
    <TaxCatchAll xmlns="f2d5e88b-b1e8-4017-93ac-a346ad20f2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A7D882BC117443923ABA04EC7D9797" ma:contentTypeVersion="16" ma:contentTypeDescription="Create a new document." ma:contentTypeScope="" ma:versionID="4a1e78e622ec887346593d3a3268b7fb">
  <xsd:schema xmlns:xsd="http://www.w3.org/2001/XMLSchema" xmlns:xs="http://www.w3.org/2001/XMLSchema" xmlns:p="http://schemas.microsoft.com/office/2006/metadata/properties" xmlns:ns2="3acc64f9-2281-4824-a334-1e0addc9b5e0" xmlns:ns3="f2d5e88b-b1e8-4017-93ac-a346ad20f287" targetNamespace="http://schemas.microsoft.com/office/2006/metadata/properties" ma:root="true" ma:fieldsID="ce40a1aa5497ef751827c384a3b0bed3" ns2:_="" ns3:_="">
    <xsd:import namespace="3acc64f9-2281-4824-a334-1e0addc9b5e0"/>
    <xsd:import namespace="f2d5e88b-b1e8-4017-93ac-a346ad20f28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c64f9-2281-4824-a334-1e0addc9b5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6c40f8d-8524-4845-a2fc-30090feebe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5e88b-b1e8-4017-93ac-a346ad20f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a3529df-da01-4445-b802-56f4193ee90c}" ma:internalName="TaxCatchAll" ma:showField="CatchAllData" ma:web="f2d5e88b-b1e8-4017-93ac-a346ad20f2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F4836-29D6-4D0F-8072-B88F50BF1116}">
  <ds:schemaRefs>
    <ds:schemaRef ds:uri="http://schemas.microsoft.com/sharepoint/v3/contenttype/forms"/>
  </ds:schemaRefs>
</ds:datastoreItem>
</file>

<file path=customXml/itemProps2.xml><?xml version="1.0" encoding="utf-8"?>
<ds:datastoreItem xmlns:ds="http://schemas.openxmlformats.org/officeDocument/2006/customXml" ds:itemID="{7087BC9A-AB3D-427E-9CAB-FB3F3F8A5443}">
  <ds:schemaRefs>
    <ds:schemaRef ds:uri="3acc64f9-2281-4824-a334-1e0addc9b5e0"/>
    <ds:schemaRef ds:uri="f2d5e88b-b1e8-4017-93ac-a346ad20f2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3d7aa68-f954-4371-8b19-9a53f1c8e003"/>
    <ds:schemaRef ds:uri="7032c99b-8451-4ded-a49c-eaf63867fdc4"/>
    <ds:schemaRef ds:uri="fd721231-82c9-4ccc-a8ca-80d3f6a47c4d"/>
    <ds:schemaRef ds:uri="a5946c61-a79c-4069-866d-ed1722c8599e"/>
  </ds:schemaRefs>
</ds:datastoreItem>
</file>

<file path=customXml/itemProps3.xml><?xml version="1.0" encoding="utf-8"?>
<ds:datastoreItem xmlns:ds="http://schemas.openxmlformats.org/officeDocument/2006/customXml" ds:itemID="{2A93A322-3868-4E37-A2D2-0946D655C7B6}"/>
</file>

<file path=docProps/app.xml><?xml version="1.0" encoding="utf-8"?>
<Properties xmlns="http://schemas.openxmlformats.org/officeDocument/2006/extended-properties" xmlns:vt="http://schemas.openxmlformats.org/officeDocument/2006/docPropsVTypes">
  <Template/>
  <TotalTime>4</TotalTime>
  <Words>36716</Words>
  <Application>Microsoft Office PowerPoint</Application>
  <PresentationFormat>Widescreen</PresentationFormat>
  <Paragraphs>7589</Paragraphs>
  <Slides>148</Slides>
  <Notes>120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148</vt:i4>
      </vt:variant>
    </vt:vector>
  </HeadingPairs>
  <TitlesOfParts>
    <vt:vector size="155" baseType="lpstr">
      <vt:lpstr>Arial</vt:lpstr>
      <vt:lpstr>Calibri</vt:lpstr>
      <vt:lpstr>Calibri (Body)</vt:lpstr>
      <vt:lpstr>DINPro</vt:lpstr>
      <vt:lpstr>DINPro-Medium</vt:lpstr>
      <vt:lpstr>Wingdings</vt:lpstr>
      <vt:lpstr>Office Theme</vt:lpstr>
      <vt:lpstr>PowerPoint Presentation</vt:lpstr>
      <vt:lpstr>Acknowledgements</vt:lpstr>
      <vt:lpstr>Table of Contents</vt:lpstr>
      <vt:lpstr>Executive Summary (1)</vt:lpstr>
      <vt:lpstr>Executive Summary (2) - CYPP key indicators</vt:lpstr>
      <vt:lpstr>Executive Summary (3) - CYPP key indicators</vt:lpstr>
      <vt:lpstr>Executive Summary (4) - CYPP key indicators</vt:lpstr>
      <vt:lpstr>Executive Summary (5) - CYPP key indicators</vt:lpstr>
      <vt:lpstr>Executive Summary (6)</vt:lpstr>
      <vt:lpstr>Executive Summary (7)</vt:lpstr>
      <vt:lpstr>Executive Summary (8)</vt:lpstr>
      <vt:lpstr>Executive Summary (9)</vt:lpstr>
      <vt:lpstr>Executive Summary (10)</vt:lpstr>
      <vt:lpstr>Executive Summary (11)</vt:lpstr>
      <vt:lpstr>PowerPoint Presentation</vt:lpstr>
      <vt:lpstr>Introduction</vt:lpstr>
      <vt:lpstr>Notes </vt:lpstr>
      <vt:lpstr>Sample profile</vt:lpstr>
      <vt:lpstr>FSM pupils are the most likely cohort to have separated parents and live predominantly with their Mum or predominantly with their Dad. Pupils who English as a 2nd Language are the most likely cohort to have parents together at home. </vt:lpstr>
      <vt:lpstr>PowerPoint Presentation</vt:lpstr>
      <vt:lpstr>14% of pupils say they don’t normally have breakfast or only have a drink, the same as last year. The figure increases to 18% for FSM pupils. Cereal or porridge remains the most popular choice of breakfast.</vt:lpstr>
      <vt:lpstr>PowerPoint Presentation</vt:lpstr>
      <vt:lpstr>Of those pupils who are not having breakfast, 63% say they don’t have breakfast because they don’t feel hungry, a further 38% say they don’t have enough time to eat.  (Please note the base for FSM, SEN, pupils with a disability, young carers and ethnic minority groups are all low.)</vt:lpstr>
      <vt:lpstr>77% of pupils say they can eat with their friends and 62% say they have enough time to eat.</vt:lpstr>
      <vt:lpstr>Girls are the group most likely to eat with friends. Young carers have the lowest amount of pupils that feel they have enough time to eat. </vt:lpstr>
      <vt:lpstr>26% of all pupils go food shopping with their parents/carers, and 37% get the food they asked for/chose. Year 6 (42%) are more likely to get the food that they choose than Year 4 (32%) but are the group least likely to go food shopping. </vt:lpstr>
      <vt:lpstr>72% of pupils eat with their family or the people they live with at home. 50% find mealtimes enjoyable and 49% eat in front of the TV.</vt:lpstr>
      <vt:lpstr>SEN pupils are the group least likely to eat with their family/people at home. Year 6 are more likely to choose how much they eat compared to Year 4. FSM pupils and Young carers are the group least likely to find mealtimes enjoyable</vt:lpstr>
      <vt:lpstr>Only 15% of pupils say that none of the rules listed about food or eating apply, with the three most common answers: asking permission before getting a snack (45%), not using mobile phones when eating (42%) and having dessert after finishing the meal (40%).</vt:lpstr>
      <vt:lpstr>Aside from use of technology, Year 4 are more likely than Year 6 to have all detailed rules in place at home around food and eating. 19% of Year 6 having no rules at all compared to 11% of Year 4 and more than half of pupils with English as a 2nd Language have rules about technology when eating.</vt:lpstr>
      <vt:lpstr>The majority of pupils are eating fruit and vegetables, as well as water and milk regularly. </vt:lpstr>
      <vt:lpstr>Energy, sports and fizzy drinks have decreased by 5%, and this has decreased steadily over the last few years.</vt:lpstr>
      <vt:lpstr>Year 4 are more likely to eat takeaways than Year 6, and FSM pupils are the group most likely to drink tea/coffee.</vt:lpstr>
      <vt:lpstr>SEN pupils are more likely to consume takeaway-style foods as well as snacks and sweets most days/everyday compared to every other group. Pupils who speak English as a second language have a higher propensity to make healthy choices (consuming milk/water and fruits/vegetables) daily/most days and Young carers are the most likely group to eat takeaways.</vt:lpstr>
      <vt:lpstr>PowerPoint Presentation</vt:lpstr>
      <vt:lpstr>Good oral hygiene is apparent amongst 76% of pupils. However, there are groups which appear to show less attention: SEN (66%) and Young carers (62%). Overall, 43% have seen a dentist within the last year, however 45% can’t remember.</vt:lpstr>
      <vt:lpstr>31% of all pupils have had at least one tooth taken out. This increases to 53% for Young carers. </vt:lpstr>
      <vt:lpstr>52% of pupils remember being weighed and measured at school. Of these, 12% answered that it did not make them feel happy with girls less happy about this than boys and Young carers are the group the most likely to feel unhappy about it.</vt:lpstr>
      <vt:lpstr>50% of Year 6 have had days off in the last year that weren’t for holidays or common illnesses, this increase to 60% amongst Year 6 SEN pupils.</vt:lpstr>
      <vt:lpstr>Of those 50%, the most common reasons for days off are hospital appointments (46%), Other (18%), and mental health reasons (13%).</vt:lpstr>
      <vt:lpstr>FSM pupils are more likely to have had days off for bullying than pupils overall. </vt:lpstr>
      <vt:lpstr>Young carers are the most likely to cite their mental health, with SEN citing bullying more than other, and those with a disability citing their physical health.</vt:lpstr>
      <vt:lpstr>15% of pupils have had at least 11 days off in the last year. This increases to 29% for SEN pupils. </vt:lpstr>
      <vt:lpstr>PowerPoint Presentation</vt:lpstr>
      <vt:lpstr>Overall, 43% of pupils walk to school and 45% are driven by car (both the same as last year). Year 6, girls and FSM pupils are most likely to walk (47%). Boys are more likely to cycle to school than girls (8% and 4% respectively).</vt:lpstr>
      <vt:lpstr>86% of pupils are doing physical activities outside of school, dropping to 74% for SEN pupils who are also the most likely to have no physical activity.</vt:lpstr>
      <vt:lpstr>The majority of pupils (98%) had at least one day of activity over the period of 7 days prior to taking the survey. Boys are more likely to exercise five or more days a week compared to all other groups. </vt:lpstr>
      <vt:lpstr>Responses on this question have remained similar over the years.</vt:lpstr>
      <vt:lpstr>Year 6 are more likely to participate in physical activity with their friends after school or by themselves compared to Year 4. Year 4 are more likely to participate in school clubs and with friends during school. </vt:lpstr>
      <vt:lpstr>Young carers are the most likely cohort to participate in school clubs. Ethnic Minority Groups and pupils with English as 2nd Language are more likely than other cohorts to participate in physical activities with family.</vt:lpstr>
      <vt:lpstr>76% of pupils are exercising for more than 30 minutes each day. Ethnic minority groups (13%), those with English as a 2nd language (12%) and SEN pupils (12%) are the most likely to be doing less than 30 minutes of physical activity a day (compared to 9% overall). Boys are exercising for the longest.</vt:lpstr>
      <vt:lpstr>52% of pupils exercise to a point of showing physical signs (i.e. out of breath, getting hot and tired), boys are more likely to so than girls and Young carers are the cohort most likely to agree with this.</vt:lpstr>
      <vt:lpstr>Pupils have a positive attitude towards physical activities with 83% saying they enjoy it ‘a lot’ or ‘quite a lot’. Boys express the most enthusiasm for physical activity, with 55% saying they like it ‘a lot.’ Year 4 are also more enthusiastic than Year 6 about physical activities. </vt:lpstr>
      <vt:lpstr>Of those who don’t like exercise, disliking physical exhaustion and preferring to do other things are the main reasons for not enjoying participating in physical activity (52% and 39% respectively). </vt:lpstr>
      <vt:lpstr>For every detailed reason that pupils were given for not enjoying Physical activity, Year 6 pupils are much more likely than Year 4 pupils to cite these reasons. </vt:lpstr>
      <vt:lpstr>Girls are more concerned about almost all reasons than boys.</vt:lpstr>
      <vt:lpstr>PowerPoint Presentation</vt:lpstr>
      <vt:lpstr>81% of pupils feel they are getting love and support at home, at all times. This decreases to 63% amongst young carers.</vt:lpstr>
      <vt:lpstr>27% of students have experienced bullying in the last 12 months. Young carers are bullied more than any other cohort (46%).</vt:lpstr>
      <vt:lpstr>15% of pupils say they have been bullied online in the last 12 months, Young carers are more likely to be bullied in every location detailed.</vt:lpstr>
      <vt:lpstr>Over half (55%) of pupils that have experienced bullying, say that it was by a child they knew. 23% say it is by a child they don’t know, rising to 33% among pupils who speak English as a 2nd language. </vt:lpstr>
      <vt:lpstr>63% of pupils feel their school takes bullying seriously. This figure decreases the most for Young carers (48%). Year 4 pupils feel their school takes bullying more seriously than Year 6 (65% v. 60%). Overall, 10% of pupils think that bullying is not a problem at their school.</vt:lpstr>
      <vt:lpstr>For those having experienced bullying, physical attributes are most often the target of bullying, with 29% of pupils saying they were bullied because of the way they looked and 24% because of their size or weight. These reasons have remained consistent from previous years.</vt:lpstr>
      <vt:lpstr>Being bullied for the way they looked was significantly higher among Year 6 (37%) than Year 4 (23%) with the top five reasons higher amongst Year 6s than Year 4s.</vt:lpstr>
      <vt:lpstr>More girls (34%) are bullied for the way they look compared to boys (24%). The top five reason amongst cohorts varies amongst more vulnerable groups with Ethnic Minority Groups and those who speak English as a 2nd Language, targeted for their religion and ethnicity.</vt:lpstr>
      <vt:lpstr>Pupils confide more in their parents/carer (54%) than any other person. 35% confide in teachers or other adults at school. Young carers are the most likely to not tell anyone (34% v 21% avg).</vt:lpstr>
      <vt:lpstr>45% of pupils found the bullying problem stopped after they told someone about it with boys the group most likely to think so (48%).</vt:lpstr>
      <vt:lpstr>Young carers and SEN pupils are more likely than any other group to say they have deliberately hurt someone else at school in the last 12 months. Boys are much more likely than girls to say they have deliberately hurt someone (23% vs. 12%).</vt:lpstr>
      <vt:lpstr>72% of pupils overall feel able to share ideas on how to make things better at school. Young carers are the group least likely to say they feel able to share their ideas (38% answered no). </vt:lpstr>
      <vt:lpstr>PowerPoint Presentation</vt:lpstr>
      <vt:lpstr>Overall, 73% of pupils are ‘happy’ or ‘very happy’ with their life at the moment, which is an increase of 5 percentage points on last year. Those notably lower are Young carers (60%) and SEN pupils (65%). </vt:lpstr>
      <vt:lpstr>Exams and tests are still the main cause for pupil worries (29%) and this has decreased this year. Concerns about schoolwork has decreased to 19% (23% for the last two years), concerns about ‘things you see or hear in the news’ has increased this year (from 11% to 16%).</vt:lpstr>
      <vt:lpstr>Year 6 (26%) worry about the way they look more than any other group, and girls feel this more than boys. Yong carers are the group most likely to worry about family problems. Boys are the group most likely to not worry about anything.</vt:lpstr>
      <vt:lpstr>Pupils generally feel that they learn from things when they go wrong, 59% say usually or always. Just 22% usually/always say that it makes them upset and feel bad for ages.</vt:lpstr>
      <vt:lpstr>Young carers, SEN and those with a disability are the groups most likely to get upset and feel bad for ages (35%, 33% and 28% respectively compared to 22% average). Pupils with English as a 2nd Language are the group most likely to learn from it for next time.</vt:lpstr>
      <vt:lpstr>Pupils mostly choose to persevere when they don’t succeed, with over two thirds keeping on trying or having another go. Over half ask for help or try a different way of doing things.</vt:lpstr>
      <vt:lpstr>‘Only’ 4% of pupils say they blame someone else with 14% giving up. Girls are more likely to ask for help than boys with boys more likely to find it hard to accept they can’t do it. Year 4 are more likely than Year 6 to ‘keep on trying’.</vt:lpstr>
      <vt:lpstr>SEN pupils and Young carers are the least likely to persevere overall with more pupils than any other group giving up or doing something else.</vt:lpstr>
      <vt:lpstr>Resilience scores: 56% of pupils score medium-high or high (23+), similar to last year. Year 4 appear more resilient than Year 6 (60% scoring higher than 23 compared to 51% of Year 6). Young carers appear the least resilient with 40% scoring low.</vt:lpstr>
      <vt:lpstr>80% of pupils feel they are ‘sometimes’ or ‘always’ listened to when people are making decisions about them. This is lower for Year 4 (77%) with Year 6 the most listened to group (84%). </vt:lpstr>
      <vt:lpstr>PowerPoint Presentation</vt:lpstr>
      <vt:lpstr>The majority of pupils feel safe at home (88%), but this is lowest for Young carers (77%).</vt:lpstr>
      <vt:lpstr>Similar to previous years, 87% of pupils are able to play in nice, safe places at home or near the home. 69% of Young carers felt able to say the same.</vt:lpstr>
      <vt:lpstr>6% of pupils have either carried or seen a knife being carried for protection.</vt:lpstr>
      <vt:lpstr>Overall, the proportion of pupils who have seen a knife used and have carried or know someone who carried a knife is 4%. Young carers are the most likely group to have encountered knives being used either as a threat or being carried for protection. Boys are more likely than girls to have encountered this. Young carers are the most exposed to Knives.</vt:lpstr>
      <vt:lpstr>The majority of pupils feel safe/very safe in their area during the day, when going to and from school and when they are at school. Young carers scored the lowest for all four options. Boys (40%) are the group most likely to feel safe going out after dark. </vt:lpstr>
      <vt:lpstr>70% of pupils feel able to get involved in their community, with girls more likely to say ‘yes’ than any other group.</vt:lpstr>
      <vt:lpstr>PowerPoint Presentation</vt:lpstr>
      <vt:lpstr>Amongst Year 6 pupils, 6% say they have had a drink containing alcohol in the last 7 days, boys are more likely to have done so than girls. </vt:lpstr>
      <vt:lpstr>Of the 44% of pupils whose parents drink alcohol, nearly a third noticed one or more changes within their parents/carers when they drink, with 17% citing behaviour changes. The majority of pupils at 72% noticed none of these.</vt:lpstr>
      <vt:lpstr>Young Carers, Year 4 and SEN pupils are more likely to notice changes in their parents/carer when they drink. More Year 6 pupils and those whose ethnicity is white note that their parents drink, with Ethnic minority groups and those who have English as a 2nd language less likely to note their parents drink. </vt:lpstr>
      <vt:lpstr>2% of pupils say they have tried smoking. </vt:lpstr>
      <vt:lpstr>5% of Year 6 pupils have tried, or use vapes. </vt:lpstr>
      <vt:lpstr>Due to a small sample, responses are given in absolutes. Of the 9 pupils who have ever used electronic cigarettes, the most popular type is rechargeable vapes. </vt:lpstr>
      <vt:lpstr>11% of pupils live in a household where someone smokes cigarettes, 22% live in a household where someone smokes vapes and 12% live in a house where someone does both.. </vt:lpstr>
      <vt:lpstr> </vt:lpstr>
      <vt:lpstr>5% of pupils know someone who takes drugs, with the percentage increasing the amongst SEN and Young Carers (10% and 15% respectively).</vt:lpstr>
      <vt:lpstr>1% of Year 6 pupils have been offered cannabis, 1% have been offered Nitrous oxide and 2% have been offered other drugs for the purpose of getting high. </vt:lpstr>
      <vt:lpstr>PowerPoint Presentation</vt:lpstr>
      <vt:lpstr>Family and carers are the preferred go-to sources for pupils to be told about growing up and body changes (68%). </vt:lpstr>
      <vt:lpstr>Girls are those most likely to prefer parents, carers or family members to tell them about growing up and body changes (74%). FSM, SEN pupils and Young carers are the least likely to confide in Parents/carers or family members (63%, 63% and 53% respectively). </vt:lpstr>
      <vt:lpstr>Year 6 pupils are more likely than Year 4 to say they know enough about how their body changes as they get older. </vt:lpstr>
      <vt:lpstr>Over half (52%) of pupils feel positive about their body and growing up…. </vt:lpstr>
      <vt:lpstr>…however, girls appear less happy about growing up and body changes, with 44% selecting a point on the scale to indicate they are happy, much lower than boys who scored 61%. Girls are also the group most likely group to be ambivalent, with Young carers the groups most likely to be worried.</vt:lpstr>
      <vt:lpstr>PowerPoint Presentation</vt:lpstr>
      <vt:lpstr>98% of primary pupils overall have access to a device in order to go online at home. 71% of pupils have their own mobile phone and 57% have their own tablet. Just over half have access to a games console or access to a smart TV (52% and 51%). </vt:lpstr>
      <vt:lpstr>Girls are more likely to go online on their own mobile and their own tablet. Boys are almost twice as likely to go online with a games console than girls. 86% of Year 6 go online on their phone compared to 57% of Year 4. Ethnic Minority Groups, pupils with English as a 2nd language and Young carers are more likely to have use shared laptops/computers and phones than any other group. </vt:lpstr>
      <vt:lpstr>Most pupils receive support when being online. 81% of pupils say that their parents/carers help them when something bothers them, with the top three responses remaining consistent over the years.</vt:lpstr>
      <vt:lpstr>Girls are more likely to have help when something online bothers them compared to boys (86% and 77% respectively). Year 4, Ethnic Minority groups and Pupils with English as a 2nd language are more likely to encounter rules about how long they can stay online.</vt:lpstr>
      <vt:lpstr>Nearly all (96%) of students have a social media account or profile, with Roblox being the most popular (76%). The use of WhatsApp, TikTok, Snapchat and streaming services have decreased from last year. </vt:lpstr>
      <vt:lpstr>Roblox and YouTube are favoured across all cohorts. Gaming consoles, Minecraft and Fortnite are particularly favoured by boys. Girls use Roblox and Snapchat more than boys. Year 6 are the group most likely to have Instagram accounts.</vt:lpstr>
      <vt:lpstr>96% of all pupils have been told how to stay safe online. 67% were told by parents/carers and 68% were told by school. </vt:lpstr>
      <vt:lpstr>Overall, the majority of pupils feel informed about staying safe online and believe they always follow the advice to stay safe. 11% know about the CEOP button. 33% of pupils have lied about their age to look at a website/play a game. 32% of pupils have seen images online that have upset them.</vt:lpstr>
      <vt:lpstr>Year 6, FSM pupils and boys are the groups most likely to lie about their age online (40%, 38% and 38% respectively). </vt:lpstr>
      <vt:lpstr>Young carers are the least likely group to follow the advice given about staying safe online. </vt:lpstr>
      <vt:lpstr>Overall, 14% of pupils have used services for young people in Doncaster. Young carers (29%) are the group most likely to have used them.</vt:lpstr>
      <vt:lpstr>72% of those who have used services in Doncaster said they were good with just 6% saying it was all or mostly bad. Year 4 are more likely to have had an experience that was ‘all good’ in comparison to Year 6, and Boys are more likely to have had an ‘all good’ experience than girls. </vt:lpstr>
      <vt:lpstr>18% of pupils receive help with this survey and as you would expect, this is highest amongst SEN pupils.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Rush</dc:creator>
  <cp:lastModifiedBy>Gillan, Katie</cp:lastModifiedBy>
  <cp:revision>4</cp:revision>
  <cp:lastPrinted>2023-09-12T12:40:47Z</cp:lastPrinted>
  <dcterms:created xsi:type="dcterms:W3CDTF">2018-11-08T01:27:23Z</dcterms:created>
  <dcterms:modified xsi:type="dcterms:W3CDTF">2025-11-14T12:38:32Z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0x010100BAA7D882BC117443923ABA04EC7D9797</vt:lpwstr>
  </property>
  <property fmtid="{D5CDD505-2E9C-101B-9397-08002B2CF9AE}" pid="3" name="MediaServiceImageTags">
    <vt:lpwstr/>
  </property>
</Properties>
</file>